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344" autoAdjust="0"/>
  </p:normalViewPr>
  <p:slideViewPr>
    <p:cSldViewPr>
      <p:cViewPr varScale="1">
        <p:scale>
          <a:sx n="55" d="100"/>
          <a:sy n="55" d="100"/>
        </p:scale>
        <p:origin x="102"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37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10:13:26</a:t>
            </a:r>
          </a:p>
          <a:p>
            <a:r>
              <a:t>--------------------------------------------</a:t>
            </a:r>
          </a:p>
          <a:p>
            <a:r>
              <a:t>This module discusses casualty  preparation for evacuation during the  Tactical Field Care (TFC) setting.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10:13:33</a:t>
            </a:r>
          </a:p>
          <a:p>
            <a:r>
              <a:t>--------------------------------------------</a:t>
            </a:r>
          </a:p>
          <a:p>
            <a:r>
              <a:t>Staging typically occurs in close  proximity to the evacuation site, and if  not co-located with the treatment  site, the casualties are moved  there in advance of the  evacuation asset arrival.  Although you do not want to  have the asset waiting for the  arrival of the casualties, you also  do not want to have the  casualties arrive too soon if the  environment is not ideal for  waiting long periods of time.  Remember, when moving  casualties over long distances,  tourniquets, dressings, IV lines,  or other interventions should be  checked periodically to ensure  they are intact and functioning.  You should definitely do this  upon arrival at the staging site, if  not along the way.</a:t>
            </a:r>
          </a:p>
          <a:p>
            <a:r>
              <a:t>In transit and once at the staging  area, casualties should be protected  as much as possible from  environmental elements (like the  sun, rain, wind, or cold) and  observed for signs of  hypothermia or dehydration.</a:t>
            </a:r>
          </a:p>
          <a:p>
            <a:r>
              <a:t>At the site, the casualties should be  arranged so that they can be  loaded in sequence, according to  their movement priority and  clinical status. This may be  dictated by unit procedures, or it  may be provided by the  evacuation platform personnel. In  general, when feasible,  ambulatory and routine  casualties are loaded first,  followed by priority casualties,  and urgent casualties are loaded  last. This allows for urgent  casualties to have the least  amount of time on the evacuation  platform, and more importantly,  to be the first off of the asset  once it arrives at its destination.  Once the evacuation asset  arrives, the personnel  responsible for loading casualties  will dictate the order of casualty  movement, regardless of the way  the casualties were arranged by  the ground medical team.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10:13:33</a:t>
            </a:r>
          </a:p>
          <a:p>
            <a:r>
              <a:t>--------------------------------------------</a:t>
            </a:r>
          </a:p>
          <a:p>
            <a:r>
              <a:t>The TCCC Guidelines highlight the  requirement to provide  instructions to ambulatory  patients as needed. As part of  the casualty preparation phase  or the evacuation staging phase,  depending on the situation, time  should be taken to address  ambulatory casualties and how  they will be handled during the  evacuation process. </a:t>
            </a:r>
          </a:p>
          <a:p>
            <a:r>
              <a:t>Once you have determined that a  patient is able to ambulate, it is  important to assess their  capabilities to assist in the  evacuation process, either  through being self-sufficient or  perhaps even supporting others.  For example, are they capable of  providing security? Could they  help lift a littered patient? Or can  they help watch out for and/or  care for other ambulatory  casualties?</a:t>
            </a:r>
          </a:p>
          <a:p>
            <a:r>
              <a:t>If they are able to help with the  evacuation process, provide them clear  guidance on the role you want  them to perform and assign an  uninjured unit member to be their  point-of-contact (POC) if the  casualty feels their situation is  changing and they can no longer  help out. Have that POC keep an  eye on them, too, as they should  be reassessed for potential  changes in mental status or  capabilities from time to time.</a:t>
            </a:r>
          </a:p>
          <a:p>
            <a:r>
              <a:t>Disoriented or visually impaired  casualties require supervision to be  evacuated, even if they are  ambulatory. This can be done by  a non-medic and done in groups  if there are several. When they  need to move as a group, like  when approaching the  evacuation platform, they should  line up and each place their hand  on the shoulder of the casualty in  front of them and follow their  lead, with the lead casualty being  someone without visual  impairment or disorientation  (another casualty, a Combat  Lifesaver or other uninjured  non-medic). To reduce the  workload on the supporting  medical personnel, instruct  ambulatory casualties on  repeatedly checking their own  wounds and dressings to ensure  that bleeding remains controlled  and there isn’t a change in their  status, advising them about who  to notify if there is a change.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10:13:34</a:t>
            </a:r>
          </a:p>
          <a:p>
            <a:r>
              <a:t>--------------------------------------------</a:t>
            </a:r>
          </a:p>
          <a:p>
            <a:r>
              <a:t>A critical step in casualty management  is successfully transitioning care  from one provider to another. In  the civilian setting, there is  overwhelming evidence that  less-than-ideal hand-offs and  inadequate communication of  patient information lead to poor  clinical outcomes.8 Despite the  fact that there are fewer  military-based studies, anecdotal  evidence from battlefield casualty  care management transfers  indicates that this is true in the  tactical environment, as well.9</a:t>
            </a:r>
          </a:p>
          <a:p>
            <a:r>
              <a:t>There are several environmental  factors that can negatively impact the  transition of care and sharing of  information in the tactical  environment. The threat of  hostilities in an exposed location  leads to a requirement to  minimize the time on ground  during an evacuation by air  assets, as does the fact that fuel  levels may be limited. The noise  and rotor or engine wash can  reduce eye contact and hearing  thresholds, leading both parties  to look for abbreviated means of  communication. The casualty  evacuation process is not part of  the unit’s mission objectives and  there is pressure to transition  back to normal operations as  soon as possible. All of these  things, and more, can have a  negative impact on the transition  of care if not mitigated properly.  One very important tool to help  provide adequate casualty  information is the make sure that  the DD Form 1380 is fully  completed, up-to-the-minute, and  accompanies the casualty  throughout their journey. </a:t>
            </a:r>
          </a:p>
          <a:p>
            <a:r>
              <a:t>That said, there are subtle findings  and experiences from assessing  and treating the casualty that are  more appropriately passed along  in a verbal transition of care. So,  you should be prepared to  provide a MIST (Mechanism,  Injuries, Signs, Treatment)  report, focusing on those  aspects that might not be  self-evident from the DD Form  1380, including your sense  of  the casualty’s stability for  evacuation. As mentioned, there  are several factors that might be  obstacles to this in the tactical  situation, and you should be  prepared to address those as  they arise. Some potential ways  to do that include:</a:t>
            </a:r>
          </a:p>
          <a:p>
            <a:r>
              <a:t>Identifying the receiving care provider  on the evacuation.</a:t>
            </a:r>
          </a:p>
          <a:p>
            <a:r>
              <a:t>Establishing direct contact with  that provider – through eye, verbal  or hand contact, let them know  that you will be providing them  information on the casualties.</a:t>
            </a:r>
          </a:p>
          <a:p>
            <a:r>
              <a:t>Establishing a means of communication  – this might be through direct  verbal exchanges, radio  communications if they have a  spare headset available, or in  worst-case scenarios through  hand motions and pointing at  written documentation. Providing  the MIST report, to include  treatments that should be  continued during the evacuation  phase.</a:t>
            </a:r>
          </a:p>
          <a:p>
            <a:r>
              <a:t>Answering any questions that they  have prior to departure.</a:t>
            </a:r>
          </a:p>
          <a:p>
            <a:r>
              <a:t>8Mansukhani RP, Bridgeman MB,  Candelario D, Eckert LJ.  Exploring Transitional Care:  Evidence-Based Strategies for  Improving Provider  Communication and Reducing  Readmissions. P T. 2015;40(10):  690-694. 9Hatzfeld JJ, et al. Top  10 Research Priorities for U.S.  Military En Route Combat  Casualty Care,  Military  Medicine, Volume 186, Issue  3-4, March-April 2021,  e359–e365.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10:13:34</a:t>
            </a:r>
          </a:p>
          <a:p>
            <a:r>
              <a:t>--------------------------------------------</a:t>
            </a:r>
          </a:p>
          <a:p>
            <a:r>
              <a:t>Tactical force personnel are  responsible for identifying, securing,  marking, and preparing the  evacuation site (helicopter  landing zone, ambulance loading  point, etc.) in advance of the  arrival of evacuation assets. </a:t>
            </a:r>
          </a:p>
          <a:p>
            <a:r>
              <a:t>Unit standard operating procedures  will likely govern security at the  evacuation point, and the entire  unit, including medical personnel,  should be prepared to support  unit leadership in that process.  The potential for exposing the  unit and the evacuation team to  hostile forces is significant and  maintaining security is vital to the  success of the evacuation  process.</a:t>
            </a:r>
          </a:p>
          <a:p>
            <a:r>
              <a:t>Tactical leadership will define the  security measures and inform medical  personnel of the parameters that  will guide their casualty staging  plan. Throughout the process,  leadership is multi-tasked with  ensuring the safety of both  casualties and the tactical  personnel who are moving the  casualties and maintaining  awareness of potential hostile  threats that could impact the  success of the evacuation.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10:13:35</a:t>
            </a:r>
          </a:p>
          <a:p>
            <a:r>
              <a:t>--------------------------------------------</a:t>
            </a:r>
          </a:p>
          <a:p>
            <a:r>
              <a:t>This video will review the basic steps  you should follow when  preparing a casualty for  evacuation. Play video.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10:13:35</a:t>
            </a:r>
          </a:p>
          <a:p>
            <a:r>
              <a:t>--------------------------------------------</a:t>
            </a:r>
          </a:p>
          <a:p>
            <a:r>
              <a:t>During this skill station, you will  demonstrate the process of preparing  casualties for evacuation,  including documenting care,  choosing the right litters,  preparing the casualties, staging  the casualties, securing the  evacuation site, and transitioning  care to a receiving provider.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10:13:35</a:t>
            </a:r>
          </a:p>
          <a:p>
            <a:r>
              <a:t>--------------------------------------------</a:t>
            </a:r>
          </a:p>
          <a:p>
            <a:r>
              <a:t>With the ever-changing nature of  military operations, the likelihood of  experiencing significant delays in  casualty evacuations is  increasing, leading to  requirements for prolonged  casualty management.10 For  several years, increasing  research and guidance into  prolonged casualty care, or  prolonged field care, has been  advancing the body of  knowledge for this topic and  leading to recommendations or  guidelines based on best  practices and what  evidence-based results are  available. One of the key  documents summarizing much of  that guidance is the Joint  Trauma System’s Prolonged  Casualty Care (PCC)  Guidelines.11 The details of  prolonged casualty care  management are complex and  warrant additional training and  exercise, but it is worth  highlighting a handful of the  basic principles during this  TCCC training module. The  basic principles of PCC are  defined as completing all TCCC  Guideline-recommended  assessments and treatments,  continuously re-triaging as if you  are taking care of multiple  casualties, confirming evacuation  requests have been sent and  received, and when in doubt,  referring back to the assessment  and treatment recommendations  in the TCCC Guidelines.</a:t>
            </a:r>
          </a:p>
          <a:p>
            <a:r>
              <a:t>More specifically, the PCC Clinical  Practice  Guideline-recommended steps  are:</a:t>
            </a:r>
          </a:p>
          <a:p>
            <a:r>
              <a:t>Perform initial lifesaving care using  TCCC Guidelines and continue  resuscitation. Delineate roles and  responsibilities, including naming  a team leader.</a:t>
            </a:r>
          </a:p>
          <a:p>
            <a:r>
              <a:t>Perform comprehensive physical  exam and detailed history with  problem list and care plan.  Record and trend vital signs.</a:t>
            </a:r>
          </a:p>
          <a:p>
            <a:r>
              <a:t>Perform a teleconsultation.  Create a nursing care plan.</a:t>
            </a:r>
          </a:p>
          <a:p>
            <a:r>
              <a:t>Implement team wake, rest, chow  plan. Anticipate resupply and  electrical issues. Perform  periodic mini rounds  assessments. Obtain and  interpret lab studies.</a:t>
            </a:r>
          </a:p>
          <a:p>
            <a:r>
              <a:t>Perform necessary surgical procedures.  Prepare for transportation or  evacuation care. Prepare  documentation for patient  handover.</a:t>
            </a:r>
          </a:p>
          <a:p>
            <a:r>
              <a:t>It is important to dedicate time to  learning more about PCC and  incorporate PCC scenarios in  your pre-deployment training  plans. </a:t>
            </a:r>
          </a:p>
          <a:p>
            <a:r>
              <a:t>10Keenan S, Riesberg  JC.  Prolonged Field Care: Beyond the  “Golden Hour”. Wilderness &amp;  Environmental Medicine.  Volume 28, Issue 2,  Supplement, 2017, S135-S139.</a:t>
            </a:r>
          </a:p>
          <a:p>
            <a:r>
              <a:t>11Remley M, et al. Prolonged Casualty Care Guidelines (CPG ID:91). Joint Trauma System. Available at: https://jts.amedd.army.mil/assets/docs/cpgs/Prolonged_Casualty_Care_Guidelines_21_Dec_2021_ID91.pdf, accessed 5 Feb 22.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10:13:36</a:t>
            </a:r>
          </a:p>
          <a:p>
            <a:r>
              <a:t>--------------------------------------------</a:t>
            </a:r>
          </a:p>
          <a:p>
            <a:r>
              <a:t>The evacuation platforms that you  might encounter vary from  mission to mission and unit to  unit. So, it is extremely important  that you help develop and follow  your unit SOPs and train on  those assets that you are most  likely to encounter when  deployed. If you deploy to an  area where other types of assets  are common, for example, in  multinational operations, it is also  very important to dedicate time to  learning about those platforms  and exercise casualty movement  scenarios in advance of  operations whenever possible.  There are some reference  materials to help describe  evacuation platform capabilities,  like Army Techniques Publication  (ATP) No. 4-02.13 (Casualty  Evacuation),12 ATP No. 4-02.2  (Medical Evacuation,13 or the  United States Marine Corps Field  Medical Training Battalion  Publication Coordinate  Casualty/Tactical Evacuation  (TACEVAC).14 But each asset  will also have additional training  manuals and specific guidance  that will need to be reviewed and  used during pre-deployment  training and exercises. </a:t>
            </a:r>
          </a:p>
          <a:p>
            <a:r>
              <a:t>In general, evacuation platforms  exist for ground, rotary-wing air,  fixed-wing air, and sea. Although  there are dedicated evacuation  platforms for ground, rotary, and  sea, there are no dedicated  fixed-wing evacuation assets.  And all four modes of  transportation can also use  vehicles of opportunity,  increasing the number and types  of evacuation platforms you  might encounter. If fixed-wing or  sea assets are likely to be used  by your unit or at your deployed  location, additional asset  familiarization should be sought.</a:t>
            </a:r>
          </a:p>
          <a:p>
            <a:r>
              <a:t>Ground assets you should be familiar  with include the M997  Ambulance (capable of  transporting up to 4 litter or 8  ambulatory patients), and the  M1035 Ambulance (capable of  transporting 2 litter and 3  ambulatory patients), the M113  (track) armored personnel  carrier, ambulance buses and a  handful of others. But there are  several non-dedicated  transportation assets of various  sizes that can be configured to  serve as ground evacuation  assets, to include the M998  HMMWV in either the 2-person  or 4-person configuration, the  M1081 light medium tactical  vehicle 2 1/2-ton truck, the  M1093 medium tactical vehicle  5-ton truck, the MK 23 7-ton  truck, the M977 heavy expanded  mobility tactical truck, the  M1075A1 Palletized Load  System, and the M1120A4 Load  Handling System, just to mention  a few. You should also be  familiar with the only dedicated  rotary-wing evacuation asset, the  HH-60 Black Hawk, a UH-60A  modified for medical evacuation.  It can carry up to 6 litter patients  if a litter modification kit is  installed, or up to 7 ambulatory  patients if the litter modification  kit is not installed, and patients  can be loaded from either side.  Other non-dedication rotary  assets include the CH-46 Sea  Knight, the CH-47 Chinook, the  UH-1 Huey, the CH-53 Super  Sea Stallion, other UH-60 Black  Hawks, or the MV-22 Osprey, in  addition to others. </a:t>
            </a:r>
          </a:p>
          <a:p>
            <a:r>
              <a:t>12Available at  https://armypubs.army.mil/epubs/DR_pubs/DR_a/ARN32888-ATP_4-02.13-000-WEB-1.pdf,  accessed 5 Feb 22.</a:t>
            </a:r>
          </a:p>
          <a:p>
            <a:r>
              <a:t>13Available at https://armypubs.army.mil/epubs/DR_pubs/DR_a/pdf/web/ARN17834_ATP%204-02x2%20FINAL%20WEB.pdf, accessed 5 Feb 22. 14Available at https://www.trngcmd.marines.mil/Portals/207/Docs/FMTBE/Student%20Materials/FMSO%20Manual/109.pdf, accessed 5 Feb 22.</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10:13:36</a:t>
            </a:r>
          </a:p>
          <a:p>
            <a:r>
              <a:t>--------------------------------------------</a:t>
            </a:r>
          </a:p>
          <a:p>
            <a:r>
              <a:t>Although planning for evacuations  and determining the assets that  will be needed for a given  operation is principally done by  the medical planning community,  you have a very important role in  that process as a CPP. Not all  planners have had the clinical  experience, and sometimes the  operational experience, to  properly predict the types of  casualties that might be  generated and understand the  impact of resource limitations on  clinical outcomes. Your role, if  you are not integrated directly  into the planning team, is to seek  out the medical planners and  work with them to develop  evacuation requirements and  prepare for contingencies that  might arise if evacuations are  delayed. </a:t>
            </a:r>
          </a:p>
          <a:p>
            <a:r>
              <a:t>The evacuation plan, like all emergency  action plans, should include  primary, alternate, contingency  and emergency (PACE)  considerations, and account for  the most likely injuries or  illnesses that could require  evacuation. Each of those  components may define a  different potential asset to be  used for evacuation purposes,  and those assets could be  dedicated (for example, a ground  ambulance), shared assets being  used primarily by other members  of your unit (like a heavy  expanded mobility tactical truck),  assets you might have access to  in the local area (civilian ground  ambulances, as an example), or  likely assets of opportunity (local  cars or trucks that could be used  in an emergency). The PACE  planning approach should be  used for each phase of a  potential casualty evacuation.  The role you play in tactical  evacuation asset management  will vary from unit to unit, and  operation to operation. But like  so many other things, if you do  not actively seek to play a role in  the process, you will have less  control over your casualty  evacuations when they occur. </a:t>
            </a:r>
          </a:p>
          <a:p>
            <a:r>
              <a:t>In the case of a large-scale operation,  there may be dedicated  evacuation assets with their own  command and control network,  as we saw in some of the OIF  and OEF operations. In those  situations, you may have a  supportive role that ranges from  coordinating the evacuation  requests and relaying casualty  information that supports  decision-makers at the  operations center, to being part  of the decision-making process  on the best mode of evacuation  and ideal destination based on  the casualty’s condition.  However, in smaller operations,  particularly when the assets are  not dedicated evacuation  platforms, but assets that are set  aside as primary evacuation  platforms during periods of  increased threat of casualties,  one of your primary roles may be  to authorize activation of that  asset and provide input on the  receiving medical facility. This  may be true whether it is a  ground asset or an air asset.</a:t>
            </a:r>
          </a:p>
          <a:p>
            <a:r>
              <a:t>It will be your decision on whether  an evacuation should be initiated  and conveying necessary  information to the appropriate  command and operations  centers. The transportation and  or flight operations personnel will  take primary responsibility for  activating the crews to man the  asset, and for the actual  movement, but the responsibility  for coordinating with the  appropriate accepting medical  facility and providing the  operations personnel the key  information about the destination  and any enroute concerns falls  on you. Additionally, if you feel a  medical or non-medical attendant  is necessary for the evacuation,  this will need to be coordinated  with leadership and the  operations personnel. The asset  may need to remain a while  longer at the destination to allow  the attendant to perform the  casualty hand-off and return to  the evacuation asset if they need  to return right away. Managing  tactical evacuation requires you  to be familiar with the people  and processes used in casualty  movement, which cannot be  accomplished at the time of the  evacuation – it needs to be part  of your pre-deployment training  and your down-range dress  rehearsals.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10:13:36</a:t>
            </a:r>
          </a:p>
          <a:p>
            <a:r>
              <a:t>--------------------------------------------</a:t>
            </a:r>
          </a:p>
          <a:p>
            <a:r>
              <a:t>During this module we went over  the key concepts you will need to  know to prepare casualties for  evacuation. </a:t>
            </a:r>
          </a:p>
          <a:p>
            <a:r>
              <a:t>In addition to having an overview  of the process of preparing and  staging casualties for evacuation,  we talked about several areas in  more depth, to include: the  importance of pre-mission  training, considerations for  evacuation of a casualty with a  suspected spinal injury, critical  actions in preparing casualties,  and litter and evacuation  equipment selection.  Additionally, the process of  staging casualties,  considerations for evacuation of  ambulatory casualties, the  responsibilities of tactical force  personnel during the evacuation  process, and effective transition  of care to evacuation personnel  was discussed. After you  demonstrated the preparation of  a casualty for evacuation in the  Tactical Field Care phase, we  covered managing evacuation  delays and prolonged field care,  evacuation platform capabilities  and considerations, and then  discussed planning for and  managing evacuation assets.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10:13:27</a:t>
            </a:r>
          </a:p>
          <a:p>
            <a:r>
              <a:t>--------------------------------------------</a:t>
            </a:r>
          </a:p>
          <a:p>
            <a:r>
              <a:t>All Service Members and Combat  Lifesaver training educates  non-medical personnel about  supporting the casualty  evacuation preparation process.  Combat Medic/Corpsman  training prepares medics to  process casualties and be  responsible for the transition of  care from the Tactical Field Care  setting to the Tactical Evacuation  Care (TEC) phase. As Combat  Paramedic/Provider (CPP) level  medics, you will also often be  involved in prolonged care during  evacuation delays.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10:13:36</a:t>
            </a:r>
          </a:p>
          <a:p>
            <a:r>
              <a:t>--------------------------------------------</a:t>
            </a:r>
          </a:p>
          <a:p>
            <a:r>
              <a:t>Ask questions of the learners referring  to key concepts from the module.</a:t>
            </a:r>
          </a:p>
          <a:p>
            <a:r>
              <a:t>Question: Why is it important to  perform pre-mission rehearsals of  preparation for evacuation?</a:t>
            </a:r>
          </a:p>
          <a:p>
            <a:r>
              <a:t>Answer: If the first time that unit  members are involved in this process is  during an actual evacuation,  there is a significant risk that the  team will not function well and  the evacuation process will be  delayed or the transition of care  will be less than optimal, which  could result in an adverse clinical  outcome. These rehearsals not  only involve understanding the  primary role each participant will  be expected to perform, but  cross-training unit members so  that they can assume the duties  of one of the other members.  Question: What goes into  selecting a litter?</a:t>
            </a:r>
          </a:p>
          <a:p>
            <a:r>
              <a:t>Answer: Choosing a litter may be  based solely on equipment availability;  but if multiple options are  available, then base your  decision on a combination of the  terrain and tactical  considerations, the unit  personnel you have to support  casualty movement, and the  evacuation asset you anticipate  using. Question: Name three  critical actions in preparing a  casualty for evacuation. </a:t>
            </a:r>
          </a:p>
          <a:p>
            <a:r>
              <a:t>Answer: (a) Complete and secure  the DD Form 1380 to the  casualty; (b) Secure all loose  ends of bandages and wraps; (c)  Secure hypothermia prevention  wraps/blankets/straps; (d)  Secure litter straps as required,  consider additional padding for  long evacuations; (e) Provide  instructions to ambulatory  patients as needed Question:  How should you arrange  casualties when staging them at  the evacuation site? </a:t>
            </a:r>
          </a:p>
          <a:p>
            <a:r>
              <a:t>Answer: At the site, the casualties  should be arranged so that they  can be loaded in sequence,  according to their movement  priority and clinical status. This  may be dictated by unit  procedures, or it may be  provided by the evacuation  platform personnel. In general,  when feasible, ambulatory and  routine patients are loaded first,  followed by priority casualties,  and urgent casualties are loaded  last.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dirty="0"/>
              <a:t>Presenter</a:t>
            </a:r>
          </a:p>
          <a:p>
            <a:r>
              <a:rPr dirty="0"/>
              <a:t>2023-10-30 10:13:27</a:t>
            </a:r>
          </a:p>
          <a:p>
            <a:r>
              <a:rPr dirty="0"/>
              <a:t>--------------------------------------------</a:t>
            </a:r>
          </a:p>
          <a:p>
            <a:r>
              <a:rPr dirty="0"/>
              <a:t>There are eleven cognitive and one  performance enabling learning  objectives in this module.</a:t>
            </a:r>
          </a:p>
          <a:p>
            <a:r>
              <a:rPr dirty="0"/>
              <a:t>While focusing on identification of  the important principles of  preparing and staging casualties  for evacuation you will also be  learning about several related  topics, to include the importance  of pre-mission training,  considerations for evacuation of  a casualty with a suspected  spinal injury, litter and evacuation  equipment selection, and  considerations for evacuation of  ambulatory casualties.  Additionally, the process of  transitioning care to evacuation  personnel and the  responsibilities of tactical force  personnel during the evacuation  process will be discussed. The  prolonged care during  evacuation delays is also  addressed, along with identifying,  planning, and managing  evacuation assets. Afterwards,  you will demonstrate the  preparation of a casualty for  evacuation in the Tactical Field  Care phase.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10:13:28</a:t>
            </a:r>
          </a:p>
          <a:p>
            <a:r>
              <a:t>--------------------------------------------</a:t>
            </a:r>
          </a:p>
          <a:p>
            <a:r>
              <a:t>Proper preparation for evacuation  will help to ensure a smooth  handover to evacuation  personnel. Keep in mind that the  transition is challenging for  several reasons. The tactical  environment may be somewhat  insecure, the environment may  involve loud noise conditions  (like under spinning helicopter  rotor blades or at the tail of a  fixed-wing evacuation aircraft),  and the receiving asset may be  moving slightly (like on small  boats rocking back and forth in  rough seas).1 A smooth transfer  of care in these hectic  environments is facilitated by  well-prepared casualties,  preplanned procedures,  rehearsals, and effective  communication.2 Although each  tactical situation and set of  casualties will dictate the way  you prepare casualties for  evacuation, there are some basic  principles common to all of them  that can guide your actions and  ensure the best possible  outcome for the casualty. </a:t>
            </a:r>
          </a:p>
          <a:p>
            <a:r>
              <a:t>In many situations, parts of casualty  preparation for evacuation are  integrated into the tactical trauma  assessment and treatment steps,  while other steps and individual  tasks may be delayed until the  staging phase. This is when  many of the steps in the TCCC  Guidelines are executed, to  include completing and securing  the DD Form 1380, as well as  securing the loose ends of  wraps, bandages, and  hypothermia prevention  materials, and tightening litter  straps prior to movement.3</a:t>
            </a:r>
          </a:p>
          <a:p>
            <a:r>
              <a:t>Once the casualties are prepared,  the next step is to stage them for  evacuation in accordance with  unit standard operating  procedures. This might be done  twice, once near the treatment  area and again at the evacuation  location, if the evacuation pick-up  site is located at a distance from  the treatment site and there is a  delay in evacuation. This is also  when instructions will be  provided to casualties, in  particular the ambulatory  casualties, to reduce the  workload on the evacuation team  during the casualty pick-up  process. Also, it is vital to  maintain security at the  evacuation point in accordance  with unit standard operating  procedures, using the tactical  forces personnel provided by the  local unit leadership. </a:t>
            </a:r>
          </a:p>
          <a:p>
            <a:r>
              <a:t>And lastly, when the assets arrive,  the casualties must be properly  loaded, following the guidance of  the incoming evacuation  personnel. As a Combat  Paramedic/Provider, you will be  responsible for the transition of  care from your team in Tactical  Field Care to the receiving  evacuation team as the casualty  enters the Tactical Evacuation  Care phase. 1National  Association of Emergency  Medical Technicians. Prehospital  Trauma Life Support, 9th Edition  (2020). Chapter 12, 833-834.</a:t>
            </a:r>
          </a:p>
          <a:p>
            <a:r>
              <a:t>2PHTLS reference 524 </a:t>
            </a:r>
          </a:p>
          <a:p>
            <a:r>
              <a:t>3Tactical Combat Casualty Care Guidelines, 15 December 2021, paragraph 19; available at https://deployedmedicine.com/market/31/content/40, accessed 23 Jan 22.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10:13:28</a:t>
            </a:r>
          </a:p>
          <a:p>
            <a:r>
              <a:t>--------------------------------------------</a:t>
            </a:r>
          </a:p>
          <a:p>
            <a:r>
              <a:t>As you can imagine, several unit  members are involved in choreographing  a successful casualty  evacuation. If the first time that  unit members are involved in this  process is during an actual  evacuation, there is a significant  risk that the team will not  function well and the evacuation  process will be delayed or the  transition of care will be less  than optimal, which could result  in an adverse clinical outcome.  So, it is important that  pre-mission rehearsals be part of  every unit’s training, both at  home station and down-range.4 </a:t>
            </a:r>
          </a:p>
          <a:p>
            <a:r>
              <a:t>These rehearsals not only involve  understanding the primary role  each unit member will be  expected to perform, but  cross-training unit members so  that they can assume the duties  of other members, should  another member become a  casualty and need to be  replaced. It is not enough to talk  through the process, it is  essential to run dress rehearsals  where unit members perform  their functions under your  supervision. Carrying out the  individual tasks uncovers  problems that can be easily  resolved and builds confidence in  your unit personnel.</a:t>
            </a:r>
          </a:p>
          <a:p>
            <a:r>
              <a:t>Another part of the pre-mission process is preparing evacuation equipment. At the onset of a deployment, most equipment is usually stocked and functional; but that should still be confirmed prior to departure from home station and after arrival. Once deployed, not only do you need to ensure equipment is in working order, you need to ensure all required equipment is present, as prior missions may have used assets that were not properly resupplied. This emphasizes why it is important to ask for equipment replacement during the evacuation request process. Also, key unit members need to know where the equipment will be located when out on a mission, and how to access it, as you will not have time to search for the equipment when you are providing or supervising casualty treatment. 4Headquarters of the Army. ATP 4-02.13. Casualty Evacuation, June 2021, Chapter 1, Section III (Casualty Training and Rehearsals). Available at https://armypubs.army.mil/ProductMaps/PubForm/Details.aspx?PUB_ID=1022529, accessed 23 Jan 22.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10:13:29</a:t>
            </a:r>
          </a:p>
          <a:p>
            <a:r>
              <a:t>--------------------------------------------</a:t>
            </a:r>
          </a:p>
          <a:p>
            <a:r>
              <a:t>The TCCC Guidelines highlight that  cervical spine stabilization is not  necessary for casualties who  have sustained only penetrating  trauma.5 Several studies and  guideline papers from  professional societies mirror that  guidance.6 And because of the  tactical considerations and  treatment priorities in the  battlefield environment, spinal  immobilization, as a rule, is not a  primary objective of Care Under  Fire or Tactical Field Care  phases. However, as the  casualty transitions from TFC to  TEC, there may be time and a  permissive environment to  address suspected spinal  injuries. If the casualty is a victim  of blunt trauma and experiencing  spinal pain, has visible swelling  or hematomas along the spine,  or is experiencing radiating pain  or unexplained loss of sensation  in their extremities, spinal injury  may be suspected.7 </a:t>
            </a:r>
          </a:p>
          <a:p>
            <a:r>
              <a:t>If suspected, a rigid litter that provides  adequate support to help protect  the spinal cord from sustaining  secondary injury should be used,  if possible. Long spinal boards  and classic spinal immobilization  materials are usually not  available. If appropriate, they can  be requested when calling in the  MEDEVAC Request. If the injury  involves the C-spine, a cervical  collar can be improvised from a  malleable splint or other material  and applied to the casualty  before moving. But if the  suspected injury is at a lower  level, the rigid litter with firmly  applied straps to prevent  undesirable moments during  casualty transport should be  adequate. During the transition of  care to the receiving evacuation  team, the suspicion of a spinal  injury and any measures you  have taken should be  communicated. </a:t>
            </a:r>
          </a:p>
          <a:p>
            <a:r>
              <a:t>5Tactical Combat Casualty Care Guidelines, 15 December 2021, paragraph 4.e.; available at https://deployedmedicine.com/market/31/content/40, accessed 30 Jan 22.</a:t>
            </a:r>
          </a:p>
          <a:p>
            <a:r>
              <a:t>6Hawkins SC, Williams J, Bennett  BL, Islas A, Kayser DW, Quinn  R. Wilderness Medical Society  Clinical Practice Guidelines for  Spinal Cord Protection.  Wilderness Environ Med. 2019  Dec;30(4S): S87-S99.</a:t>
            </a:r>
          </a:p>
          <a:p>
            <a:r>
              <a:t>7Bennett J, M Das J, Emmady PD. Spinal Cord Injuries. [Updated 2021 Aug 26]. In: StatPearls [Internet]. Treasure Island (FL): StatPearls Publishing; 2022 Jan-. Available from: https://www.ncbi.nlm.nih.gov/books/NBK560721/, accessed 31 Jan 22.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10:13:30</a:t>
            </a:r>
          </a:p>
          <a:p>
            <a:r>
              <a:t>--------------------------------------------</a:t>
            </a:r>
          </a:p>
          <a:p>
            <a:r>
              <a:t>Understanding that each situation  is unique, there are some basic  measures that should be  followed for all evacuation  preparation scenarios. The  TCCC Guidelines outline the  critical actions that should be  followed. Although usually  handled by unit leadership and  fellow team members, ensure  casualty’s weapons and  equipment are secured, as  appropriate. </a:t>
            </a:r>
          </a:p>
          <a:p>
            <a:r>
              <a:t>Complete and secure the DD Form  1380 to the casualty. Some  hypothermia shells or patient  transport covers have a  transparent pouch where you  can put the DD Form 1380, but  many do not. Options for  securing it to the patient include  attaching it to their wrist or other  body parts if there is a band or  taping it to them or their packing  materials. Remember that the  goal is to not have the casualty  and their DD Form 1380  separated as they go through  their continuum of care. So,  however you secure it, make  sure it will stay with the casualty.</a:t>
            </a:r>
          </a:p>
          <a:p>
            <a:r>
              <a:t>Secure all loose ends of bandages  and wraps. Loose treatment  interventions pose risks for the  casualty, the responders, and  even the evacuation assets. For  the casualty, a loose wrap or  exposed tourniquet windlass can  be caught on individuals working  around the casualty or on the  evacuation platform and be  compromised, requiring that the  intervention be reassessed and  treated again, potentially  worsening the clinical situation or  delaying evacuation.  Responders and personnel  working around the casualty can  get entangled in loose  interventions and potentially hurt  themselves. And anything that  isn’t secure has the potential for  breaking loose and can fly free,  particularly in rotor wash or at  the tail of an aircraft, both  creating a projectile that can hurt  personnel and debris that can  damage the evacuation asset.  Secure hypothermia prevention  wraps, blankets, and straps.  Similar to the prior discussion,  the actual casualty wraps can be  a problem for the very same  reason. But even if they don’t  break free and create those  problems, the hypothermia  prevention measures will not be  effective if they are not properly  secured. The wraps need to  retain any heat being produced  by the casualty or their heating  device, which won’t happen if  they are loose.</a:t>
            </a:r>
          </a:p>
          <a:p>
            <a:r>
              <a:t>Secure litter straps as required.  Consider additional padding for long  evacuations. Litter straps are  commonly loosened to allow  access to the casualty for  reassessment purposes, and  occasionally they are not  re-tightened afterwards, either for  easy access or casualty comfort.  However, when transporting the  casualty and while in the  evacuation asset, this can be a  significant safety hazard. Be sure  to check all straps and ensure  each casualty has at least two  straps. Litters are, by their very  nature, uncomfortable. For short  periods this is usually tolerated  fairly well. But for prolonged  waiting periods and long  evacuation, this can add to  casualty pain and stress and  adversely affect their outcome.  Whenever possible, add padding  to provide casualty comfort, even  if the casualty is not complaining  of being uncomfortable.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10:13:31</a:t>
            </a:r>
          </a:p>
          <a:p>
            <a:r>
              <a:t>--------------------------------------------</a:t>
            </a:r>
          </a:p>
          <a:p>
            <a:r>
              <a:t>The types of litters and evacuation  equipment you have access to  will be determined by a  combination of your unit standard  operating procedures and the  deployed mission environment.  Ideally, you will have access to a  few different assets, as each of  them has advantages and  disadvantages based on the  tactical environment (terrain,  weather, hostile threats) and the  evacuation assets (air  ambulance, air asset of  opportunity, ground vehicles).  Evacuation equipment (like litters  &amp; packaging materials) should be  prepared by other unit personnel  while treatment is rendered by  medical personnel. Do not delay  getting casualties onto litters as it  is easier to prevent hypothermia  when casualties are off the  ground and casualty movement  is facilitated litter transport.</a:t>
            </a:r>
          </a:p>
          <a:p>
            <a:r>
              <a:t>Train on the equipment your unit  supplies, but make every effort to  expose yourself to, and even  train on, other types of  equipment; as you may very well  encounter them when deployed.  It is definitely an advantage to  have equipment familiarity prior  to using them in an operational  setting.</a:t>
            </a:r>
          </a:p>
          <a:p>
            <a:r>
              <a:t>The quad-fold Talon II® litter is  perhaps the most common litter  currently being used. Once set  up properly, it has rigid poles,  and the grips provide an  advantage when transporting a  casualty in rough terrain. It has  integrated litter straps and the  mesh material makes it easy to  clean and useful in  decontamination scenarios. Also,  the Talon II litter has collapsible  handles and will fit into standard  H-60 MEDEVAC platforms,  whereas some of the other litters  like the Raven 90C® bi-fold  litters do not fit properly.</a:t>
            </a:r>
          </a:p>
          <a:p>
            <a:r>
              <a:t>Skedco™ litters are commonly used  tactical litters in light infantry and  airborne units. They do not have  rigid poles, so carrying them by  their handles is not easy and can  be tiresome over distances.  However, they do function well  as drag or slide devices, and if  the terrain is smooth, they can  be easily pulled by one or two  responders, being cautious not  to let them slide out of control  when going downhill. They are  often used to carry gear and  ammunition into the mission and  carry casualties out. And  properly rigged, they can be  hoisted into a helicopter or  Osprey, although not all versions  are hoist-certified.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2023-10-30 10:13:32</a:t>
            </a:r>
          </a:p>
          <a:p>
            <a:r>
              <a:t>--------------------------------------------</a:t>
            </a:r>
          </a:p>
          <a:p>
            <a:r>
              <a:t>The “Army standard litter” is another  option for a tactical litter. It does  not have preinstalled litter  straps, so these will need to be  carried on the mission as well.  Many countries have variations  of this litter, with rigid poles and  canvas material liners, so it is  common to see these in  multinational operations.  There  is wide variability in what is  considered NATO-standard, and  not all NATO-standard litters will  fit into US evacuation assets.</a:t>
            </a:r>
          </a:p>
          <a:p>
            <a:r>
              <a:t>The Stokes litter may be used by  rescue units but is not typically carried  by ground combat units. It is a  basket litter, sometimes made of  wire mesh, metal materials, and  sometimes plastic. The casualty  can usually be placed inside the  basket in a Skedco litter, but it  will not accommodate a rigid pole  litter and might require casualties  be transferred if the evacuation  platform requires the use of this  litter. Stokes litters can be  dragged by two rescuers, if  necessary, but four rescuer carry  configuration, is not uncommon.</a:t>
            </a:r>
          </a:p>
          <a:p>
            <a:r>
              <a:t>In the absence of a dedicated litter,  it is possible to fashion  improvised litters. There are  several techniques, but most  involve selecting rigid pole-like  materials, and then using  ponchos, poncho liners,  blankets, field jackets, or other  field-expedient materials to form  the bed of the litter. A rigid  transport platform, like a door, is  also an option if properly  padded. Casualty safety is  important, so care must be used  to ensure any improvised litter  will be able to support the  casualty’s weight, be relatively  easily carried by a litter team,  and not risk significant casualty  movement during transport.  Choosing a litter may be based  solely on equipment availability;  but if multiple options are  available, then base your  decision on a combination of the  terrain and tactical  considerations, the unit  personnel you have to support  casualty movement, and the  evacuation asset you anticipate  using.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2" name="Holder 2"/>
          <p:cNvSpPr>
            <a:spLocks noGrp="1"/>
          </p:cNvSpPr>
          <p:nvPr>
            <p:ph type="ctrTitle"/>
          </p:nvPr>
        </p:nvSpPr>
        <p:spPr>
          <a:xfrm>
            <a:off x="3996815" y="289666"/>
            <a:ext cx="4198368" cy="3302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rgbClr val="767070"/>
                </a:solidFill>
                <a:latin typeface="Arial MT"/>
                <a:cs typeface="Arial MT"/>
              </a:defRPr>
            </a:lvl1p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6" name="Holder 6"/>
          <p:cNvSpPr>
            <a:spLocks noGrp="1"/>
          </p:cNvSpPr>
          <p:nvPr>
            <p:ph type="sldNum" sz="quarter" idx="7"/>
          </p:nvPr>
        </p:nvSpPr>
        <p:spPr/>
        <p:txBody>
          <a:bodyPr lIns="0" tIns="0" rIns="0" bIns="0"/>
          <a:lstStyle>
            <a:lvl1pPr>
              <a:defRPr sz="1200" b="0" i="0">
                <a:solidFill>
                  <a:srgbClr val="767070"/>
                </a:solidFill>
                <a:latin typeface="Arial MT"/>
                <a:cs typeface="Arial MT"/>
              </a:defRPr>
            </a:lvl1pPr>
          </a:lstStyle>
          <a:p>
            <a:pPr marL="38100">
              <a:lnSpc>
                <a:spcPct val="100000"/>
              </a:lnSpc>
              <a:spcBef>
                <a:spcPts val="90"/>
              </a:spcBef>
            </a:pPr>
            <a:fld id="{81D60167-4931-47E6-BA6A-407CBD079E47}" type="slidenum">
              <a:rPr dirty="0">
                <a:solidFill>
                  <a:srgbClr val="000000"/>
                </a:solidFill>
              </a:rPr>
              <a:t>‹#›</a:t>
            </a:fld>
            <a:endParaRPr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BB854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000" b="0" i="0">
                <a:solidFill>
                  <a:srgbClr val="767070"/>
                </a:solidFill>
                <a:latin typeface="Arial MT"/>
                <a:cs typeface="Arial MT"/>
              </a:defRPr>
            </a:lvl1p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6" name="Holder 6"/>
          <p:cNvSpPr>
            <a:spLocks noGrp="1"/>
          </p:cNvSpPr>
          <p:nvPr>
            <p:ph type="sldNum" sz="quarter" idx="7"/>
          </p:nvPr>
        </p:nvSpPr>
        <p:spPr/>
        <p:txBody>
          <a:bodyPr lIns="0" tIns="0" rIns="0" bIns="0"/>
          <a:lstStyle>
            <a:lvl1pPr>
              <a:defRPr sz="1200" b="0" i="0">
                <a:solidFill>
                  <a:srgbClr val="767070"/>
                </a:solidFill>
                <a:latin typeface="Arial MT"/>
                <a:cs typeface="Arial MT"/>
              </a:defRPr>
            </a:lvl1pPr>
          </a:lstStyle>
          <a:p>
            <a:pPr marL="38100">
              <a:lnSpc>
                <a:spcPct val="100000"/>
              </a:lnSpc>
              <a:spcBef>
                <a:spcPts val="90"/>
              </a:spcBef>
            </a:pPr>
            <a:fld id="{81D60167-4931-47E6-BA6A-407CBD079E47}" type="slidenum">
              <a:rPr dirty="0">
                <a:solidFill>
                  <a:srgbClr val="000000"/>
                </a:solidFill>
              </a:rPr>
              <a:t>‹#›</a:t>
            </a:fld>
            <a:endParaRPr dirty="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BB8542"/>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553555" y="1466088"/>
            <a:ext cx="5027295" cy="4629785"/>
          </a:xfrm>
          <a:prstGeom prst="rect">
            <a:avLst/>
          </a:prstGeom>
        </p:spPr>
        <p:txBody>
          <a:bodyPr wrap="square" lIns="0" tIns="0" rIns="0" bIns="0">
            <a:spAutoFit/>
          </a:bodyPr>
          <a:lstStyle>
            <a:lvl1pPr>
              <a:defRPr sz="2800" b="1"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000" b="0" i="0">
                <a:solidFill>
                  <a:srgbClr val="767070"/>
                </a:solidFill>
                <a:latin typeface="Arial MT"/>
                <a:cs typeface="Arial MT"/>
              </a:defRPr>
            </a:lvl1p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7" name="Holder 7"/>
          <p:cNvSpPr>
            <a:spLocks noGrp="1"/>
          </p:cNvSpPr>
          <p:nvPr>
            <p:ph type="sldNum" sz="quarter" idx="7"/>
          </p:nvPr>
        </p:nvSpPr>
        <p:spPr/>
        <p:txBody>
          <a:bodyPr lIns="0" tIns="0" rIns="0" bIns="0"/>
          <a:lstStyle>
            <a:lvl1pPr>
              <a:defRPr sz="1200" b="0" i="0">
                <a:solidFill>
                  <a:srgbClr val="767070"/>
                </a:solidFill>
                <a:latin typeface="Arial MT"/>
                <a:cs typeface="Arial MT"/>
              </a:defRPr>
            </a:lvl1pPr>
          </a:lstStyle>
          <a:p>
            <a:pPr marL="38100">
              <a:lnSpc>
                <a:spcPct val="100000"/>
              </a:lnSpc>
              <a:spcBef>
                <a:spcPts val="90"/>
              </a:spcBef>
            </a:pPr>
            <a:fld id="{81D60167-4931-47E6-BA6A-407CBD079E47}" type="slidenum">
              <a:rPr dirty="0">
                <a:solidFill>
                  <a:srgbClr val="000000"/>
                </a:solidFill>
              </a:rPr>
              <a:t>‹#›</a:t>
            </a:fld>
            <a:endParaRPr dirty="0">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BB854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00" b="0" i="0">
                <a:solidFill>
                  <a:srgbClr val="767070"/>
                </a:solidFill>
                <a:latin typeface="Arial MT"/>
                <a:cs typeface="Arial MT"/>
              </a:defRPr>
            </a:lvl1p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5" name="Holder 5"/>
          <p:cNvSpPr>
            <a:spLocks noGrp="1"/>
          </p:cNvSpPr>
          <p:nvPr>
            <p:ph type="sldNum" sz="quarter" idx="7"/>
          </p:nvPr>
        </p:nvSpPr>
        <p:spPr/>
        <p:txBody>
          <a:bodyPr lIns="0" tIns="0" rIns="0" bIns="0"/>
          <a:lstStyle>
            <a:lvl1pPr>
              <a:defRPr sz="1200" b="0" i="0">
                <a:solidFill>
                  <a:srgbClr val="767070"/>
                </a:solidFill>
                <a:latin typeface="Arial MT"/>
                <a:cs typeface="Arial MT"/>
              </a:defRPr>
            </a:lvl1pPr>
          </a:lstStyle>
          <a:p>
            <a:pPr marL="38100">
              <a:lnSpc>
                <a:spcPct val="100000"/>
              </a:lnSpc>
              <a:spcBef>
                <a:spcPts val="90"/>
              </a:spcBef>
            </a:pPr>
            <a:fld id="{81D60167-4931-47E6-BA6A-407CBD079E47}" type="slidenum">
              <a:rPr dirty="0">
                <a:solidFill>
                  <a:srgbClr val="000000"/>
                </a:solidFill>
              </a:rPr>
              <a:t>‹#›</a:t>
            </a:fld>
            <a:endParaRPr dirty="0">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rgbClr val="767070"/>
                </a:solidFill>
                <a:latin typeface="Arial MT"/>
                <a:cs typeface="Arial MT"/>
              </a:defRPr>
            </a:lvl1p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4" name="Holder 4"/>
          <p:cNvSpPr>
            <a:spLocks noGrp="1"/>
          </p:cNvSpPr>
          <p:nvPr>
            <p:ph type="sldNum" sz="quarter" idx="7"/>
          </p:nvPr>
        </p:nvSpPr>
        <p:spPr/>
        <p:txBody>
          <a:bodyPr lIns="0" tIns="0" rIns="0" bIns="0"/>
          <a:lstStyle>
            <a:lvl1pPr>
              <a:defRPr sz="1200" b="0" i="0">
                <a:solidFill>
                  <a:srgbClr val="767070"/>
                </a:solidFill>
                <a:latin typeface="Arial MT"/>
                <a:cs typeface="Arial MT"/>
              </a:defRPr>
            </a:lvl1pPr>
          </a:lstStyle>
          <a:p>
            <a:pPr marL="38100">
              <a:lnSpc>
                <a:spcPct val="100000"/>
              </a:lnSpc>
              <a:spcBef>
                <a:spcPts val="90"/>
              </a:spcBef>
            </a:pPr>
            <a:fld id="{81D60167-4931-47E6-BA6A-407CBD079E47}" type="slidenum">
              <a:rPr dirty="0">
                <a:solidFill>
                  <a:srgbClr val="000000"/>
                </a:solidFill>
              </a:rPr>
              <a:t>‹#›</a:t>
            </a:fld>
            <a:endParaRPr dirty="0">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62651" y="657331"/>
            <a:ext cx="9907270" cy="1068070"/>
          </a:xfrm>
          <a:prstGeom prst="rect">
            <a:avLst/>
          </a:prstGeom>
        </p:spPr>
        <p:txBody>
          <a:bodyPr wrap="square" lIns="0" tIns="0" rIns="0" bIns="0">
            <a:spAutoFit/>
          </a:bodyPr>
          <a:lstStyle>
            <a:lvl1pPr>
              <a:defRPr sz="3600" b="1" i="0">
                <a:solidFill>
                  <a:srgbClr val="BB8542"/>
                </a:solidFill>
                <a:latin typeface="Arial"/>
                <a:cs typeface="Arial"/>
              </a:defRPr>
            </a:lvl1pPr>
          </a:lstStyle>
          <a:p>
            <a:endParaRPr/>
          </a:p>
        </p:txBody>
      </p:sp>
      <p:sp>
        <p:nvSpPr>
          <p:cNvPr id="3" name="Holder 3"/>
          <p:cNvSpPr>
            <a:spLocks noGrp="1"/>
          </p:cNvSpPr>
          <p:nvPr>
            <p:ph type="body" idx="1"/>
          </p:nvPr>
        </p:nvSpPr>
        <p:spPr>
          <a:xfrm>
            <a:off x="336550" y="1857375"/>
            <a:ext cx="7529830" cy="45161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9506315" y="6581743"/>
            <a:ext cx="1920240" cy="167640"/>
          </a:xfrm>
          <a:prstGeom prst="rect">
            <a:avLst/>
          </a:prstGeom>
        </p:spPr>
        <p:txBody>
          <a:bodyPr wrap="square" lIns="0" tIns="0" rIns="0" bIns="0">
            <a:spAutoFit/>
          </a:bodyPr>
          <a:lstStyle>
            <a:lvl1pPr>
              <a:defRPr sz="1000" b="0" i="0">
                <a:solidFill>
                  <a:srgbClr val="767070"/>
                </a:solidFill>
                <a:latin typeface="Arial MT"/>
                <a:cs typeface="Arial MT"/>
              </a:defRPr>
            </a:lvl1p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6" name="Holder 6"/>
          <p:cNvSpPr>
            <a:spLocks noGrp="1"/>
          </p:cNvSpPr>
          <p:nvPr>
            <p:ph type="sldNum" sz="quarter" idx="7"/>
          </p:nvPr>
        </p:nvSpPr>
        <p:spPr>
          <a:xfrm>
            <a:off x="11613944" y="6562955"/>
            <a:ext cx="246379" cy="196850"/>
          </a:xfrm>
          <a:prstGeom prst="rect">
            <a:avLst/>
          </a:prstGeom>
        </p:spPr>
        <p:txBody>
          <a:bodyPr wrap="square" lIns="0" tIns="0" rIns="0" bIns="0">
            <a:spAutoFit/>
          </a:bodyPr>
          <a:lstStyle>
            <a:lvl1pPr>
              <a:defRPr sz="1200" b="0" i="0">
                <a:solidFill>
                  <a:srgbClr val="767070"/>
                </a:solidFill>
                <a:latin typeface="Arial MT"/>
                <a:cs typeface="Arial MT"/>
              </a:defRPr>
            </a:lvl1pPr>
          </a:lstStyle>
          <a:p>
            <a:pPr marL="38100">
              <a:lnSpc>
                <a:spcPct val="100000"/>
              </a:lnSpc>
              <a:spcBef>
                <a:spcPts val="90"/>
              </a:spcBef>
            </a:pPr>
            <a:fld id="{81D60167-4931-47E6-BA6A-407CBD079E47}" type="slidenum">
              <a:rPr dirty="0">
                <a:solidFill>
                  <a:srgbClr val="000000"/>
                </a:solidFill>
              </a:rPr>
              <a:t>‹#›</a:t>
            </a:fld>
            <a:endParaRPr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1.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09515" y="326403"/>
            <a:ext cx="7404100" cy="6399530"/>
          </a:xfrm>
          <a:prstGeom prst="rect">
            <a:avLst/>
          </a:prstGeom>
        </p:spPr>
        <p:txBody>
          <a:bodyPr vert="horz" wrap="square" lIns="0" tIns="0" rIns="0" bIns="0" rtlCol="0">
            <a:spAutoFit/>
          </a:bodyPr>
          <a:lstStyle/>
          <a:p>
            <a:pPr>
              <a:lnSpc>
                <a:spcPts val="2210"/>
              </a:lnSpc>
            </a:pPr>
            <a:r>
              <a:rPr sz="2000" b="1" spc="-5" dirty="0">
                <a:solidFill>
                  <a:srgbClr val="767070"/>
                </a:solidFill>
                <a:latin typeface="Arial"/>
                <a:cs typeface="Arial"/>
              </a:rPr>
              <a:t>Module 24:</a:t>
            </a:r>
            <a:r>
              <a:rPr sz="2000" b="1" spc="-15" dirty="0">
                <a:solidFill>
                  <a:srgbClr val="767070"/>
                </a:solidFill>
                <a:latin typeface="Arial"/>
                <a:cs typeface="Arial"/>
              </a:rPr>
              <a:t> </a:t>
            </a:r>
            <a:r>
              <a:rPr sz="2000" b="1" spc="-5" dirty="0">
                <a:solidFill>
                  <a:srgbClr val="767070"/>
                </a:solidFill>
                <a:latin typeface="Arial"/>
                <a:cs typeface="Arial"/>
              </a:rPr>
              <a:t>Prepare</a:t>
            </a:r>
            <a:r>
              <a:rPr sz="2000" b="1" dirty="0">
                <a:solidFill>
                  <a:srgbClr val="767070"/>
                </a:solidFill>
                <a:latin typeface="Arial"/>
                <a:cs typeface="Arial"/>
              </a:rPr>
              <a:t> </a:t>
            </a:r>
            <a:r>
              <a:rPr sz="2000" b="1" spc="-5" dirty="0">
                <a:solidFill>
                  <a:srgbClr val="767070"/>
                </a:solidFill>
                <a:latin typeface="Arial"/>
                <a:cs typeface="Arial"/>
              </a:rPr>
              <a:t>for</a:t>
            </a:r>
            <a:r>
              <a:rPr sz="2000" b="1" spc="-20" dirty="0">
                <a:solidFill>
                  <a:srgbClr val="767070"/>
                </a:solidFill>
                <a:latin typeface="Arial"/>
                <a:cs typeface="Arial"/>
              </a:rPr>
              <a:t> </a:t>
            </a:r>
            <a:r>
              <a:rPr sz="2000" b="1" spc="-10" dirty="0">
                <a:solidFill>
                  <a:srgbClr val="767070"/>
                </a:solidFill>
                <a:latin typeface="Arial"/>
                <a:cs typeface="Arial"/>
              </a:rPr>
              <a:t>Evacuation</a:t>
            </a:r>
            <a:endParaRPr sz="20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gn="r">
              <a:lnSpc>
                <a:spcPct val="100000"/>
              </a:lnSpc>
              <a:spcBef>
                <a:spcPts val="1430"/>
              </a:spcBef>
            </a:pPr>
            <a:r>
              <a:rPr sz="1000" spc="-5" dirty="0">
                <a:solidFill>
                  <a:srgbClr val="CD9146"/>
                </a:solidFill>
                <a:latin typeface="Arial MT"/>
                <a:cs typeface="Arial MT"/>
              </a:rPr>
              <a:t>#TCCC-CPP-PPT-24</a:t>
            </a:r>
            <a:r>
              <a:rPr sz="1000" spc="235" dirty="0">
                <a:solidFill>
                  <a:srgbClr val="CD9146"/>
                </a:solidFill>
                <a:latin typeface="Arial MT"/>
                <a:cs typeface="Arial MT"/>
              </a:rPr>
              <a:t> </a:t>
            </a:r>
            <a:r>
              <a:rPr sz="1000" dirty="0">
                <a:solidFill>
                  <a:srgbClr val="CD9146"/>
                </a:solidFill>
                <a:latin typeface="Arial MT"/>
                <a:cs typeface="Arial MT"/>
              </a:rPr>
              <a:t>16</a:t>
            </a:r>
            <a:r>
              <a:rPr sz="1000" spc="-25" dirty="0">
                <a:solidFill>
                  <a:srgbClr val="CD9146"/>
                </a:solidFill>
                <a:latin typeface="Arial MT"/>
                <a:cs typeface="Arial MT"/>
              </a:rPr>
              <a:t> </a:t>
            </a:r>
            <a:r>
              <a:rPr sz="1000" spc="-5" dirty="0">
                <a:solidFill>
                  <a:srgbClr val="CD9146"/>
                </a:solidFill>
                <a:latin typeface="Arial MT"/>
                <a:cs typeface="Arial MT"/>
              </a:rPr>
              <a:t>FEB</a:t>
            </a:r>
            <a:r>
              <a:rPr sz="1000" spc="-15" dirty="0">
                <a:solidFill>
                  <a:srgbClr val="CD9146"/>
                </a:solidFill>
                <a:latin typeface="Arial MT"/>
                <a:cs typeface="Arial MT"/>
              </a:rPr>
              <a:t> </a:t>
            </a:r>
            <a:r>
              <a:rPr sz="1000" dirty="0">
                <a:solidFill>
                  <a:srgbClr val="CD9146"/>
                </a:solidFill>
                <a:latin typeface="Arial MT"/>
                <a:cs typeface="Arial MT"/>
              </a:rPr>
              <a:t>22</a:t>
            </a:r>
            <a:endParaRPr sz="1000">
              <a:latin typeface="Arial MT"/>
              <a:cs typeface="Arial MT"/>
            </a:endParaRPr>
          </a:p>
        </p:txBody>
      </p:sp>
      <p:pic>
        <p:nvPicPr>
          <p:cNvPr id="3" name="object 3"/>
          <p:cNvPicPr/>
          <p:nvPr/>
        </p:nvPicPr>
        <p:blipFill>
          <a:blip r:embed="rId3" cstate="print"/>
          <a:stretch>
            <a:fillRect/>
          </a:stretch>
        </p:blipFill>
        <p:spPr>
          <a:xfrm>
            <a:off x="309372" y="255270"/>
            <a:ext cx="1173467" cy="656081"/>
          </a:xfrm>
          <a:prstGeom prst="rect">
            <a:avLst/>
          </a:prstGeom>
        </p:spPr>
      </p:pic>
      <p:grpSp>
        <p:nvGrpSpPr>
          <p:cNvPr id="4" name="object 4"/>
          <p:cNvGrpSpPr/>
          <p:nvPr/>
        </p:nvGrpSpPr>
        <p:grpSpPr>
          <a:xfrm>
            <a:off x="3047" y="0"/>
            <a:ext cx="12189460" cy="6858000"/>
            <a:chOff x="3047" y="0"/>
            <a:chExt cx="12189460" cy="6858000"/>
          </a:xfrm>
        </p:grpSpPr>
        <p:pic>
          <p:nvPicPr>
            <p:cNvPr id="5" name="object 5"/>
            <p:cNvPicPr/>
            <p:nvPr/>
          </p:nvPicPr>
          <p:blipFill>
            <a:blip r:embed="rId4" cstate="print"/>
            <a:stretch>
              <a:fillRect/>
            </a:stretch>
          </p:blipFill>
          <p:spPr>
            <a:xfrm>
              <a:off x="10690097" y="265176"/>
              <a:ext cx="1223759" cy="605027"/>
            </a:xfrm>
            <a:prstGeom prst="rect">
              <a:avLst/>
            </a:prstGeom>
          </p:spPr>
        </p:pic>
        <p:pic>
          <p:nvPicPr>
            <p:cNvPr id="6" name="object 6"/>
            <p:cNvPicPr/>
            <p:nvPr/>
          </p:nvPicPr>
          <p:blipFill>
            <a:blip r:embed="rId5" cstate="print"/>
            <a:stretch>
              <a:fillRect/>
            </a:stretch>
          </p:blipFill>
          <p:spPr>
            <a:xfrm>
              <a:off x="3047" y="0"/>
              <a:ext cx="12188939" cy="6857999"/>
            </a:xfrm>
            <a:prstGeom prst="rect">
              <a:avLst/>
            </a:prstGeom>
          </p:spPr>
        </p:pic>
        <p:sp>
          <p:nvSpPr>
            <p:cNvPr id="7" name="object 7"/>
            <p:cNvSpPr/>
            <p:nvPr/>
          </p:nvSpPr>
          <p:spPr>
            <a:xfrm>
              <a:off x="6157721" y="5908550"/>
              <a:ext cx="2381250" cy="574675"/>
            </a:xfrm>
            <a:custGeom>
              <a:avLst/>
              <a:gdLst/>
              <a:ahLst/>
              <a:cxnLst/>
              <a:rect l="l" t="t" r="r" b="b"/>
              <a:pathLst>
                <a:path w="2381250" h="574675">
                  <a:moveTo>
                    <a:pt x="2285492"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5492" y="574548"/>
                  </a:lnTo>
                  <a:lnTo>
                    <a:pt x="2322764" y="567022"/>
                  </a:lnTo>
                  <a:lnTo>
                    <a:pt x="2353202" y="546500"/>
                  </a:lnTo>
                  <a:lnTo>
                    <a:pt x="2373724" y="516062"/>
                  </a:lnTo>
                  <a:lnTo>
                    <a:pt x="2381250" y="478790"/>
                  </a:lnTo>
                  <a:lnTo>
                    <a:pt x="2381250" y="95758"/>
                  </a:lnTo>
                  <a:lnTo>
                    <a:pt x="2373724" y="58485"/>
                  </a:lnTo>
                  <a:lnTo>
                    <a:pt x="2353202" y="28047"/>
                  </a:lnTo>
                  <a:lnTo>
                    <a:pt x="2322764" y="7525"/>
                  </a:lnTo>
                  <a:lnTo>
                    <a:pt x="2285492" y="0"/>
                  </a:lnTo>
                  <a:close/>
                </a:path>
              </a:pathLst>
            </a:custGeom>
            <a:solidFill>
              <a:srgbClr val="1A1B1B">
                <a:alpha val="29803"/>
              </a:srgbClr>
            </a:solidFill>
          </p:spPr>
          <p:txBody>
            <a:bodyPr wrap="square" lIns="0" tIns="0" rIns="0" bIns="0" rtlCol="0"/>
            <a:lstStyle/>
            <a:p>
              <a:endParaRPr/>
            </a:p>
          </p:txBody>
        </p:sp>
      </p:grpSp>
      <p:sp>
        <p:nvSpPr>
          <p:cNvPr id="8" name="object 8"/>
          <p:cNvSpPr txBox="1"/>
          <p:nvPr/>
        </p:nvSpPr>
        <p:spPr>
          <a:xfrm>
            <a:off x="6397052" y="5948597"/>
            <a:ext cx="1903730"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D9D9D9"/>
                </a:solidFill>
                <a:latin typeface="Arial Black"/>
                <a:cs typeface="Arial Black"/>
              </a:rPr>
              <a:t>TCCC</a:t>
            </a:r>
            <a:r>
              <a:rPr sz="1600" spc="-30" dirty="0">
                <a:solidFill>
                  <a:srgbClr val="D9D9D9"/>
                </a:solidFill>
                <a:latin typeface="Arial Black"/>
                <a:cs typeface="Arial Black"/>
              </a:rPr>
              <a:t> </a:t>
            </a:r>
            <a:r>
              <a:rPr sz="1600" spc="-5" dirty="0">
                <a:solidFill>
                  <a:srgbClr val="D9D9D9"/>
                </a:solidFill>
                <a:latin typeface="Arial MT"/>
                <a:cs typeface="Arial MT"/>
              </a:rPr>
              <a:t>TIER</a:t>
            </a:r>
            <a:r>
              <a:rPr sz="1600" spc="-25" dirty="0">
                <a:solidFill>
                  <a:srgbClr val="D9D9D9"/>
                </a:solidFill>
                <a:latin typeface="Arial MT"/>
                <a:cs typeface="Arial MT"/>
              </a:rPr>
              <a:t> </a:t>
            </a:r>
            <a:r>
              <a:rPr sz="1600" dirty="0">
                <a:solidFill>
                  <a:srgbClr val="D9D9D9"/>
                </a:solidFill>
                <a:latin typeface="Arial MT"/>
                <a:cs typeface="Arial MT"/>
              </a:rPr>
              <a:t>3</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Combat</a:t>
            </a:r>
            <a:r>
              <a:rPr sz="1300" spc="-60" dirty="0">
                <a:solidFill>
                  <a:srgbClr val="D9D9D9"/>
                </a:solidFill>
                <a:latin typeface="Arial MT"/>
                <a:cs typeface="Arial MT"/>
              </a:rPr>
              <a:t> </a:t>
            </a:r>
            <a:r>
              <a:rPr sz="1300" dirty="0">
                <a:solidFill>
                  <a:srgbClr val="D9D9D9"/>
                </a:solidFill>
                <a:latin typeface="Arial MT"/>
                <a:cs typeface="Arial MT"/>
              </a:rPr>
              <a:t>Medic/Corpsman</a:t>
            </a:r>
            <a:endParaRPr sz="1300">
              <a:latin typeface="Arial MT"/>
              <a:cs typeface="Arial MT"/>
            </a:endParaRPr>
          </a:p>
        </p:txBody>
      </p:sp>
      <p:sp>
        <p:nvSpPr>
          <p:cNvPr id="9" name="object 9"/>
          <p:cNvSpPr/>
          <p:nvPr/>
        </p:nvSpPr>
        <p:spPr>
          <a:xfrm>
            <a:off x="8715756" y="5908549"/>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solidFill>
        </p:spPr>
        <p:txBody>
          <a:bodyPr wrap="square" lIns="0" tIns="0" rIns="0" bIns="0" rtlCol="0"/>
          <a:lstStyle/>
          <a:p>
            <a:endParaRPr/>
          </a:p>
        </p:txBody>
      </p:sp>
      <p:sp>
        <p:nvSpPr>
          <p:cNvPr id="10" name="object 10"/>
          <p:cNvSpPr txBox="1"/>
          <p:nvPr/>
        </p:nvSpPr>
        <p:spPr>
          <a:xfrm>
            <a:off x="8853930" y="5948597"/>
            <a:ext cx="2106295"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FFFFFF"/>
                </a:solidFill>
                <a:latin typeface="Arial Black"/>
                <a:cs typeface="Arial Black"/>
              </a:rPr>
              <a:t>TCCC</a:t>
            </a:r>
            <a:r>
              <a:rPr sz="1600" spc="-110" dirty="0">
                <a:solidFill>
                  <a:srgbClr val="FFFFFF"/>
                </a:solidFill>
                <a:latin typeface="Arial Black"/>
                <a:cs typeface="Arial Black"/>
              </a:rPr>
              <a:t> </a:t>
            </a:r>
            <a:r>
              <a:rPr sz="1600" spc="-5" dirty="0">
                <a:solidFill>
                  <a:srgbClr val="FFFFFF"/>
                </a:solidFill>
                <a:latin typeface="Arial MT"/>
                <a:cs typeface="Arial MT"/>
              </a:rPr>
              <a:t>TIER</a:t>
            </a:r>
            <a:r>
              <a:rPr sz="1600" spc="-35" dirty="0">
                <a:solidFill>
                  <a:srgbClr val="FFFFFF"/>
                </a:solidFill>
                <a:latin typeface="Arial MT"/>
                <a:cs typeface="Arial MT"/>
              </a:rPr>
              <a:t> </a:t>
            </a:r>
            <a:r>
              <a:rPr sz="1600" dirty="0">
                <a:solidFill>
                  <a:srgbClr val="FFFFFF"/>
                </a:solidFill>
                <a:latin typeface="Arial MT"/>
                <a:cs typeface="Arial MT"/>
              </a:rPr>
              <a:t>4</a:t>
            </a:r>
            <a:endParaRPr sz="1600">
              <a:latin typeface="Arial MT"/>
              <a:cs typeface="Arial MT"/>
            </a:endParaRPr>
          </a:p>
          <a:p>
            <a:pPr algn="ctr">
              <a:lnSpc>
                <a:spcPct val="100000"/>
              </a:lnSpc>
              <a:spcBef>
                <a:spcPts val="55"/>
              </a:spcBef>
            </a:pPr>
            <a:r>
              <a:rPr sz="1300" dirty="0">
                <a:solidFill>
                  <a:srgbClr val="FFFFFF"/>
                </a:solidFill>
                <a:latin typeface="Arial MT"/>
                <a:cs typeface="Arial MT"/>
              </a:rPr>
              <a:t>Combat</a:t>
            </a:r>
            <a:r>
              <a:rPr sz="1300" spc="-15" dirty="0">
                <a:solidFill>
                  <a:srgbClr val="FFFFFF"/>
                </a:solidFill>
                <a:latin typeface="Arial MT"/>
                <a:cs typeface="Arial MT"/>
              </a:rPr>
              <a:t> </a:t>
            </a:r>
            <a:r>
              <a:rPr sz="1300" spc="-5" dirty="0">
                <a:solidFill>
                  <a:srgbClr val="FFFFFF"/>
                </a:solidFill>
                <a:latin typeface="Arial MT"/>
                <a:cs typeface="Arial MT"/>
              </a:rPr>
              <a:t>Paramedic/Provider</a:t>
            </a:r>
            <a:endParaRPr sz="1300">
              <a:latin typeface="Arial MT"/>
              <a:cs typeface="Arial MT"/>
            </a:endParaRPr>
          </a:p>
        </p:txBody>
      </p:sp>
      <p:sp>
        <p:nvSpPr>
          <p:cNvPr id="11" name="object 11"/>
          <p:cNvSpPr/>
          <p:nvPr/>
        </p:nvSpPr>
        <p:spPr>
          <a:xfrm>
            <a:off x="1041653" y="5908550"/>
            <a:ext cx="2381250" cy="574675"/>
          </a:xfrm>
          <a:custGeom>
            <a:avLst/>
            <a:gdLst/>
            <a:ahLst/>
            <a:cxnLst/>
            <a:rect l="l" t="t" r="r" b="b"/>
            <a:pathLst>
              <a:path w="2381250" h="574675">
                <a:moveTo>
                  <a:pt x="2285492"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5492" y="574548"/>
                </a:lnTo>
                <a:lnTo>
                  <a:pt x="2322764" y="567022"/>
                </a:lnTo>
                <a:lnTo>
                  <a:pt x="2353202" y="546500"/>
                </a:lnTo>
                <a:lnTo>
                  <a:pt x="2373724" y="516062"/>
                </a:lnTo>
                <a:lnTo>
                  <a:pt x="2381250" y="478790"/>
                </a:lnTo>
                <a:lnTo>
                  <a:pt x="2381250" y="95758"/>
                </a:lnTo>
                <a:lnTo>
                  <a:pt x="2373724" y="58485"/>
                </a:lnTo>
                <a:lnTo>
                  <a:pt x="2353202" y="28047"/>
                </a:lnTo>
                <a:lnTo>
                  <a:pt x="2322764" y="7525"/>
                </a:lnTo>
                <a:lnTo>
                  <a:pt x="2285492" y="0"/>
                </a:lnTo>
                <a:close/>
              </a:path>
            </a:pathLst>
          </a:custGeom>
          <a:solidFill>
            <a:srgbClr val="1A1B1B">
              <a:alpha val="29803"/>
            </a:srgbClr>
          </a:solidFill>
        </p:spPr>
        <p:txBody>
          <a:bodyPr wrap="square" lIns="0" tIns="0" rIns="0" bIns="0" rtlCol="0"/>
          <a:lstStyle/>
          <a:p>
            <a:endParaRPr/>
          </a:p>
        </p:txBody>
      </p:sp>
      <p:sp>
        <p:nvSpPr>
          <p:cNvPr id="12" name="object 12"/>
          <p:cNvSpPr txBox="1"/>
          <p:nvPr/>
        </p:nvSpPr>
        <p:spPr>
          <a:xfrm>
            <a:off x="1461166" y="5948597"/>
            <a:ext cx="1541145" cy="474980"/>
          </a:xfrm>
          <a:prstGeom prst="rect">
            <a:avLst/>
          </a:prstGeom>
        </p:spPr>
        <p:txBody>
          <a:bodyPr vert="horz" wrap="square" lIns="0" tIns="12700" rIns="0" bIns="0" rtlCol="0">
            <a:spAutoFit/>
          </a:bodyPr>
          <a:lstStyle/>
          <a:p>
            <a:pPr marL="635" algn="ctr">
              <a:lnSpc>
                <a:spcPct val="100000"/>
              </a:lnSpc>
              <a:spcBef>
                <a:spcPts val="100"/>
              </a:spcBef>
            </a:pPr>
            <a:r>
              <a:rPr sz="1600" dirty="0">
                <a:solidFill>
                  <a:srgbClr val="D9D9D9"/>
                </a:solidFill>
                <a:latin typeface="Arial Black"/>
                <a:cs typeface="Arial Black"/>
              </a:rPr>
              <a:t>TCCC</a:t>
            </a:r>
            <a:r>
              <a:rPr sz="1600" spc="-30" dirty="0">
                <a:solidFill>
                  <a:srgbClr val="D9D9D9"/>
                </a:solidFill>
                <a:latin typeface="Arial Black"/>
                <a:cs typeface="Arial Black"/>
              </a:rPr>
              <a:t> </a:t>
            </a:r>
            <a:r>
              <a:rPr sz="1600" spc="-5" dirty="0">
                <a:solidFill>
                  <a:srgbClr val="D9D9D9"/>
                </a:solidFill>
                <a:latin typeface="Arial MT"/>
                <a:cs typeface="Arial MT"/>
              </a:rPr>
              <a:t>TIER</a:t>
            </a:r>
            <a:r>
              <a:rPr sz="1600" spc="-25" dirty="0">
                <a:solidFill>
                  <a:srgbClr val="D9D9D9"/>
                </a:solidFill>
                <a:latin typeface="Arial MT"/>
                <a:cs typeface="Arial MT"/>
              </a:rPr>
              <a:t> </a:t>
            </a:r>
            <a:r>
              <a:rPr sz="1600" dirty="0">
                <a:solidFill>
                  <a:srgbClr val="D9D9D9"/>
                </a:solidFill>
                <a:latin typeface="Arial MT"/>
                <a:cs typeface="Arial MT"/>
              </a:rPr>
              <a:t>1</a:t>
            </a:r>
            <a:endParaRPr sz="1600">
              <a:latin typeface="Arial MT"/>
              <a:cs typeface="Arial MT"/>
            </a:endParaRPr>
          </a:p>
          <a:p>
            <a:pPr algn="ctr">
              <a:lnSpc>
                <a:spcPct val="100000"/>
              </a:lnSpc>
              <a:spcBef>
                <a:spcPts val="55"/>
              </a:spcBef>
            </a:pPr>
            <a:r>
              <a:rPr sz="1300" spc="-5" dirty="0">
                <a:solidFill>
                  <a:srgbClr val="D9D9D9"/>
                </a:solidFill>
                <a:latin typeface="Arial MT"/>
                <a:cs typeface="Arial MT"/>
              </a:rPr>
              <a:t>All</a:t>
            </a:r>
            <a:r>
              <a:rPr sz="1300" spc="-30" dirty="0">
                <a:solidFill>
                  <a:srgbClr val="D9D9D9"/>
                </a:solidFill>
                <a:latin typeface="Arial MT"/>
                <a:cs typeface="Arial MT"/>
              </a:rPr>
              <a:t> </a:t>
            </a:r>
            <a:r>
              <a:rPr sz="1300" spc="-5" dirty="0">
                <a:solidFill>
                  <a:srgbClr val="D9D9D9"/>
                </a:solidFill>
                <a:latin typeface="Arial MT"/>
                <a:cs typeface="Arial MT"/>
              </a:rPr>
              <a:t>Service</a:t>
            </a:r>
            <a:r>
              <a:rPr sz="1300" spc="-35" dirty="0">
                <a:solidFill>
                  <a:srgbClr val="D9D9D9"/>
                </a:solidFill>
                <a:latin typeface="Arial MT"/>
                <a:cs typeface="Arial MT"/>
              </a:rPr>
              <a:t> </a:t>
            </a:r>
            <a:r>
              <a:rPr sz="1300" dirty="0">
                <a:solidFill>
                  <a:srgbClr val="D9D9D9"/>
                </a:solidFill>
                <a:latin typeface="Arial MT"/>
                <a:cs typeface="Arial MT"/>
              </a:rPr>
              <a:t>Members</a:t>
            </a:r>
            <a:endParaRPr sz="1300">
              <a:latin typeface="Arial MT"/>
              <a:cs typeface="Arial MT"/>
            </a:endParaRPr>
          </a:p>
        </p:txBody>
      </p:sp>
      <p:sp>
        <p:nvSpPr>
          <p:cNvPr id="13" name="object 13"/>
          <p:cNvSpPr/>
          <p:nvPr/>
        </p:nvSpPr>
        <p:spPr>
          <a:xfrm>
            <a:off x="3598926" y="5908549"/>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sp>
        <p:nvSpPr>
          <p:cNvPr id="14" name="object 14"/>
          <p:cNvSpPr txBox="1"/>
          <p:nvPr/>
        </p:nvSpPr>
        <p:spPr>
          <a:xfrm>
            <a:off x="4116132" y="5948597"/>
            <a:ext cx="1348740" cy="47498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D9D9D9"/>
                </a:solidFill>
                <a:latin typeface="Arial Black"/>
                <a:cs typeface="Arial Black"/>
              </a:rPr>
              <a:t>TCCC</a:t>
            </a:r>
            <a:r>
              <a:rPr sz="1600" spc="-45" dirty="0">
                <a:solidFill>
                  <a:srgbClr val="D9D9D9"/>
                </a:solidFill>
                <a:latin typeface="Arial Black"/>
                <a:cs typeface="Arial Black"/>
              </a:rPr>
              <a:t> </a:t>
            </a:r>
            <a:r>
              <a:rPr sz="1600" spc="-5" dirty="0">
                <a:solidFill>
                  <a:srgbClr val="D9D9D9"/>
                </a:solidFill>
                <a:latin typeface="Arial MT"/>
                <a:cs typeface="Arial MT"/>
              </a:rPr>
              <a:t>TIER</a:t>
            </a:r>
            <a:r>
              <a:rPr sz="1600" spc="-35" dirty="0">
                <a:solidFill>
                  <a:srgbClr val="D9D9D9"/>
                </a:solidFill>
                <a:latin typeface="Arial MT"/>
                <a:cs typeface="Arial MT"/>
              </a:rPr>
              <a:t> </a:t>
            </a:r>
            <a:r>
              <a:rPr sz="1600" dirty="0">
                <a:solidFill>
                  <a:srgbClr val="D9D9D9"/>
                </a:solidFill>
                <a:latin typeface="Arial MT"/>
                <a:cs typeface="Arial MT"/>
              </a:rPr>
              <a:t>2</a:t>
            </a:r>
            <a:endParaRPr sz="1600">
              <a:latin typeface="Arial MT"/>
              <a:cs typeface="Arial MT"/>
            </a:endParaRPr>
          </a:p>
          <a:p>
            <a:pPr marL="24765">
              <a:lnSpc>
                <a:spcPct val="100000"/>
              </a:lnSpc>
              <a:spcBef>
                <a:spcPts val="55"/>
              </a:spcBef>
            </a:pPr>
            <a:r>
              <a:rPr sz="1300" dirty="0">
                <a:solidFill>
                  <a:srgbClr val="D9D9D9"/>
                </a:solidFill>
                <a:latin typeface="Arial MT"/>
                <a:cs typeface="Arial MT"/>
              </a:rPr>
              <a:t>Combat</a:t>
            </a:r>
            <a:r>
              <a:rPr sz="1300" spc="-55" dirty="0">
                <a:solidFill>
                  <a:srgbClr val="D9D9D9"/>
                </a:solidFill>
                <a:latin typeface="Arial MT"/>
                <a:cs typeface="Arial MT"/>
              </a:rPr>
              <a:t> </a:t>
            </a:r>
            <a:r>
              <a:rPr sz="1300" spc="-5" dirty="0">
                <a:solidFill>
                  <a:srgbClr val="D9D9D9"/>
                </a:solidFill>
                <a:latin typeface="Arial MT"/>
                <a:cs typeface="Arial MT"/>
              </a:rPr>
              <a:t>Lifesaver</a:t>
            </a:r>
            <a:endParaRPr sz="1300">
              <a:latin typeface="Arial MT"/>
              <a:cs typeface="Arial MT"/>
            </a:endParaRPr>
          </a:p>
        </p:txBody>
      </p:sp>
      <p:sp>
        <p:nvSpPr>
          <p:cNvPr id="15" name="object 15"/>
          <p:cNvSpPr txBox="1"/>
          <p:nvPr/>
        </p:nvSpPr>
        <p:spPr>
          <a:xfrm>
            <a:off x="2880662" y="519600"/>
            <a:ext cx="4332605" cy="879475"/>
          </a:xfrm>
          <a:prstGeom prst="rect">
            <a:avLst/>
          </a:prstGeom>
        </p:spPr>
        <p:txBody>
          <a:bodyPr vert="horz" wrap="square" lIns="0" tIns="12700" rIns="0" bIns="0" rtlCol="0">
            <a:spAutoFit/>
          </a:bodyPr>
          <a:lstStyle/>
          <a:p>
            <a:pPr marL="12700" marR="5080">
              <a:lnSpc>
                <a:spcPct val="100000"/>
              </a:lnSpc>
              <a:spcBef>
                <a:spcPts val="100"/>
              </a:spcBef>
            </a:pPr>
            <a:r>
              <a:rPr sz="2800" spc="-5" dirty="0">
                <a:solidFill>
                  <a:srgbClr val="CD9146"/>
                </a:solidFill>
                <a:latin typeface="Arial Black"/>
                <a:cs typeface="Arial Black"/>
              </a:rPr>
              <a:t>COMBAT</a:t>
            </a:r>
            <a:r>
              <a:rPr sz="2800" spc="-55" dirty="0">
                <a:solidFill>
                  <a:srgbClr val="CD9146"/>
                </a:solidFill>
                <a:latin typeface="Arial Black"/>
                <a:cs typeface="Arial Black"/>
              </a:rPr>
              <a:t> </a:t>
            </a:r>
            <a:r>
              <a:rPr sz="2800" spc="-5" dirty="0">
                <a:solidFill>
                  <a:srgbClr val="CD9146"/>
                </a:solidFill>
                <a:latin typeface="Arial Black"/>
                <a:cs typeface="Arial Black"/>
              </a:rPr>
              <a:t>PARAMEDIC/ </a:t>
            </a:r>
            <a:r>
              <a:rPr sz="2800" spc="-919" dirty="0">
                <a:solidFill>
                  <a:srgbClr val="CD9146"/>
                </a:solidFill>
                <a:latin typeface="Arial Black"/>
                <a:cs typeface="Arial Black"/>
              </a:rPr>
              <a:t> </a:t>
            </a:r>
            <a:r>
              <a:rPr sz="2800" spc="-5" dirty="0">
                <a:solidFill>
                  <a:srgbClr val="CD9146"/>
                </a:solidFill>
                <a:latin typeface="Arial Black"/>
                <a:cs typeface="Arial Black"/>
              </a:rPr>
              <a:t>PROVIDER</a:t>
            </a:r>
            <a:endParaRPr sz="2800">
              <a:latin typeface="Arial Black"/>
              <a:cs typeface="Arial Black"/>
            </a:endParaRPr>
          </a:p>
        </p:txBody>
      </p:sp>
      <p:grpSp>
        <p:nvGrpSpPr>
          <p:cNvPr id="16" name="object 16"/>
          <p:cNvGrpSpPr/>
          <p:nvPr/>
        </p:nvGrpSpPr>
        <p:grpSpPr>
          <a:xfrm>
            <a:off x="736854" y="452627"/>
            <a:ext cx="11455400" cy="5111750"/>
            <a:chOff x="736854" y="452627"/>
            <a:chExt cx="11455400" cy="5111750"/>
          </a:xfrm>
        </p:grpSpPr>
        <p:pic>
          <p:nvPicPr>
            <p:cNvPr id="17" name="object 17"/>
            <p:cNvPicPr/>
            <p:nvPr/>
          </p:nvPicPr>
          <p:blipFill>
            <a:blip r:embed="rId6" cstate="print"/>
            <a:stretch>
              <a:fillRect/>
            </a:stretch>
          </p:blipFill>
          <p:spPr>
            <a:xfrm>
              <a:off x="736854" y="452627"/>
              <a:ext cx="1898129" cy="1061465"/>
            </a:xfrm>
            <a:prstGeom prst="rect">
              <a:avLst/>
            </a:prstGeom>
          </p:spPr>
        </p:pic>
        <p:pic>
          <p:nvPicPr>
            <p:cNvPr id="18" name="object 18"/>
            <p:cNvPicPr/>
            <p:nvPr/>
          </p:nvPicPr>
          <p:blipFill>
            <a:blip r:embed="rId7" cstate="print"/>
            <a:stretch>
              <a:fillRect/>
            </a:stretch>
          </p:blipFill>
          <p:spPr>
            <a:xfrm>
              <a:off x="9864851" y="4709922"/>
              <a:ext cx="2327147" cy="854189"/>
            </a:xfrm>
            <a:prstGeom prst="rect">
              <a:avLst/>
            </a:prstGeom>
          </p:spPr>
        </p:pic>
      </p:grpSp>
      <p:sp>
        <p:nvSpPr>
          <p:cNvPr id="19" name="object 19"/>
          <p:cNvSpPr txBox="1">
            <a:spLocks noGrp="1"/>
          </p:cNvSpPr>
          <p:nvPr>
            <p:ph type="title"/>
          </p:nvPr>
        </p:nvSpPr>
        <p:spPr>
          <a:xfrm>
            <a:off x="1013762" y="1766232"/>
            <a:ext cx="9934575" cy="2198370"/>
          </a:xfrm>
          <a:prstGeom prst="rect">
            <a:avLst/>
          </a:prstGeom>
        </p:spPr>
        <p:txBody>
          <a:bodyPr vert="horz" wrap="square" lIns="0" tIns="100965" rIns="0" bIns="0" rtlCol="0">
            <a:spAutoFit/>
          </a:bodyPr>
          <a:lstStyle/>
          <a:p>
            <a:pPr marL="12700" marR="5080">
              <a:lnSpc>
                <a:spcPts val="5880"/>
              </a:lnSpc>
              <a:spcBef>
                <a:spcPts val="795"/>
              </a:spcBef>
            </a:pPr>
            <a:r>
              <a:rPr sz="5400" b="0" spc="-5" dirty="0">
                <a:solidFill>
                  <a:srgbClr val="A0A6AA"/>
                </a:solidFill>
                <a:latin typeface="Arial Black"/>
                <a:cs typeface="Arial Black"/>
              </a:rPr>
              <a:t>TACTICAL COMBAT </a:t>
            </a:r>
            <a:r>
              <a:rPr sz="5400" b="0" dirty="0">
                <a:solidFill>
                  <a:srgbClr val="A0A6AA"/>
                </a:solidFill>
                <a:latin typeface="Arial Black"/>
                <a:cs typeface="Arial Black"/>
              </a:rPr>
              <a:t> CASUALTY</a:t>
            </a:r>
            <a:r>
              <a:rPr sz="5400" b="0" spc="-55" dirty="0">
                <a:solidFill>
                  <a:srgbClr val="A0A6AA"/>
                </a:solidFill>
                <a:latin typeface="Arial Black"/>
                <a:cs typeface="Arial Black"/>
              </a:rPr>
              <a:t> </a:t>
            </a:r>
            <a:r>
              <a:rPr sz="5400" b="0" dirty="0">
                <a:solidFill>
                  <a:srgbClr val="A0A6AA"/>
                </a:solidFill>
                <a:latin typeface="Arial Black"/>
                <a:cs typeface="Arial Black"/>
              </a:rPr>
              <a:t>CARE</a:t>
            </a:r>
            <a:r>
              <a:rPr sz="5400" b="0" spc="-55" dirty="0">
                <a:solidFill>
                  <a:srgbClr val="A0A6AA"/>
                </a:solidFill>
                <a:latin typeface="Arial Black"/>
                <a:cs typeface="Arial Black"/>
              </a:rPr>
              <a:t> </a:t>
            </a:r>
            <a:r>
              <a:rPr sz="5400" b="0" dirty="0">
                <a:solidFill>
                  <a:srgbClr val="A0A6AA"/>
                </a:solidFill>
                <a:latin typeface="Arial Black"/>
                <a:cs typeface="Arial Black"/>
              </a:rPr>
              <a:t>COURSE</a:t>
            </a:r>
            <a:endParaRPr sz="5400">
              <a:latin typeface="Arial Black"/>
              <a:cs typeface="Arial Black"/>
            </a:endParaRPr>
          </a:p>
          <a:p>
            <a:pPr marL="12700">
              <a:lnSpc>
                <a:spcPct val="100000"/>
              </a:lnSpc>
              <a:spcBef>
                <a:spcPts val="810"/>
              </a:spcBef>
            </a:pPr>
            <a:r>
              <a:rPr sz="3200" spc="-5" dirty="0">
                <a:solidFill>
                  <a:srgbClr val="FFFFFF"/>
                </a:solidFill>
              </a:rPr>
              <a:t>MODULE</a:t>
            </a:r>
            <a:r>
              <a:rPr sz="3200" spc="-10" dirty="0">
                <a:solidFill>
                  <a:srgbClr val="FFFFFF"/>
                </a:solidFill>
              </a:rPr>
              <a:t> </a:t>
            </a:r>
            <a:r>
              <a:rPr sz="3200" spc="-5" dirty="0">
                <a:solidFill>
                  <a:srgbClr val="FFFFFF"/>
                </a:solidFill>
              </a:rPr>
              <a:t>24: PREPARE</a:t>
            </a:r>
            <a:r>
              <a:rPr sz="3200" spc="10" dirty="0">
                <a:solidFill>
                  <a:srgbClr val="FFFFFF"/>
                </a:solidFill>
              </a:rPr>
              <a:t> </a:t>
            </a:r>
            <a:r>
              <a:rPr sz="3200" spc="-5" dirty="0">
                <a:solidFill>
                  <a:srgbClr val="FFFFFF"/>
                </a:solidFill>
              </a:rPr>
              <a:t>FOR</a:t>
            </a:r>
            <a:r>
              <a:rPr sz="3200" spc="-10" dirty="0">
                <a:solidFill>
                  <a:srgbClr val="FFFFFF"/>
                </a:solidFill>
              </a:rPr>
              <a:t> </a:t>
            </a:r>
            <a:r>
              <a:rPr sz="3200" spc="-5" dirty="0">
                <a:solidFill>
                  <a:srgbClr val="FFFFFF"/>
                </a:solidFill>
              </a:rPr>
              <a:t>EVACUATION</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86748" y="242272"/>
            <a:ext cx="7874634" cy="1011555"/>
          </a:xfrm>
          <a:prstGeom prst="rect">
            <a:avLst/>
          </a:prstGeom>
        </p:spPr>
        <p:txBody>
          <a:bodyPr vert="horz" wrap="square" lIns="0" tIns="59690" rIns="0" bIns="0" rtlCol="0">
            <a:spAutoFit/>
          </a:bodyPr>
          <a:lstStyle/>
          <a:p>
            <a:pPr marR="48895" algn="ctr">
              <a:lnSpc>
                <a:spcPct val="100000"/>
              </a:lnSpc>
              <a:spcBef>
                <a:spcPts val="470"/>
              </a:spcBef>
            </a:pPr>
            <a:r>
              <a:rPr sz="2000" spc="-5" dirty="0">
                <a:solidFill>
                  <a:srgbClr val="767070"/>
                </a:solidFill>
              </a:rPr>
              <a:t>Module 24:</a:t>
            </a:r>
            <a:r>
              <a:rPr sz="2000" spc="-15" dirty="0">
                <a:solidFill>
                  <a:srgbClr val="767070"/>
                </a:solidFill>
              </a:rPr>
              <a:t> </a:t>
            </a:r>
            <a:r>
              <a:rPr sz="2000" spc="-5" dirty="0">
                <a:solidFill>
                  <a:srgbClr val="767070"/>
                </a:solidFill>
              </a:rPr>
              <a:t>Prepare</a:t>
            </a:r>
            <a:r>
              <a:rPr sz="2000" dirty="0">
                <a:solidFill>
                  <a:srgbClr val="767070"/>
                </a:solidFill>
              </a:rPr>
              <a:t> </a:t>
            </a:r>
            <a:r>
              <a:rPr sz="2000" spc="-5" dirty="0">
                <a:solidFill>
                  <a:srgbClr val="767070"/>
                </a:solidFill>
              </a:rPr>
              <a:t>for</a:t>
            </a:r>
            <a:r>
              <a:rPr sz="2000" spc="-20" dirty="0">
                <a:solidFill>
                  <a:srgbClr val="767070"/>
                </a:solidFill>
              </a:rPr>
              <a:t> </a:t>
            </a:r>
            <a:r>
              <a:rPr sz="2000" spc="-10" dirty="0">
                <a:solidFill>
                  <a:srgbClr val="767070"/>
                </a:solidFill>
              </a:rPr>
              <a:t>Evacuation</a:t>
            </a:r>
            <a:endParaRPr sz="2000"/>
          </a:p>
          <a:p>
            <a:pPr algn="ctr">
              <a:lnSpc>
                <a:spcPct val="100000"/>
              </a:lnSpc>
              <a:spcBef>
                <a:spcPts val="670"/>
              </a:spcBef>
            </a:pPr>
            <a:r>
              <a:rPr spc="-5" dirty="0">
                <a:solidFill>
                  <a:srgbClr val="000000"/>
                </a:solidFill>
              </a:rPr>
              <a:t>CASUALTY</a:t>
            </a:r>
            <a:r>
              <a:rPr spc="-35" dirty="0">
                <a:solidFill>
                  <a:srgbClr val="000000"/>
                </a:solidFill>
              </a:rPr>
              <a:t> </a:t>
            </a:r>
            <a:r>
              <a:rPr dirty="0">
                <a:solidFill>
                  <a:srgbClr val="000000"/>
                </a:solidFill>
              </a:rPr>
              <a:t>EVACUATION</a:t>
            </a:r>
            <a:r>
              <a:rPr spc="-45" dirty="0">
                <a:solidFill>
                  <a:srgbClr val="000000"/>
                </a:solidFill>
              </a:rPr>
              <a:t> </a:t>
            </a:r>
            <a:r>
              <a:rPr spc="-5" dirty="0"/>
              <a:t>STAGING</a:t>
            </a:r>
          </a:p>
        </p:txBody>
      </p:sp>
      <p:pic>
        <p:nvPicPr>
          <p:cNvPr id="3" name="object 3"/>
          <p:cNvPicPr/>
          <p:nvPr/>
        </p:nvPicPr>
        <p:blipFill>
          <a:blip r:embed="rId3" cstate="print"/>
          <a:stretch>
            <a:fillRect/>
          </a:stretch>
        </p:blipFill>
        <p:spPr>
          <a:xfrm>
            <a:off x="309372" y="255270"/>
            <a:ext cx="1173467" cy="656081"/>
          </a:xfrm>
          <a:prstGeom prst="rect">
            <a:avLst/>
          </a:prstGeom>
        </p:spPr>
      </p:pic>
      <p:sp>
        <p:nvSpPr>
          <p:cNvPr id="4" name="object 4"/>
          <p:cNvSpPr txBox="1"/>
          <p:nvPr/>
        </p:nvSpPr>
        <p:spPr>
          <a:xfrm>
            <a:off x="953500" y="1687428"/>
            <a:ext cx="3888104" cy="3723640"/>
          </a:xfrm>
          <a:prstGeom prst="rect">
            <a:avLst/>
          </a:prstGeom>
        </p:spPr>
        <p:txBody>
          <a:bodyPr vert="horz" wrap="square" lIns="0" tIns="12700" rIns="0" bIns="0" rtlCol="0">
            <a:spAutoFit/>
          </a:bodyPr>
          <a:lstStyle/>
          <a:p>
            <a:pPr marL="12700" marR="628650">
              <a:lnSpc>
                <a:spcPct val="100000"/>
              </a:lnSpc>
              <a:spcBef>
                <a:spcPts val="100"/>
              </a:spcBef>
            </a:pPr>
            <a:r>
              <a:rPr sz="1800" b="1" spc="-5" dirty="0">
                <a:latin typeface="Arial"/>
                <a:cs typeface="Arial"/>
              </a:rPr>
              <a:t>STAGE </a:t>
            </a:r>
            <a:r>
              <a:rPr sz="1800" dirty="0">
                <a:latin typeface="Arial MT"/>
                <a:cs typeface="Arial MT"/>
              </a:rPr>
              <a:t>in </a:t>
            </a:r>
            <a:r>
              <a:rPr sz="1800" spc="-5" dirty="0">
                <a:latin typeface="Arial MT"/>
                <a:cs typeface="Arial MT"/>
              </a:rPr>
              <a:t>close proximity to the </a:t>
            </a:r>
            <a:r>
              <a:rPr sz="1800" spc="-490" dirty="0">
                <a:latin typeface="Arial MT"/>
                <a:cs typeface="Arial MT"/>
              </a:rPr>
              <a:t> </a:t>
            </a:r>
            <a:r>
              <a:rPr sz="1800" spc="-5" dirty="0">
                <a:latin typeface="Arial MT"/>
                <a:cs typeface="Arial MT"/>
              </a:rPr>
              <a:t>evacuation</a:t>
            </a:r>
            <a:r>
              <a:rPr sz="1800" spc="-20" dirty="0">
                <a:latin typeface="Arial MT"/>
                <a:cs typeface="Arial MT"/>
              </a:rPr>
              <a:t> </a:t>
            </a:r>
            <a:r>
              <a:rPr sz="1800" spc="-5" dirty="0">
                <a:latin typeface="Arial MT"/>
                <a:cs typeface="Arial MT"/>
              </a:rPr>
              <a:t>site</a:t>
            </a:r>
            <a:endParaRPr sz="1800">
              <a:latin typeface="Arial MT"/>
              <a:cs typeface="Arial MT"/>
            </a:endParaRPr>
          </a:p>
          <a:p>
            <a:pPr marL="12700" marR="234315">
              <a:lnSpc>
                <a:spcPct val="100000"/>
              </a:lnSpc>
              <a:spcBef>
                <a:spcPts val="795"/>
              </a:spcBef>
            </a:pPr>
            <a:r>
              <a:rPr sz="1800" spc="-5" dirty="0">
                <a:latin typeface="Arial MT"/>
                <a:cs typeface="Arial MT"/>
              </a:rPr>
              <a:t>If </a:t>
            </a:r>
            <a:r>
              <a:rPr sz="1800" dirty="0">
                <a:latin typeface="Arial MT"/>
                <a:cs typeface="Arial MT"/>
              </a:rPr>
              <a:t>not at </a:t>
            </a:r>
            <a:r>
              <a:rPr sz="1800" spc="-5" dirty="0">
                <a:latin typeface="Arial MT"/>
                <a:cs typeface="Arial MT"/>
              </a:rPr>
              <a:t>treatment site, </a:t>
            </a:r>
            <a:r>
              <a:rPr sz="1800" b="1" spc="-5" dirty="0">
                <a:latin typeface="Arial"/>
                <a:cs typeface="Arial"/>
              </a:rPr>
              <a:t>MOVE TO </a:t>
            </a:r>
            <a:r>
              <a:rPr sz="1800" b="1" dirty="0">
                <a:latin typeface="Arial"/>
                <a:cs typeface="Arial"/>
              </a:rPr>
              <a:t> </a:t>
            </a:r>
            <a:r>
              <a:rPr sz="1800" b="1" spc="-5" dirty="0">
                <a:latin typeface="Arial"/>
                <a:cs typeface="Arial"/>
              </a:rPr>
              <a:t>STAGING AREA </a:t>
            </a:r>
            <a:r>
              <a:rPr sz="1800" dirty="0">
                <a:latin typeface="Arial MT"/>
                <a:cs typeface="Arial MT"/>
              </a:rPr>
              <a:t>when </a:t>
            </a:r>
            <a:r>
              <a:rPr sz="1800" spc="-5" dirty="0">
                <a:latin typeface="Arial MT"/>
                <a:cs typeface="Arial MT"/>
              </a:rPr>
              <a:t>evac assets </a:t>
            </a:r>
            <a:r>
              <a:rPr sz="1800" spc="-490" dirty="0">
                <a:latin typeface="Arial MT"/>
                <a:cs typeface="Arial MT"/>
              </a:rPr>
              <a:t> </a:t>
            </a:r>
            <a:r>
              <a:rPr sz="1800" dirty="0">
                <a:latin typeface="Arial MT"/>
                <a:cs typeface="Arial MT"/>
              </a:rPr>
              <a:t>are</a:t>
            </a:r>
            <a:r>
              <a:rPr sz="1800" spc="-10" dirty="0">
                <a:latin typeface="Arial MT"/>
                <a:cs typeface="Arial MT"/>
              </a:rPr>
              <a:t> </a:t>
            </a:r>
            <a:r>
              <a:rPr sz="1800" dirty="0">
                <a:latin typeface="Arial MT"/>
                <a:cs typeface="Arial MT"/>
              </a:rPr>
              <a:t>en</a:t>
            </a:r>
            <a:r>
              <a:rPr sz="1800" spc="-10" dirty="0">
                <a:latin typeface="Arial MT"/>
                <a:cs typeface="Arial MT"/>
              </a:rPr>
              <a:t> </a:t>
            </a:r>
            <a:r>
              <a:rPr sz="1800" spc="-5" dirty="0">
                <a:latin typeface="Arial MT"/>
                <a:cs typeface="Arial MT"/>
              </a:rPr>
              <a:t>route</a:t>
            </a:r>
            <a:endParaRPr sz="1800">
              <a:latin typeface="Arial MT"/>
              <a:cs typeface="Arial MT"/>
            </a:endParaRPr>
          </a:p>
          <a:p>
            <a:pPr marL="12700">
              <a:lnSpc>
                <a:spcPct val="100000"/>
              </a:lnSpc>
              <a:spcBef>
                <a:spcPts val="800"/>
              </a:spcBef>
            </a:pPr>
            <a:r>
              <a:rPr sz="1800" b="1" spc="-5" dirty="0">
                <a:latin typeface="Arial"/>
                <a:cs typeface="Arial"/>
              </a:rPr>
              <a:t>PROTECT</a:t>
            </a:r>
            <a:r>
              <a:rPr sz="1800" b="1" spc="-15" dirty="0">
                <a:latin typeface="Arial"/>
                <a:cs typeface="Arial"/>
              </a:rPr>
              <a:t> </a:t>
            </a:r>
            <a:r>
              <a:rPr sz="1800" b="1" spc="-5" dirty="0">
                <a:latin typeface="Arial"/>
                <a:cs typeface="Arial"/>
              </a:rPr>
              <a:t>CASUALTIES</a:t>
            </a:r>
            <a:r>
              <a:rPr sz="1800" b="1" spc="-25" dirty="0">
                <a:latin typeface="Arial"/>
                <a:cs typeface="Arial"/>
              </a:rPr>
              <a:t> </a:t>
            </a:r>
            <a:r>
              <a:rPr sz="1800" spc="-5" dirty="0">
                <a:latin typeface="Arial MT"/>
                <a:cs typeface="Arial MT"/>
              </a:rPr>
              <a:t>from</a:t>
            </a:r>
            <a:endParaRPr sz="1800">
              <a:latin typeface="Arial MT"/>
              <a:cs typeface="Arial MT"/>
            </a:endParaRPr>
          </a:p>
          <a:p>
            <a:pPr marL="12700">
              <a:lnSpc>
                <a:spcPct val="100000"/>
              </a:lnSpc>
            </a:pPr>
            <a:r>
              <a:rPr sz="1800" spc="-5" dirty="0">
                <a:latin typeface="Arial MT"/>
                <a:cs typeface="Arial MT"/>
              </a:rPr>
              <a:t>environmental</a:t>
            </a:r>
            <a:r>
              <a:rPr sz="1800" spc="-20" dirty="0">
                <a:latin typeface="Arial MT"/>
                <a:cs typeface="Arial MT"/>
              </a:rPr>
              <a:t> </a:t>
            </a:r>
            <a:r>
              <a:rPr sz="1800" spc="-5" dirty="0">
                <a:latin typeface="Arial MT"/>
                <a:cs typeface="Arial MT"/>
              </a:rPr>
              <a:t>elements</a:t>
            </a:r>
            <a:endParaRPr sz="1800">
              <a:latin typeface="Arial MT"/>
              <a:cs typeface="Arial MT"/>
            </a:endParaRPr>
          </a:p>
          <a:p>
            <a:pPr marL="12700" marR="1134745">
              <a:lnSpc>
                <a:spcPct val="100000"/>
              </a:lnSpc>
              <a:spcBef>
                <a:spcPts val="805"/>
              </a:spcBef>
            </a:pPr>
            <a:r>
              <a:rPr sz="1800" b="1" spc="-5" dirty="0">
                <a:latin typeface="Arial"/>
                <a:cs typeface="Arial"/>
              </a:rPr>
              <a:t>MONITOR </a:t>
            </a:r>
            <a:r>
              <a:rPr sz="1800" spc="-5" dirty="0">
                <a:latin typeface="Arial MT"/>
                <a:cs typeface="Arial MT"/>
              </a:rPr>
              <a:t>for hypothermia </a:t>
            </a:r>
            <a:r>
              <a:rPr sz="1800" spc="-490" dirty="0">
                <a:latin typeface="Arial MT"/>
                <a:cs typeface="Arial MT"/>
              </a:rPr>
              <a:t> </a:t>
            </a:r>
            <a:r>
              <a:rPr sz="1800" dirty="0">
                <a:latin typeface="Arial MT"/>
                <a:cs typeface="Arial MT"/>
              </a:rPr>
              <a:t>and</a:t>
            </a:r>
            <a:r>
              <a:rPr sz="1800" spc="-15" dirty="0">
                <a:latin typeface="Arial MT"/>
                <a:cs typeface="Arial MT"/>
              </a:rPr>
              <a:t> </a:t>
            </a:r>
            <a:r>
              <a:rPr sz="1800" spc="-5" dirty="0">
                <a:latin typeface="Arial MT"/>
                <a:cs typeface="Arial MT"/>
              </a:rPr>
              <a:t>dehydration</a:t>
            </a:r>
            <a:endParaRPr sz="1800">
              <a:latin typeface="Arial MT"/>
              <a:cs typeface="Arial MT"/>
            </a:endParaRPr>
          </a:p>
          <a:p>
            <a:pPr marL="12700">
              <a:lnSpc>
                <a:spcPct val="100000"/>
              </a:lnSpc>
              <a:spcBef>
                <a:spcPts val="795"/>
              </a:spcBef>
            </a:pPr>
            <a:r>
              <a:rPr sz="1800" b="1" spc="-5" dirty="0">
                <a:latin typeface="Arial"/>
                <a:cs typeface="Arial"/>
              </a:rPr>
              <a:t>ARRANGE</a:t>
            </a:r>
            <a:r>
              <a:rPr sz="1800" b="1" spc="-20" dirty="0">
                <a:latin typeface="Arial"/>
                <a:cs typeface="Arial"/>
              </a:rPr>
              <a:t> </a:t>
            </a:r>
            <a:r>
              <a:rPr sz="1800" b="1" spc="-5" dirty="0">
                <a:latin typeface="Arial"/>
                <a:cs typeface="Arial"/>
              </a:rPr>
              <a:t>CASUALTIES</a:t>
            </a:r>
            <a:r>
              <a:rPr sz="1800" b="1" spc="-10" dirty="0">
                <a:latin typeface="Arial"/>
                <a:cs typeface="Arial"/>
              </a:rPr>
              <a:t> </a:t>
            </a:r>
            <a:r>
              <a:rPr sz="1800" b="1" spc="-5" dirty="0">
                <a:latin typeface="Arial"/>
                <a:cs typeface="Arial"/>
              </a:rPr>
              <a:t>IN</a:t>
            </a:r>
            <a:r>
              <a:rPr sz="1800" b="1" spc="-15" dirty="0">
                <a:latin typeface="Arial"/>
                <a:cs typeface="Arial"/>
              </a:rPr>
              <a:t> </a:t>
            </a:r>
            <a:r>
              <a:rPr sz="1800" b="1" spc="-5" dirty="0">
                <a:latin typeface="Arial"/>
                <a:cs typeface="Arial"/>
              </a:rPr>
              <a:t>ORDER</a:t>
            </a:r>
            <a:endParaRPr sz="1800">
              <a:latin typeface="Arial"/>
              <a:cs typeface="Arial"/>
            </a:endParaRPr>
          </a:p>
          <a:p>
            <a:pPr marL="12700" marR="5080">
              <a:lnSpc>
                <a:spcPct val="100000"/>
              </a:lnSpc>
            </a:pPr>
            <a:r>
              <a:rPr sz="1800" dirty="0">
                <a:latin typeface="Arial MT"/>
                <a:cs typeface="Arial MT"/>
              </a:rPr>
              <a:t>of loading </a:t>
            </a:r>
            <a:r>
              <a:rPr sz="1800" spc="-5" dirty="0">
                <a:latin typeface="Arial MT"/>
                <a:cs typeface="Arial MT"/>
              </a:rPr>
              <a:t>precedence (usually routine </a:t>
            </a:r>
            <a:r>
              <a:rPr sz="1800" spc="-490" dirty="0">
                <a:latin typeface="Arial MT"/>
                <a:cs typeface="Arial MT"/>
              </a:rPr>
              <a:t> </a:t>
            </a:r>
            <a:r>
              <a:rPr sz="1800" spc="-5" dirty="0">
                <a:latin typeface="Arial MT"/>
                <a:cs typeface="Arial MT"/>
              </a:rPr>
              <a:t>first </a:t>
            </a:r>
            <a:r>
              <a:rPr sz="1800" dirty="0">
                <a:latin typeface="Arial MT"/>
                <a:cs typeface="Arial MT"/>
              </a:rPr>
              <a:t>and</a:t>
            </a:r>
            <a:r>
              <a:rPr sz="1800" spc="-10" dirty="0">
                <a:latin typeface="Arial MT"/>
                <a:cs typeface="Arial MT"/>
              </a:rPr>
              <a:t> </a:t>
            </a:r>
            <a:r>
              <a:rPr sz="1800" dirty="0">
                <a:latin typeface="Arial MT"/>
                <a:cs typeface="Arial MT"/>
              </a:rPr>
              <a:t>urgent</a:t>
            </a:r>
            <a:r>
              <a:rPr sz="1800" spc="-20" dirty="0">
                <a:latin typeface="Arial MT"/>
                <a:cs typeface="Arial MT"/>
              </a:rPr>
              <a:t> </a:t>
            </a:r>
            <a:r>
              <a:rPr sz="1800" spc="-5" dirty="0">
                <a:latin typeface="Arial MT"/>
                <a:cs typeface="Arial MT"/>
              </a:rPr>
              <a:t>last)</a:t>
            </a:r>
            <a:endParaRPr sz="1800">
              <a:latin typeface="Arial MT"/>
              <a:cs typeface="Arial MT"/>
            </a:endParaRPr>
          </a:p>
        </p:txBody>
      </p:sp>
      <p:grpSp>
        <p:nvGrpSpPr>
          <p:cNvPr id="5" name="object 5"/>
          <p:cNvGrpSpPr/>
          <p:nvPr/>
        </p:nvGrpSpPr>
        <p:grpSpPr>
          <a:xfrm>
            <a:off x="8445881" y="2218054"/>
            <a:ext cx="1481455" cy="920750"/>
            <a:chOff x="8445881" y="2218054"/>
            <a:chExt cx="1481455" cy="920750"/>
          </a:xfrm>
        </p:grpSpPr>
        <p:sp>
          <p:nvSpPr>
            <p:cNvPr id="6" name="object 6"/>
            <p:cNvSpPr/>
            <p:nvPr/>
          </p:nvSpPr>
          <p:spPr>
            <a:xfrm>
              <a:off x="8477631" y="2249804"/>
              <a:ext cx="1314450" cy="806450"/>
            </a:xfrm>
            <a:custGeom>
              <a:avLst/>
              <a:gdLst/>
              <a:ahLst/>
              <a:cxnLst/>
              <a:rect l="l" t="t" r="r" b="b"/>
              <a:pathLst>
                <a:path w="1314450" h="806450">
                  <a:moveTo>
                    <a:pt x="0" y="0"/>
                  </a:moveTo>
                  <a:lnTo>
                    <a:pt x="1314069" y="805992"/>
                  </a:lnTo>
                </a:path>
              </a:pathLst>
            </a:custGeom>
            <a:ln w="63500">
              <a:solidFill>
                <a:srgbClr val="A9A3A2"/>
              </a:solidFill>
            </a:ln>
          </p:spPr>
          <p:txBody>
            <a:bodyPr wrap="square" lIns="0" tIns="0" rIns="0" bIns="0" rtlCol="0"/>
            <a:lstStyle/>
            <a:p>
              <a:endParaRPr/>
            </a:p>
          </p:txBody>
        </p:sp>
        <p:sp>
          <p:nvSpPr>
            <p:cNvPr id="7" name="object 7"/>
            <p:cNvSpPr/>
            <p:nvPr/>
          </p:nvSpPr>
          <p:spPr>
            <a:xfrm>
              <a:off x="9714834" y="2958003"/>
              <a:ext cx="212725" cy="180975"/>
            </a:xfrm>
            <a:custGeom>
              <a:avLst/>
              <a:gdLst/>
              <a:ahLst/>
              <a:cxnLst/>
              <a:rect l="l" t="t" r="r" b="b"/>
              <a:pathLst>
                <a:path w="212725" h="180975">
                  <a:moveTo>
                    <a:pt x="99606" y="0"/>
                  </a:moveTo>
                  <a:lnTo>
                    <a:pt x="0" y="162382"/>
                  </a:lnTo>
                  <a:lnTo>
                    <a:pt x="212178" y="180797"/>
                  </a:lnTo>
                  <a:lnTo>
                    <a:pt x="99606" y="0"/>
                  </a:lnTo>
                  <a:close/>
                </a:path>
              </a:pathLst>
            </a:custGeom>
            <a:solidFill>
              <a:srgbClr val="A9A3A2"/>
            </a:solidFill>
          </p:spPr>
          <p:txBody>
            <a:bodyPr wrap="square" lIns="0" tIns="0" rIns="0" bIns="0" rtlCol="0"/>
            <a:lstStyle/>
            <a:p>
              <a:endParaRPr/>
            </a:p>
          </p:txBody>
        </p:sp>
      </p:grpSp>
      <p:grpSp>
        <p:nvGrpSpPr>
          <p:cNvPr id="8" name="object 8"/>
          <p:cNvGrpSpPr/>
          <p:nvPr/>
        </p:nvGrpSpPr>
        <p:grpSpPr>
          <a:xfrm>
            <a:off x="8451977" y="2700528"/>
            <a:ext cx="3411854" cy="2343150"/>
            <a:chOff x="8451977" y="2700528"/>
            <a:chExt cx="3411854" cy="2343150"/>
          </a:xfrm>
        </p:grpSpPr>
        <p:sp>
          <p:nvSpPr>
            <p:cNvPr id="9" name="object 9"/>
            <p:cNvSpPr/>
            <p:nvPr/>
          </p:nvSpPr>
          <p:spPr>
            <a:xfrm>
              <a:off x="8556879" y="3638930"/>
              <a:ext cx="1260475" cy="0"/>
            </a:xfrm>
            <a:custGeom>
              <a:avLst/>
              <a:gdLst/>
              <a:ahLst/>
              <a:cxnLst/>
              <a:rect l="l" t="t" r="r" b="b"/>
              <a:pathLst>
                <a:path w="1260475">
                  <a:moveTo>
                    <a:pt x="0" y="0"/>
                  </a:moveTo>
                  <a:lnTo>
                    <a:pt x="1260475" y="0"/>
                  </a:lnTo>
                </a:path>
              </a:pathLst>
            </a:custGeom>
            <a:ln w="63500">
              <a:solidFill>
                <a:srgbClr val="A9A3A2"/>
              </a:solidFill>
            </a:ln>
          </p:spPr>
          <p:txBody>
            <a:bodyPr wrap="square" lIns="0" tIns="0" rIns="0" bIns="0" rtlCol="0"/>
            <a:lstStyle/>
            <a:p>
              <a:endParaRPr/>
            </a:p>
          </p:txBody>
        </p:sp>
        <p:sp>
          <p:nvSpPr>
            <p:cNvPr id="10" name="object 10"/>
            <p:cNvSpPr/>
            <p:nvPr/>
          </p:nvSpPr>
          <p:spPr>
            <a:xfrm>
              <a:off x="9785595" y="3543673"/>
              <a:ext cx="191135" cy="190500"/>
            </a:xfrm>
            <a:custGeom>
              <a:avLst/>
              <a:gdLst/>
              <a:ahLst/>
              <a:cxnLst/>
              <a:rect l="l" t="t" r="r" b="b"/>
              <a:pathLst>
                <a:path w="191134" h="190500">
                  <a:moveTo>
                    <a:pt x="12" y="0"/>
                  </a:moveTo>
                  <a:lnTo>
                    <a:pt x="0" y="190500"/>
                  </a:lnTo>
                  <a:lnTo>
                    <a:pt x="190512" y="95262"/>
                  </a:lnTo>
                  <a:lnTo>
                    <a:pt x="12" y="0"/>
                  </a:lnTo>
                  <a:close/>
                </a:path>
              </a:pathLst>
            </a:custGeom>
            <a:solidFill>
              <a:srgbClr val="A9A3A2"/>
            </a:solidFill>
          </p:spPr>
          <p:txBody>
            <a:bodyPr wrap="square" lIns="0" tIns="0" rIns="0" bIns="0" rtlCol="0"/>
            <a:lstStyle/>
            <a:p>
              <a:endParaRPr/>
            </a:p>
          </p:txBody>
        </p:sp>
        <p:pic>
          <p:nvPicPr>
            <p:cNvPr id="11" name="object 11"/>
            <p:cNvPicPr/>
            <p:nvPr/>
          </p:nvPicPr>
          <p:blipFill>
            <a:blip r:embed="rId4" cstate="print"/>
            <a:stretch>
              <a:fillRect/>
            </a:stretch>
          </p:blipFill>
          <p:spPr>
            <a:xfrm>
              <a:off x="9977628" y="2700528"/>
              <a:ext cx="1885948" cy="1664957"/>
            </a:xfrm>
            <a:prstGeom prst="rect">
              <a:avLst/>
            </a:prstGeom>
          </p:spPr>
        </p:pic>
        <p:sp>
          <p:nvSpPr>
            <p:cNvPr id="12" name="object 12"/>
            <p:cNvSpPr/>
            <p:nvPr/>
          </p:nvSpPr>
          <p:spPr>
            <a:xfrm>
              <a:off x="8483727" y="4205732"/>
              <a:ext cx="1315720" cy="806450"/>
            </a:xfrm>
            <a:custGeom>
              <a:avLst/>
              <a:gdLst/>
              <a:ahLst/>
              <a:cxnLst/>
              <a:rect l="l" t="t" r="r" b="b"/>
              <a:pathLst>
                <a:path w="1315720" h="806450">
                  <a:moveTo>
                    <a:pt x="0" y="806069"/>
                  </a:moveTo>
                  <a:lnTo>
                    <a:pt x="1315605" y="0"/>
                  </a:lnTo>
                </a:path>
              </a:pathLst>
            </a:custGeom>
            <a:ln w="63500">
              <a:solidFill>
                <a:srgbClr val="A9A3A2"/>
              </a:solidFill>
            </a:ln>
          </p:spPr>
          <p:txBody>
            <a:bodyPr wrap="square" lIns="0" tIns="0" rIns="0" bIns="0" rtlCol="0"/>
            <a:lstStyle/>
            <a:p>
              <a:endParaRPr/>
            </a:p>
          </p:txBody>
        </p:sp>
        <p:sp>
          <p:nvSpPr>
            <p:cNvPr id="13" name="object 13"/>
            <p:cNvSpPr/>
            <p:nvPr/>
          </p:nvSpPr>
          <p:spPr>
            <a:xfrm>
              <a:off x="9722506" y="4122800"/>
              <a:ext cx="212725" cy="180975"/>
            </a:xfrm>
            <a:custGeom>
              <a:avLst/>
              <a:gdLst/>
              <a:ahLst/>
              <a:cxnLst/>
              <a:rect l="l" t="t" r="r" b="b"/>
              <a:pathLst>
                <a:path w="212725" h="180975">
                  <a:moveTo>
                    <a:pt x="212191" y="0"/>
                  </a:moveTo>
                  <a:lnTo>
                    <a:pt x="0" y="18313"/>
                  </a:lnTo>
                  <a:lnTo>
                    <a:pt x="99529" y="180746"/>
                  </a:lnTo>
                  <a:lnTo>
                    <a:pt x="212191" y="0"/>
                  </a:lnTo>
                  <a:close/>
                </a:path>
              </a:pathLst>
            </a:custGeom>
            <a:solidFill>
              <a:srgbClr val="A9A3A2"/>
            </a:solidFill>
          </p:spPr>
          <p:txBody>
            <a:bodyPr wrap="square" lIns="0" tIns="0" rIns="0" bIns="0" rtlCol="0"/>
            <a:lstStyle/>
            <a:p>
              <a:endParaRPr/>
            </a:p>
          </p:txBody>
        </p:sp>
      </p:grpSp>
      <p:sp>
        <p:nvSpPr>
          <p:cNvPr id="14" name="object 14"/>
          <p:cNvSpPr txBox="1"/>
          <p:nvPr/>
        </p:nvSpPr>
        <p:spPr>
          <a:xfrm>
            <a:off x="9075086" y="5060866"/>
            <a:ext cx="2541270" cy="84836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Evacuation </a:t>
            </a:r>
            <a:r>
              <a:rPr sz="1800" dirty="0">
                <a:latin typeface="Arial MT"/>
                <a:cs typeface="Arial MT"/>
              </a:rPr>
              <a:t>personnel </a:t>
            </a:r>
            <a:r>
              <a:rPr sz="1800" spc="5" dirty="0">
                <a:latin typeface="Arial MT"/>
                <a:cs typeface="Arial MT"/>
              </a:rPr>
              <a:t> </a:t>
            </a:r>
            <a:r>
              <a:rPr sz="1800" spc="-5" dirty="0">
                <a:latin typeface="Arial MT"/>
                <a:cs typeface="Arial MT"/>
              </a:rPr>
              <a:t>dictate</a:t>
            </a:r>
            <a:r>
              <a:rPr sz="1800" spc="-20" dirty="0">
                <a:latin typeface="Arial MT"/>
                <a:cs typeface="Arial MT"/>
              </a:rPr>
              <a:t> </a:t>
            </a:r>
            <a:r>
              <a:rPr sz="1800" spc="-5" dirty="0">
                <a:latin typeface="Arial MT"/>
                <a:cs typeface="Arial MT"/>
              </a:rPr>
              <a:t>the</a:t>
            </a:r>
            <a:r>
              <a:rPr sz="1800" spc="-20" dirty="0">
                <a:latin typeface="Arial MT"/>
                <a:cs typeface="Arial MT"/>
              </a:rPr>
              <a:t> </a:t>
            </a:r>
            <a:r>
              <a:rPr sz="1800" spc="-5" dirty="0">
                <a:latin typeface="Arial MT"/>
                <a:cs typeface="Arial MT"/>
              </a:rPr>
              <a:t>exact</a:t>
            </a:r>
            <a:r>
              <a:rPr sz="1800" spc="-20" dirty="0">
                <a:latin typeface="Arial MT"/>
                <a:cs typeface="Arial MT"/>
              </a:rPr>
              <a:t> </a:t>
            </a:r>
            <a:r>
              <a:rPr sz="1800" dirty="0">
                <a:latin typeface="Arial MT"/>
                <a:cs typeface="Arial MT"/>
              </a:rPr>
              <a:t>order</a:t>
            </a:r>
            <a:r>
              <a:rPr sz="1800" spc="-20" dirty="0">
                <a:latin typeface="Arial MT"/>
                <a:cs typeface="Arial MT"/>
              </a:rPr>
              <a:t> </a:t>
            </a:r>
            <a:r>
              <a:rPr sz="1800" dirty="0">
                <a:latin typeface="Arial MT"/>
                <a:cs typeface="Arial MT"/>
              </a:rPr>
              <a:t>of </a:t>
            </a:r>
            <a:r>
              <a:rPr sz="1800" spc="-484" dirty="0">
                <a:latin typeface="Arial MT"/>
                <a:cs typeface="Arial MT"/>
              </a:rPr>
              <a:t> </a:t>
            </a:r>
            <a:r>
              <a:rPr sz="1800" spc="-5" dirty="0">
                <a:latin typeface="Arial MT"/>
                <a:cs typeface="Arial MT"/>
              </a:rPr>
              <a:t>casualty</a:t>
            </a:r>
            <a:r>
              <a:rPr sz="1800" spc="-15" dirty="0">
                <a:latin typeface="Arial MT"/>
                <a:cs typeface="Arial MT"/>
              </a:rPr>
              <a:t> </a:t>
            </a:r>
            <a:r>
              <a:rPr sz="1800" spc="-5" dirty="0">
                <a:latin typeface="Arial MT"/>
                <a:cs typeface="Arial MT"/>
              </a:rPr>
              <a:t>movement</a:t>
            </a:r>
            <a:endParaRPr sz="1800">
              <a:latin typeface="Arial MT"/>
              <a:cs typeface="Arial MT"/>
            </a:endParaRPr>
          </a:p>
        </p:txBody>
      </p:sp>
      <p:grpSp>
        <p:nvGrpSpPr>
          <p:cNvPr id="15" name="object 15"/>
          <p:cNvGrpSpPr/>
          <p:nvPr/>
        </p:nvGrpSpPr>
        <p:grpSpPr>
          <a:xfrm>
            <a:off x="638555" y="5613647"/>
            <a:ext cx="4643755" cy="808990"/>
            <a:chOff x="638555" y="5613647"/>
            <a:chExt cx="4643755" cy="808990"/>
          </a:xfrm>
        </p:grpSpPr>
        <p:sp>
          <p:nvSpPr>
            <p:cNvPr id="16" name="object 16"/>
            <p:cNvSpPr/>
            <p:nvPr/>
          </p:nvSpPr>
          <p:spPr>
            <a:xfrm>
              <a:off x="648080" y="5623172"/>
              <a:ext cx="4624705" cy="789940"/>
            </a:xfrm>
            <a:custGeom>
              <a:avLst/>
              <a:gdLst/>
              <a:ahLst/>
              <a:cxnLst/>
              <a:rect l="l" t="t" r="r" b="b"/>
              <a:pathLst>
                <a:path w="4624705" h="789939">
                  <a:moveTo>
                    <a:pt x="4604994" y="0"/>
                  </a:moveTo>
                  <a:lnTo>
                    <a:pt x="19583" y="0"/>
                  </a:lnTo>
                  <a:lnTo>
                    <a:pt x="11958" y="1540"/>
                  </a:lnTo>
                  <a:lnTo>
                    <a:pt x="5734" y="5738"/>
                  </a:lnTo>
                  <a:lnTo>
                    <a:pt x="1538" y="11963"/>
                  </a:lnTo>
                  <a:lnTo>
                    <a:pt x="0" y="19583"/>
                  </a:lnTo>
                  <a:lnTo>
                    <a:pt x="0" y="769861"/>
                  </a:lnTo>
                  <a:lnTo>
                    <a:pt x="1538" y="777478"/>
                  </a:lnTo>
                  <a:lnTo>
                    <a:pt x="5734" y="783699"/>
                  </a:lnTo>
                  <a:lnTo>
                    <a:pt x="11958" y="787893"/>
                  </a:lnTo>
                  <a:lnTo>
                    <a:pt x="19583" y="789432"/>
                  </a:lnTo>
                  <a:lnTo>
                    <a:pt x="4604994" y="789432"/>
                  </a:lnTo>
                  <a:lnTo>
                    <a:pt x="4612619" y="787893"/>
                  </a:lnTo>
                  <a:lnTo>
                    <a:pt x="4618843" y="783699"/>
                  </a:lnTo>
                  <a:lnTo>
                    <a:pt x="4623039" y="777478"/>
                  </a:lnTo>
                  <a:lnTo>
                    <a:pt x="4624578" y="769861"/>
                  </a:lnTo>
                  <a:lnTo>
                    <a:pt x="4624578" y="19583"/>
                  </a:lnTo>
                  <a:lnTo>
                    <a:pt x="4623039" y="11963"/>
                  </a:lnTo>
                  <a:lnTo>
                    <a:pt x="4618843" y="5738"/>
                  </a:lnTo>
                  <a:lnTo>
                    <a:pt x="4612619" y="1540"/>
                  </a:lnTo>
                  <a:lnTo>
                    <a:pt x="4604994" y="0"/>
                  </a:lnTo>
                  <a:close/>
                </a:path>
              </a:pathLst>
            </a:custGeom>
            <a:solidFill>
              <a:srgbClr val="FFF4D2"/>
            </a:solidFill>
          </p:spPr>
          <p:txBody>
            <a:bodyPr wrap="square" lIns="0" tIns="0" rIns="0" bIns="0" rtlCol="0"/>
            <a:lstStyle/>
            <a:p>
              <a:endParaRPr/>
            </a:p>
          </p:txBody>
        </p:sp>
        <p:sp>
          <p:nvSpPr>
            <p:cNvPr id="17" name="object 17"/>
            <p:cNvSpPr/>
            <p:nvPr/>
          </p:nvSpPr>
          <p:spPr>
            <a:xfrm>
              <a:off x="648080" y="5623172"/>
              <a:ext cx="4624705" cy="789940"/>
            </a:xfrm>
            <a:custGeom>
              <a:avLst/>
              <a:gdLst/>
              <a:ahLst/>
              <a:cxnLst/>
              <a:rect l="l" t="t" r="r" b="b"/>
              <a:pathLst>
                <a:path w="4624705" h="789939">
                  <a:moveTo>
                    <a:pt x="0" y="19583"/>
                  </a:moveTo>
                  <a:lnTo>
                    <a:pt x="1538" y="11963"/>
                  </a:lnTo>
                  <a:lnTo>
                    <a:pt x="5734" y="5738"/>
                  </a:lnTo>
                  <a:lnTo>
                    <a:pt x="11958" y="1540"/>
                  </a:lnTo>
                  <a:lnTo>
                    <a:pt x="19583" y="0"/>
                  </a:lnTo>
                  <a:lnTo>
                    <a:pt x="4604994" y="0"/>
                  </a:lnTo>
                  <a:lnTo>
                    <a:pt x="4612619" y="1540"/>
                  </a:lnTo>
                  <a:lnTo>
                    <a:pt x="4618843" y="5738"/>
                  </a:lnTo>
                  <a:lnTo>
                    <a:pt x="4623039" y="11963"/>
                  </a:lnTo>
                  <a:lnTo>
                    <a:pt x="4624578" y="19583"/>
                  </a:lnTo>
                  <a:lnTo>
                    <a:pt x="4624578" y="769861"/>
                  </a:lnTo>
                  <a:lnTo>
                    <a:pt x="4623039" y="777478"/>
                  </a:lnTo>
                  <a:lnTo>
                    <a:pt x="4618843" y="783699"/>
                  </a:lnTo>
                  <a:lnTo>
                    <a:pt x="4612619" y="787893"/>
                  </a:lnTo>
                  <a:lnTo>
                    <a:pt x="4604994" y="789432"/>
                  </a:lnTo>
                  <a:lnTo>
                    <a:pt x="19583" y="789432"/>
                  </a:lnTo>
                  <a:lnTo>
                    <a:pt x="11958" y="787893"/>
                  </a:lnTo>
                  <a:lnTo>
                    <a:pt x="5734" y="783699"/>
                  </a:lnTo>
                  <a:lnTo>
                    <a:pt x="1538" y="777478"/>
                  </a:lnTo>
                  <a:lnTo>
                    <a:pt x="0" y="769861"/>
                  </a:lnTo>
                  <a:lnTo>
                    <a:pt x="0" y="19583"/>
                  </a:lnTo>
                  <a:close/>
                </a:path>
              </a:pathLst>
            </a:custGeom>
            <a:ln w="19050">
              <a:solidFill>
                <a:srgbClr val="CD9146"/>
              </a:solidFill>
            </a:ln>
          </p:spPr>
          <p:txBody>
            <a:bodyPr wrap="square" lIns="0" tIns="0" rIns="0" bIns="0" rtlCol="0"/>
            <a:lstStyle/>
            <a:p>
              <a:endParaRPr/>
            </a:p>
          </p:txBody>
        </p:sp>
        <p:pic>
          <p:nvPicPr>
            <p:cNvPr id="18" name="object 18"/>
            <p:cNvPicPr/>
            <p:nvPr/>
          </p:nvPicPr>
          <p:blipFill>
            <a:blip r:embed="rId5" cstate="print"/>
            <a:stretch>
              <a:fillRect/>
            </a:stretch>
          </p:blipFill>
          <p:spPr>
            <a:xfrm>
              <a:off x="838199" y="5823204"/>
              <a:ext cx="444245" cy="388619"/>
            </a:xfrm>
            <a:prstGeom prst="rect">
              <a:avLst/>
            </a:prstGeom>
          </p:spPr>
        </p:pic>
      </p:grpSp>
      <p:sp>
        <p:nvSpPr>
          <p:cNvPr id="19" name="object 19"/>
          <p:cNvSpPr txBox="1"/>
          <p:nvPr/>
        </p:nvSpPr>
        <p:spPr>
          <a:xfrm>
            <a:off x="667397" y="5751427"/>
            <a:ext cx="4585970" cy="513715"/>
          </a:xfrm>
          <a:prstGeom prst="rect">
            <a:avLst/>
          </a:prstGeom>
        </p:spPr>
        <p:txBody>
          <a:bodyPr vert="horz" wrap="square" lIns="0" tIns="12700" rIns="0" bIns="0" rtlCol="0">
            <a:spAutoFit/>
          </a:bodyPr>
          <a:lstStyle/>
          <a:p>
            <a:pPr marL="756285" marR="208915">
              <a:lnSpc>
                <a:spcPct val="100000"/>
              </a:lnSpc>
              <a:spcBef>
                <a:spcPts val="100"/>
              </a:spcBef>
            </a:pPr>
            <a:r>
              <a:rPr sz="1600" spc="-5" dirty="0">
                <a:latin typeface="Arial MT"/>
                <a:cs typeface="Arial MT"/>
              </a:rPr>
              <a:t>Periodically reassess tourniquets, </a:t>
            </a:r>
            <a:r>
              <a:rPr sz="1600" dirty="0">
                <a:latin typeface="Arial MT"/>
                <a:cs typeface="Arial MT"/>
              </a:rPr>
              <a:t> </a:t>
            </a:r>
            <a:r>
              <a:rPr sz="1600" spc="-5" dirty="0">
                <a:latin typeface="Arial MT"/>
                <a:cs typeface="Arial MT"/>
              </a:rPr>
              <a:t>dressings,</a:t>
            </a:r>
            <a:r>
              <a:rPr sz="1600" spc="-10" dirty="0">
                <a:latin typeface="Arial MT"/>
                <a:cs typeface="Arial MT"/>
              </a:rPr>
              <a:t> </a:t>
            </a:r>
            <a:r>
              <a:rPr sz="1600" spc="-5" dirty="0">
                <a:latin typeface="Arial MT"/>
                <a:cs typeface="Arial MT"/>
              </a:rPr>
              <a:t>IV</a:t>
            </a:r>
            <a:r>
              <a:rPr sz="1600" spc="5" dirty="0">
                <a:latin typeface="Arial MT"/>
                <a:cs typeface="Arial MT"/>
              </a:rPr>
              <a:t> </a:t>
            </a:r>
            <a:r>
              <a:rPr sz="1600" spc="-5" dirty="0">
                <a:latin typeface="Arial MT"/>
                <a:cs typeface="Arial MT"/>
              </a:rPr>
              <a:t>lines</a:t>
            </a:r>
            <a:r>
              <a:rPr sz="1600" spc="-10" dirty="0">
                <a:latin typeface="Arial MT"/>
                <a:cs typeface="Arial MT"/>
              </a:rPr>
              <a:t> </a:t>
            </a:r>
            <a:r>
              <a:rPr sz="1600" spc="-5" dirty="0">
                <a:latin typeface="Arial MT"/>
                <a:cs typeface="Arial MT"/>
              </a:rPr>
              <a:t>or</a:t>
            </a:r>
            <a:r>
              <a:rPr sz="1600" spc="5" dirty="0">
                <a:latin typeface="Arial MT"/>
                <a:cs typeface="Arial MT"/>
              </a:rPr>
              <a:t> </a:t>
            </a:r>
            <a:r>
              <a:rPr sz="1600" spc="-5" dirty="0">
                <a:latin typeface="Arial MT"/>
                <a:cs typeface="Arial MT"/>
              </a:rPr>
              <a:t>other</a:t>
            </a:r>
            <a:r>
              <a:rPr sz="1600" spc="5" dirty="0">
                <a:latin typeface="Arial MT"/>
                <a:cs typeface="Arial MT"/>
              </a:rPr>
              <a:t> </a:t>
            </a:r>
            <a:r>
              <a:rPr sz="1600" spc="-5" dirty="0">
                <a:latin typeface="Arial MT"/>
                <a:cs typeface="Arial MT"/>
              </a:rPr>
              <a:t>interventions</a:t>
            </a:r>
            <a:endParaRPr sz="1600">
              <a:latin typeface="Arial MT"/>
              <a:cs typeface="Arial MT"/>
            </a:endParaRPr>
          </a:p>
        </p:txBody>
      </p:sp>
      <p:grpSp>
        <p:nvGrpSpPr>
          <p:cNvPr id="20" name="object 20"/>
          <p:cNvGrpSpPr/>
          <p:nvPr/>
        </p:nvGrpSpPr>
        <p:grpSpPr>
          <a:xfrm>
            <a:off x="7102602" y="4743450"/>
            <a:ext cx="1232535" cy="1306830"/>
            <a:chOff x="7102602" y="4743450"/>
            <a:chExt cx="1232535" cy="1306830"/>
          </a:xfrm>
        </p:grpSpPr>
        <p:pic>
          <p:nvPicPr>
            <p:cNvPr id="21" name="object 21"/>
            <p:cNvPicPr/>
            <p:nvPr/>
          </p:nvPicPr>
          <p:blipFill>
            <a:blip r:embed="rId6" cstate="print"/>
            <a:stretch>
              <a:fillRect/>
            </a:stretch>
          </p:blipFill>
          <p:spPr>
            <a:xfrm>
              <a:off x="7102602" y="4743450"/>
              <a:ext cx="1232153" cy="1225295"/>
            </a:xfrm>
            <a:prstGeom prst="rect">
              <a:avLst/>
            </a:prstGeom>
          </p:spPr>
        </p:pic>
        <p:sp>
          <p:nvSpPr>
            <p:cNvPr id="22" name="object 22"/>
            <p:cNvSpPr/>
            <p:nvPr/>
          </p:nvSpPr>
          <p:spPr>
            <a:xfrm>
              <a:off x="7235952" y="5790434"/>
              <a:ext cx="970915" cy="260350"/>
            </a:xfrm>
            <a:custGeom>
              <a:avLst/>
              <a:gdLst/>
              <a:ahLst/>
              <a:cxnLst/>
              <a:rect l="l" t="t" r="r" b="b"/>
              <a:pathLst>
                <a:path w="970915" h="260350">
                  <a:moveTo>
                    <a:pt x="942721" y="0"/>
                  </a:moveTo>
                  <a:lnTo>
                    <a:pt x="28067" y="0"/>
                  </a:lnTo>
                  <a:lnTo>
                    <a:pt x="17139" y="2206"/>
                  </a:lnTo>
                  <a:lnTo>
                    <a:pt x="8218" y="8223"/>
                  </a:lnTo>
                  <a:lnTo>
                    <a:pt x="2204" y="17144"/>
                  </a:lnTo>
                  <a:lnTo>
                    <a:pt x="0" y="28066"/>
                  </a:lnTo>
                  <a:lnTo>
                    <a:pt x="0" y="231787"/>
                  </a:lnTo>
                  <a:lnTo>
                    <a:pt x="2204" y="242707"/>
                  </a:lnTo>
                  <a:lnTo>
                    <a:pt x="8218" y="251625"/>
                  </a:lnTo>
                  <a:lnTo>
                    <a:pt x="17139" y="257637"/>
                  </a:lnTo>
                  <a:lnTo>
                    <a:pt x="28067" y="259841"/>
                  </a:lnTo>
                  <a:lnTo>
                    <a:pt x="942721" y="259841"/>
                  </a:lnTo>
                  <a:lnTo>
                    <a:pt x="953648" y="257637"/>
                  </a:lnTo>
                  <a:lnTo>
                    <a:pt x="962569" y="251625"/>
                  </a:lnTo>
                  <a:lnTo>
                    <a:pt x="968583" y="242707"/>
                  </a:lnTo>
                  <a:lnTo>
                    <a:pt x="970788" y="231787"/>
                  </a:lnTo>
                  <a:lnTo>
                    <a:pt x="970788" y="28066"/>
                  </a:lnTo>
                  <a:lnTo>
                    <a:pt x="968583" y="17144"/>
                  </a:lnTo>
                  <a:lnTo>
                    <a:pt x="962569" y="8223"/>
                  </a:lnTo>
                  <a:lnTo>
                    <a:pt x="953648" y="2206"/>
                  </a:lnTo>
                  <a:lnTo>
                    <a:pt x="942721" y="0"/>
                  </a:lnTo>
                  <a:close/>
                </a:path>
              </a:pathLst>
            </a:custGeom>
            <a:solidFill>
              <a:srgbClr val="BC232C"/>
            </a:solidFill>
          </p:spPr>
          <p:txBody>
            <a:bodyPr wrap="square" lIns="0" tIns="0" rIns="0" bIns="0" rtlCol="0"/>
            <a:lstStyle/>
            <a:p>
              <a:endParaRPr/>
            </a:p>
          </p:txBody>
        </p:sp>
      </p:grpSp>
      <p:sp>
        <p:nvSpPr>
          <p:cNvPr id="23" name="object 23"/>
          <p:cNvSpPr txBox="1"/>
          <p:nvPr/>
        </p:nvSpPr>
        <p:spPr>
          <a:xfrm>
            <a:off x="7387337" y="5781229"/>
            <a:ext cx="66802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UR</a:t>
            </a:r>
            <a:r>
              <a:rPr sz="1200" b="1" dirty="0">
                <a:solidFill>
                  <a:srgbClr val="FFFFFF"/>
                </a:solidFill>
                <a:latin typeface="Arial"/>
                <a:cs typeface="Arial"/>
              </a:rPr>
              <a:t>G</a:t>
            </a:r>
            <a:r>
              <a:rPr sz="1200" b="1" spc="-5" dirty="0">
                <a:solidFill>
                  <a:srgbClr val="FFFFFF"/>
                </a:solidFill>
                <a:latin typeface="Arial"/>
                <a:cs typeface="Arial"/>
              </a:rPr>
              <a:t>ENT</a:t>
            </a:r>
            <a:endParaRPr sz="1200">
              <a:latin typeface="Arial"/>
              <a:cs typeface="Arial"/>
            </a:endParaRPr>
          </a:p>
        </p:txBody>
      </p:sp>
      <p:grpSp>
        <p:nvGrpSpPr>
          <p:cNvPr id="24" name="object 24"/>
          <p:cNvGrpSpPr/>
          <p:nvPr/>
        </p:nvGrpSpPr>
        <p:grpSpPr>
          <a:xfrm>
            <a:off x="7105650" y="3025901"/>
            <a:ext cx="1225550" cy="1339850"/>
            <a:chOff x="7105650" y="3025901"/>
            <a:chExt cx="1225550" cy="1339850"/>
          </a:xfrm>
        </p:grpSpPr>
        <p:pic>
          <p:nvPicPr>
            <p:cNvPr id="25" name="object 25"/>
            <p:cNvPicPr/>
            <p:nvPr/>
          </p:nvPicPr>
          <p:blipFill>
            <a:blip r:embed="rId7" cstate="print"/>
            <a:stretch>
              <a:fillRect/>
            </a:stretch>
          </p:blipFill>
          <p:spPr>
            <a:xfrm>
              <a:off x="7105650" y="3025901"/>
              <a:ext cx="1225295" cy="1226057"/>
            </a:xfrm>
            <a:prstGeom prst="rect">
              <a:avLst/>
            </a:prstGeom>
          </p:spPr>
        </p:pic>
        <p:sp>
          <p:nvSpPr>
            <p:cNvPr id="26" name="object 26"/>
            <p:cNvSpPr/>
            <p:nvPr/>
          </p:nvSpPr>
          <p:spPr>
            <a:xfrm>
              <a:off x="7287005" y="4105652"/>
              <a:ext cx="922019" cy="260350"/>
            </a:xfrm>
            <a:custGeom>
              <a:avLst/>
              <a:gdLst/>
              <a:ahLst/>
              <a:cxnLst/>
              <a:rect l="l" t="t" r="r" b="b"/>
              <a:pathLst>
                <a:path w="922020" h="260350">
                  <a:moveTo>
                    <a:pt x="893953" y="0"/>
                  </a:moveTo>
                  <a:lnTo>
                    <a:pt x="28067" y="0"/>
                  </a:lnTo>
                  <a:lnTo>
                    <a:pt x="17139" y="2206"/>
                  </a:lnTo>
                  <a:lnTo>
                    <a:pt x="8218" y="8223"/>
                  </a:lnTo>
                  <a:lnTo>
                    <a:pt x="2204" y="17145"/>
                  </a:lnTo>
                  <a:lnTo>
                    <a:pt x="0" y="28067"/>
                  </a:lnTo>
                  <a:lnTo>
                    <a:pt x="0" y="231787"/>
                  </a:lnTo>
                  <a:lnTo>
                    <a:pt x="2204" y="242707"/>
                  </a:lnTo>
                  <a:lnTo>
                    <a:pt x="8218" y="251625"/>
                  </a:lnTo>
                  <a:lnTo>
                    <a:pt x="17139" y="257637"/>
                  </a:lnTo>
                  <a:lnTo>
                    <a:pt x="28067" y="259842"/>
                  </a:lnTo>
                  <a:lnTo>
                    <a:pt x="893953" y="259842"/>
                  </a:lnTo>
                  <a:lnTo>
                    <a:pt x="904880" y="257637"/>
                  </a:lnTo>
                  <a:lnTo>
                    <a:pt x="913801" y="251625"/>
                  </a:lnTo>
                  <a:lnTo>
                    <a:pt x="919815" y="242707"/>
                  </a:lnTo>
                  <a:lnTo>
                    <a:pt x="922019" y="231787"/>
                  </a:lnTo>
                  <a:lnTo>
                    <a:pt x="922019" y="28067"/>
                  </a:lnTo>
                  <a:lnTo>
                    <a:pt x="919815" y="17145"/>
                  </a:lnTo>
                  <a:lnTo>
                    <a:pt x="913801" y="8223"/>
                  </a:lnTo>
                  <a:lnTo>
                    <a:pt x="904880" y="2206"/>
                  </a:lnTo>
                  <a:lnTo>
                    <a:pt x="893953" y="0"/>
                  </a:lnTo>
                  <a:close/>
                </a:path>
              </a:pathLst>
            </a:custGeom>
            <a:solidFill>
              <a:srgbClr val="F4921F"/>
            </a:solidFill>
          </p:spPr>
          <p:txBody>
            <a:bodyPr wrap="square" lIns="0" tIns="0" rIns="0" bIns="0" rtlCol="0"/>
            <a:lstStyle/>
            <a:p>
              <a:endParaRPr/>
            </a:p>
          </p:txBody>
        </p:sp>
      </p:grpSp>
      <p:sp>
        <p:nvSpPr>
          <p:cNvPr id="27" name="object 27"/>
          <p:cNvSpPr txBox="1"/>
          <p:nvPr/>
        </p:nvSpPr>
        <p:spPr>
          <a:xfrm>
            <a:off x="7375807" y="4096830"/>
            <a:ext cx="74549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PRIORITY</a:t>
            </a:r>
            <a:endParaRPr sz="1200">
              <a:latin typeface="Arial"/>
              <a:cs typeface="Arial"/>
            </a:endParaRPr>
          </a:p>
        </p:txBody>
      </p:sp>
      <p:grpSp>
        <p:nvGrpSpPr>
          <p:cNvPr id="28" name="object 28"/>
          <p:cNvGrpSpPr/>
          <p:nvPr/>
        </p:nvGrpSpPr>
        <p:grpSpPr>
          <a:xfrm>
            <a:off x="7101078" y="1363980"/>
            <a:ext cx="1225550" cy="1314450"/>
            <a:chOff x="7101078" y="1363980"/>
            <a:chExt cx="1225550" cy="1314450"/>
          </a:xfrm>
        </p:grpSpPr>
        <p:pic>
          <p:nvPicPr>
            <p:cNvPr id="29" name="object 29"/>
            <p:cNvPicPr/>
            <p:nvPr/>
          </p:nvPicPr>
          <p:blipFill>
            <a:blip r:embed="rId8" cstate="print"/>
            <a:stretch>
              <a:fillRect/>
            </a:stretch>
          </p:blipFill>
          <p:spPr>
            <a:xfrm>
              <a:off x="7101078" y="1363980"/>
              <a:ext cx="1225295" cy="1224533"/>
            </a:xfrm>
            <a:prstGeom prst="rect">
              <a:avLst/>
            </a:prstGeom>
          </p:spPr>
        </p:pic>
        <p:sp>
          <p:nvSpPr>
            <p:cNvPr id="30" name="object 30"/>
            <p:cNvSpPr/>
            <p:nvPr/>
          </p:nvSpPr>
          <p:spPr>
            <a:xfrm>
              <a:off x="7257288" y="2418584"/>
              <a:ext cx="958850" cy="260350"/>
            </a:xfrm>
            <a:custGeom>
              <a:avLst/>
              <a:gdLst/>
              <a:ahLst/>
              <a:cxnLst/>
              <a:rect l="l" t="t" r="r" b="b"/>
              <a:pathLst>
                <a:path w="958850" h="260350">
                  <a:moveTo>
                    <a:pt x="930529" y="0"/>
                  </a:moveTo>
                  <a:lnTo>
                    <a:pt x="28067" y="0"/>
                  </a:lnTo>
                  <a:lnTo>
                    <a:pt x="17139" y="2206"/>
                  </a:lnTo>
                  <a:lnTo>
                    <a:pt x="8218" y="8223"/>
                  </a:lnTo>
                  <a:lnTo>
                    <a:pt x="2204" y="17144"/>
                  </a:lnTo>
                  <a:lnTo>
                    <a:pt x="0" y="28066"/>
                  </a:lnTo>
                  <a:lnTo>
                    <a:pt x="0" y="231787"/>
                  </a:lnTo>
                  <a:lnTo>
                    <a:pt x="2204" y="242707"/>
                  </a:lnTo>
                  <a:lnTo>
                    <a:pt x="8218" y="251625"/>
                  </a:lnTo>
                  <a:lnTo>
                    <a:pt x="17139" y="257637"/>
                  </a:lnTo>
                  <a:lnTo>
                    <a:pt x="28067" y="259841"/>
                  </a:lnTo>
                  <a:lnTo>
                    <a:pt x="930529" y="259841"/>
                  </a:lnTo>
                  <a:lnTo>
                    <a:pt x="941456" y="257637"/>
                  </a:lnTo>
                  <a:lnTo>
                    <a:pt x="950377" y="251625"/>
                  </a:lnTo>
                  <a:lnTo>
                    <a:pt x="956391" y="242707"/>
                  </a:lnTo>
                  <a:lnTo>
                    <a:pt x="958596" y="231787"/>
                  </a:lnTo>
                  <a:lnTo>
                    <a:pt x="958596" y="28066"/>
                  </a:lnTo>
                  <a:lnTo>
                    <a:pt x="956391" y="17144"/>
                  </a:lnTo>
                  <a:lnTo>
                    <a:pt x="950377" y="8223"/>
                  </a:lnTo>
                  <a:lnTo>
                    <a:pt x="941456" y="2206"/>
                  </a:lnTo>
                  <a:lnTo>
                    <a:pt x="930529" y="0"/>
                  </a:lnTo>
                  <a:close/>
                </a:path>
              </a:pathLst>
            </a:custGeom>
            <a:solidFill>
              <a:srgbClr val="938D5C"/>
            </a:solidFill>
          </p:spPr>
          <p:txBody>
            <a:bodyPr wrap="square" lIns="0" tIns="0" rIns="0" bIns="0" rtlCol="0"/>
            <a:lstStyle/>
            <a:p>
              <a:endParaRPr/>
            </a:p>
          </p:txBody>
        </p:sp>
      </p:grpSp>
      <p:sp>
        <p:nvSpPr>
          <p:cNvPr id="31" name="object 31"/>
          <p:cNvSpPr txBox="1"/>
          <p:nvPr/>
        </p:nvSpPr>
        <p:spPr>
          <a:xfrm>
            <a:off x="7381175" y="2409587"/>
            <a:ext cx="71056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FFFFF"/>
                </a:solidFill>
                <a:latin typeface="Arial"/>
                <a:cs typeface="Arial"/>
              </a:rPr>
              <a:t>R</a:t>
            </a:r>
            <a:r>
              <a:rPr sz="1200" b="1" dirty="0">
                <a:solidFill>
                  <a:srgbClr val="FFFFFF"/>
                </a:solidFill>
                <a:latin typeface="Arial"/>
                <a:cs typeface="Arial"/>
              </a:rPr>
              <a:t>O</a:t>
            </a:r>
            <a:r>
              <a:rPr sz="1200" b="1" spc="-5" dirty="0">
                <a:solidFill>
                  <a:srgbClr val="FFFFFF"/>
                </a:solidFill>
                <a:latin typeface="Arial"/>
                <a:cs typeface="Arial"/>
              </a:rPr>
              <a:t>UT</a:t>
            </a:r>
            <a:r>
              <a:rPr sz="1200" b="1" dirty="0">
                <a:solidFill>
                  <a:srgbClr val="FFFFFF"/>
                </a:solidFill>
                <a:latin typeface="Arial"/>
                <a:cs typeface="Arial"/>
              </a:rPr>
              <a:t>I</a:t>
            </a:r>
            <a:r>
              <a:rPr sz="1200" b="1" spc="-5" dirty="0">
                <a:solidFill>
                  <a:srgbClr val="FFFFFF"/>
                </a:solidFill>
                <a:latin typeface="Arial"/>
                <a:cs typeface="Arial"/>
              </a:rPr>
              <a:t>NE</a:t>
            </a:r>
            <a:endParaRPr sz="1200">
              <a:latin typeface="Arial"/>
              <a:cs typeface="Arial"/>
            </a:endParaRPr>
          </a:p>
        </p:txBody>
      </p:sp>
      <p:sp>
        <p:nvSpPr>
          <p:cNvPr id="32" name="object 32"/>
          <p:cNvSpPr txBox="1"/>
          <p:nvPr/>
        </p:nvSpPr>
        <p:spPr>
          <a:xfrm>
            <a:off x="5908431" y="3418540"/>
            <a:ext cx="104330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Priority </a:t>
            </a:r>
            <a:r>
              <a:rPr sz="1800" dirty="0">
                <a:latin typeface="Arial MT"/>
                <a:cs typeface="Arial MT"/>
              </a:rPr>
              <a:t> ca</a:t>
            </a:r>
            <a:r>
              <a:rPr sz="1800" spc="-5" dirty="0">
                <a:latin typeface="Arial MT"/>
                <a:cs typeface="Arial MT"/>
              </a:rPr>
              <a:t>s</a:t>
            </a:r>
            <a:r>
              <a:rPr sz="1800" dirty="0">
                <a:latin typeface="Arial MT"/>
                <a:cs typeface="Arial MT"/>
              </a:rPr>
              <a:t>ual</a:t>
            </a:r>
            <a:r>
              <a:rPr sz="1800" spc="-5" dirty="0">
                <a:latin typeface="Arial MT"/>
                <a:cs typeface="Arial MT"/>
              </a:rPr>
              <a:t>t</a:t>
            </a:r>
            <a:r>
              <a:rPr sz="1800" dirty="0">
                <a:latin typeface="Arial MT"/>
                <a:cs typeface="Arial MT"/>
              </a:rPr>
              <a:t>ies</a:t>
            </a:r>
            <a:endParaRPr sz="1800">
              <a:latin typeface="Arial MT"/>
              <a:cs typeface="Arial MT"/>
            </a:endParaRPr>
          </a:p>
        </p:txBody>
      </p:sp>
      <p:sp>
        <p:nvSpPr>
          <p:cNvPr id="33" name="object 33"/>
          <p:cNvSpPr txBox="1"/>
          <p:nvPr/>
        </p:nvSpPr>
        <p:spPr>
          <a:xfrm>
            <a:off x="5861796" y="5116123"/>
            <a:ext cx="104330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Urgent </a:t>
            </a:r>
            <a:r>
              <a:rPr sz="1800" spc="5" dirty="0">
                <a:latin typeface="Arial MT"/>
                <a:cs typeface="Arial MT"/>
              </a:rPr>
              <a:t> </a:t>
            </a:r>
            <a:r>
              <a:rPr sz="1800" dirty="0">
                <a:latin typeface="Arial MT"/>
                <a:cs typeface="Arial MT"/>
              </a:rPr>
              <a:t>ca</a:t>
            </a:r>
            <a:r>
              <a:rPr sz="1800" spc="-5" dirty="0">
                <a:latin typeface="Arial MT"/>
                <a:cs typeface="Arial MT"/>
              </a:rPr>
              <a:t>s</a:t>
            </a:r>
            <a:r>
              <a:rPr sz="1800" dirty="0">
                <a:latin typeface="Arial MT"/>
                <a:cs typeface="Arial MT"/>
              </a:rPr>
              <a:t>ual</a:t>
            </a:r>
            <a:r>
              <a:rPr sz="1800" spc="-5" dirty="0">
                <a:latin typeface="Arial MT"/>
                <a:cs typeface="Arial MT"/>
              </a:rPr>
              <a:t>t</a:t>
            </a:r>
            <a:r>
              <a:rPr sz="1800" dirty="0">
                <a:latin typeface="Arial MT"/>
                <a:cs typeface="Arial MT"/>
              </a:rPr>
              <a:t>ies</a:t>
            </a:r>
            <a:endParaRPr sz="1800">
              <a:latin typeface="Arial MT"/>
              <a:cs typeface="Arial MT"/>
            </a:endParaRPr>
          </a:p>
        </p:txBody>
      </p:sp>
      <p:sp>
        <p:nvSpPr>
          <p:cNvPr id="34" name="object 34"/>
          <p:cNvSpPr/>
          <p:nvPr/>
        </p:nvSpPr>
        <p:spPr>
          <a:xfrm>
            <a:off x="5370576" y="3541776"/>
            <a:ext cx="336550" cy="336550"/>
          </a:xfrm>
          <a:custGeom>
            <a:avLst/>
            <a:gdLst/>
            <a:ahLst/>
            <a:cxnLst/>
            <a:rect l="l" t="t" r="r" b="b"/>
            <a:pathLst>
              <a:path w="336550" h="336550">
                <a:moveTo>
                  <a:pt x="168021" y="0"/>
                </a:moveTo>
                <a:lnTo>
                  <a:pt x="123353" y="6001"/>
                </a:lnTo>
                <a:lnTo>
                  <a:pt x="83216" y="22939"/>
                </a:lnTo>
                <a:lnTo>
                  <a:pt x="49210" y="49210"/>
                </a:lnTo>
                <a:lnTo>
                  <a:pt x="22939" y="83216"/>
                </a:lnTo>
                <a:lnTo>
                  <a:pt x="6001" y="123353"/>
                </a:lnTo>
                <a:lnTo>
                  <a:pt x="0" y="168021"/>
                </a:lnTo>
                <a:lnTo>
                  <a:pt x="6001" y="212688"/>
                </a:lnTo>
                <a:lnTo>
                  <a:pt x="22939" y="252825"/>
                </a:lnTo>
                <a:lnTo>
                  <a:pt x="49210" y="286831"/>
                </a:lnTo>
                <a:lnTo>
                  <a:pt x="83216" y="313102"/>
                </a:lnTo>
                <a:lnTo>
                  <a:pt x="123353" y="330040"/>
                </a:lnTo>
                <a:lnTo>
                  <a:pt x="168021" y="336042"/>
                </a:lnTo>
                <a:lnTo>
                  <a:pt x="212688" y="330040"/>
                </a:lnTo>
                <a:lnTo>
                  <a:pt x="252825" y="313102"/>
                </a:lnTo>
                <a:lnTo>
                  <a:pt x="286831" y="286831"/>
                </a:lnTo>
                <a:lnTo>
                  <a:pt x="313102" y="252825"/>
                </a:lnTo>
                <a:lnTo>
                  <a:pt x="330040" y="212688"/>
                </a:lnTo>
                <a:lnTo>
                  <a:pt x="336042" y="168021"/>
                </a:lnTo>
                <a:lnTo>
                  <a:pt x="330040" y="123353"/>
                </a:lnTo>
                <a:lnTo>
                  <a:pt x="313102" y="83216"/>
                </a:lnTo>
                <a:lnTo>
                  <a:pt x="286831" y="49210"/>
                </a:lnTo>
                <a:lnTo>
                  <a:pt x="252825" y="22939"/>
                </a:lnTo>
                <a:lnTo>
                  <a:pt x="212688" y="6001"/>
                </a:lnTo>
                <a:lnTo>
                  <a:pt x="168021" y="0"/>
                </a:lnTo>
                <a:close/>
              </a:path>
            </a:pathLst>
          </a:custGeom>
          <a:solidFill>
            <a:srgbClr val="000000"/>
          </a:solidFill>
        </p:spPr>
        <p:txBody>
          <a:bodyPr wrap="square" lIns="0" tIns="0" rIns="0" bIns="0" rtlCol="0"/>
          <a:lstStyle/>
          <a:p>
            <a:endParaRPr/>
          </a:p>
        </p:txBody>
      </p:sp>
      <p:sp>
        <p:nvSpPr>
          <p:cNvPr id="35" name="object 35"/>
          <p:cNvSpPr txBox="1"/>
          <p:nvPr/>
        </p:nvSpPr>
        <p:spPr>
          <a:xfrm>
            <a:off x="5449458" y="3547143"/>
            <a:ext cx="17843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Arial Black"/>
                <a:cs typeface="Arial Black"/>
              </a:rPr>
              <a:t>2</a:t>
            </a:r>
            <a:endParaRPr sz="1800">
              <a:latin typeface="Arial Black"/>
              <a:cs typeface="Arial Black"/>
            </a:endParaRPr>
          </a:p>
        </p:txBody>
      </p:sp>
      <p:sp>
        <p:nvSpPr>
          <p:cNvPr id="36" name="object 36"/>
          <p:cNvSpPr/>
          <p:nvPr/>
        </p:nvSpPr>
        <p:spPr>
          <a:xfrm>
            <a:off x="5370576" y="5244846"/>
            <a:ext cx="336550" cy="335280"/>
          </a:xfrm>
          <a:custGeom>
            <a:avLst/>
            <a:gdLst/>
            <a:ahLst/>
            <a:cxnLst/>
            <a:rect l="l" t="t" r="r" b="b"/>
            <a:pathLst>
              <a:path w="336550" h="335279">
                <a:moveTo>
                  <a:pt x="168021" y="0"/>
                </a:moveTo>
                <a:lnTo>
                  <a:pt x="123353" y="5988"/>
                </a:lnTo>
                <a:lnTo>
                  <a:pt x="83216" y="22888"/>
                </a:lnTo>
                <a:lnTo>
                  <a:pt x="49210" y="49101"/>
                </a:lnTo>
                <a:lnTo>
                  <a:pt x="22939" y="83029"/>
                </a:lnTo>
                <a:lnTo>
                  <a:pt x="6001" y="123075"/>
                </a:lnTo>
                <a:lnTo>
                  <a:pt x="0" y="167639"/>
                </a:lnTo>
                <a:lnTo>
                  <a:pt x="6001" y="212204"/>
                </a:lnTo>
                <a:lnTo>
                  <a:pt x="22939" y="252250"/>
                </a:lnTo>
                <a:lnTo>
                  <a:pt x="49210" y="286178"/>
                </a:lnTo>
                <a:lnTo>
                  <a:pt x="83216" y="312391"/>
                </a:lnTo>
                <a:lnTo>
                  <a:pt x="123353" y="329291"/>
                </a:lnTo>
                <a:lnTo>
                  <a:pt x="168021" y="335279"/>
                </a:lnTo>
                <a:lnTo>
                  <a:pt x="212688" y="329291"/>
                </a:lnTo>
                <a:lnTo>
                  <a:pt x="252825" y="312391"/>
                </a:lnTo>
                <a:lnTo>
                  <a:pt x="286831" y="286178"/>
                </a:lnTo>
                <a:lnTo>
                  <a:pt x="313102" y="252250"/>
                </a:lnTo>
                <a:lnTo>
                  <a:pt x="330040" y="212204"/>
                </a:lnTo>
                <a:lnTo>
                  <a:pt x="336042" y="167639"/>
                </a:lnTo>
                <a:lnTo>
                  <a:pt x="330040" y="123075"/>
                </a:lnTo>
                <a:lnTo>
                  <a:pt x="313102" y="83029"/>
                </a:lnTo>
                <a:lnTo>
                  <a:pt x="286831" y="49101"/>
                </a:lnTo>
                <a:lnTo>
                  <a:pt x="252825" y="22888"/>
                </a:lnTo>
                <a:lnTo>
                  <a:pt x="212688" y="5988"/>
                </a:lnTo>
                <a:lnTo>
                  <a:pt x="168021" y="0"/>
                </a:lnTo>
                <a:close/>
              </a:path>
            </a:pathLst>
          </a:custGeom>
          <a:solidFill>
            <a:srgbClr val="000000"/>
          </a:solidFill>
        </p:spPr>
        <p:txBody>
          <a:bodyPr wrap="square" lIns="0" tIns="0" rIns="0" bIns="0" rtlCol="0"/>
          <a:lstStyle/>
          <a:p>
            <a:endParaRPr/>
          </a:p>
        </p:txBody>
      </p:sp>
      <p:sp>
        <p:nvSpPr>
          <p:cNvPr id="37" name="object 37"/>
          <p:cNvSpPr txBox="1"/>
          <p:nvPr/>
        </p:nvSpPr>
        <p:spPr>
          <a:xfrm>
            <a:off x="5449458" y="5249650"/>
            <a:ext cx="17843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Arial Black"/>
                <a:cs typeface="Arial Black"/>
              </a:rPr>
              <a:t>3</a:t>
            </a:r>
            <a:endParaRPr sz="1800">
              <a:latin typeface="Arial Black"/>
              <a:cs typeface="Arial Black"/>
            </a:endParaRPr>
          </a:p>
        </p:txBody>
      </p:sp>
      <p:sp>
        <p:nvSpPr>
          <p:cNvPr id="38" name="object 38"/>
          <p:cNvSpPr/>
          <p:nvPr/>
        </p:nvSpPr>
        <p:spPr>
          <a:xfrm>
            <a:off x="5370576" y="1821179"/>
            <a:ext cx="336550" cy="335280"/>
          </a:xfrm>
          <a:custGeom>
            <a:avLst/>
            <a:gdLst/>
            <a:ahLst/>
            <a:cxnLst/>
            <a:rect l="l" t="t" r="r" b="b"/>
            <a:pathLst>
              <a:path w="336550" h="335280">
                <a:moveTo>
                  <a:pt x="168021" y="0"/>
                </a:moveTo>
                <a:lnTo>
                  <a:pt x="123353" y="5988"/>
                </a:lnTo>
                <a:lnTo>
                  <a:pt x="83216" y="22888"/>
                </a:lnTo>
                <a:lnTo>
                  <a:pt x="49210" y="49101"/>
                </a:lnTo>
                <a:lnTo>
                  <a:pt x="22939" y="83029"/>
                </a:lnTo>
                <a:lnTo>
                  <a:pt x="6001" y="123075"/>
                </a:lnTo>
                <a:lnTo>
                  <a:pt x="0" y="167639"/>
                </a:lnTo>
                <a:lnTo>
                  <a:pt x="6001" y="212204"/>
                </a:lnTo>
                <a:lnTo>
                  <a:pt x="22939" y="252250"/>
                </a:lnTo>
                <a:lnTo>
                  <a:pt x="49210" y="286178"/>
                </a:lnTo>
                <a:lnTo>
                  <a:pt x="83216" y="312391"/>
                </a:lnTo>
                <a:lnTo>
                  <a:pt x="123353" y="329291"/>
                </a:lnTo>
                <a:lnTo>
                  <a:pt x="168021" y="335279"/>
                </a:lnTo>
                <a:lnTo>
                  <a:pt x="212688" y="329291"/>
                </a:lnTo>
                <a:lnTo>
                  <a:pt x="252825" y="312391"/>
                </a:lnTo>
                <a:lnTo>
                  <a:pt x="286831" y="286178"/>
                </a:lnTo>
                <a:lnTo>
                  <a:pt x="313102" y="252250"/>
                </a:lnTo>
                <a:lnTo>
                  <a:pt x="330040" y="212204"/>
                </a:lnTo>
                <a:lnTo>
                  <a:pt x="336042" y="167639"/>
                </a:lnTo>
                <a:lnTo>
                  <a:pt x="330040" y="123075"/>
                </a:lnTo>
                <a:lnTo>
                  <a:pt x="313102" y="83029"/>
                </a:lnTo>
                <a:lnTo>
                  <a:pt x="286831" y="49101"/>
                </a:lnTo>
                <a:lnTo>
                  <a:pt x="252825" y="22888"/>
                </a:lnTo>
                <a:lnTo>
                  <a:pt x="212688" y="5988"/>
                </a:lnTo>
                <a:lnTo>
                  <a:pt x="168021" y="0"/>
                </a:lnTo>
                <a:close/>
              </a:path>
            </a:pathLst>
          </a:custGeom>
          <a:solidFill>
            <a:srgbClr val="000000"/>
          </a:solidFill>
        </p:spPr>
        <p:txBody>
          <a:bodyPr wrap="square" lIns="0" tIns="0" rIns="0" bIns="0" rtlCol="0"/>
          <a:lstStyle/>
          <a:p>
            <a:endParaRPr/>
          </a:p>
        </p:txBody>
      </p:sp>
      <p:sp>
        <p:nvSpPr>
          <p:cNvPr id="39" name="object 39"/>
          <p:cNvSpPr txBox="1"/>
          <p:nvPr/>
        </p:nvSpPr>
        <p:spPr>
          <a:xfrm>
            <a:off x="5449458" y="1554078"/>
            <a:ext cx="1557020" cy="848360"/>
          </a:xfrm>
          <a:prstGeom prst="rect">
            <a:avLst/>
          </a:prstGeom>
        </p:spPr>
        <p:txBody>
          <a:bodyPr vert="horz" wrap="square" lIns="0" tIns="12700" rIns="0" bIns="0" rtlCol="0">
            <a:spAutoFit/>
          </a:bodyPr>
          <a:lstStyle/>
          <a:p>
            <a:pPr marL="386715">
              <a:lnSpc>
                <a:spcPct val="100000"/>
              </a:lnSpc>
              <a:spcBef>
                <a:spcPts val="100"/>
              </a:spcBef>
            </a:pPr>
            <a:r>
              <a:rPr sz="1800" spc="-5" dirty="0">
                <a:latin typeface="Arial MT"/>
                <a:cs typeface="Arial MT"/>
              </a:rPr>
              <a:t>Ambulatory</a:t>
            </a:r>
            <a:endParaRPr sz="1800">
              <a:latin typeface="Arial MT"/>
              <a:cs typeface="Arial MT"/>
            </a:endParaRPr>
          </a:p>
          <a:p>
            <a:pPr marL="386715" marR="17780" indent="-374650">
              <a:lnSpc>
                <a:spcPct val="100000"/>
              </a:lnSpc>
              <a:tabLst>
                <a:tab pos="386715" algn="l"/>
              </a:tabLst>
            </a:pPr>
            <a:r>
              <a:rPr sz="1800" dirty="0">
                <a:solidFill>
                  <a:srgbClr val="FFFFFF"/>
                </a:solidFill>
                <a:latin typeface="Arial Black"/>
                <a:cs typeface="Arial Black"/>
              </a:rPr>
              <a:t>1	</a:t>
            </a:r>
            <a:r>
              <a:rPr sz="1800" dirty="0">
                <a:latin typeface="Arial MT"/>
                <a:cs typeface="Arial MT"/>
              </a:rPr>
              <a:t>and</a:t>
            </a:r>
            <a:r>
              <a:rPr sz="1800" spc="-80" dirty="0">
                <a:latin typeface="Arial MT"/>
                <a:cs typeface="Arial MT"/>
              </a:rPr>
              <a:t> </a:t>
            </a:r>
            <a:r>
              <a:rPr sz="1800" spc="-5" dirty="0">
                <a:latin typeface="Arial MT"/>
                <a:cs typeface="Arial MT"/>
              </a:rPr>
              <a:t>routine </a:t>
            </a:r>
            <a:r>
              <a:rPr sz="1800" spc="-484" dirty="0">
                <a:latin typeface="Arial MT"/>
                <a:cs typeface="Arial MT"/>
              </a:rPr>
              <a:t> </a:t>
            </a:r>
            <a:r>
              <a:rPr sz="1800" spc="-5" dirty="0">
                <a:latin typeface="Arial MT"/>
                <a:cs typeface="Arial MT"/>
              </a:rPr>
              <a:t>casualties</a:t>
            </a:r>
            <a:endParaRPr sz="1800">
              <a:latin typeface="Arial MT"/>
              <a:cs typeface="Arial MT"/>
            </a:endParaRPr>
          </a:p>
        </p:txBody>
      </p:sp>
      <p:sp>
        <p:nvSpPr>
          <p:cNvPr id="40" name="object 40"/>
          <p:cNvSpPr/>
          <p:nvPr/>
        </p:nvSpPr>
        <p:spPr>
          <a:xfrm>
            <a:off x="841628" y="1722499"/>
            <a:ext cx="0" cy="532130"/>
          </a:xfrm>
          <a:custGeom>
            <a:avLst/>
            <a:gdLst/>
            <a:ahLst/>
            <a:cxnLst/>
            <a:rect l="l" t="t" r="r" b="b"/>
            <a:pathLst>
              <a:path h="532130">
                <a:moveTo>
                  <a:pt x="0" y="531812"/>
                </a:moveTo>
                <a:lnTo>
                  <a:pt x="0" y="0"/>
                </a:lnTo>
              </a:path>
            </a:pathLst>
          </a:custGeom>
          <a:ln w="101600">
            <a:solidFill>
              <a:srgbClr val="CD9146"/>
            </a:solidFill>
          </a:ln>
        </p:spPr>
        <p:txBody>
          <a:bodyPr wrap="square" lIns="0" tIns="0" rIns="0" bIns="0" rtlCol="0"/>
          <a:lstStyle/>
          <a:p>
            <a:endParaRPr/>
          </a:p>
        </p:txBody>
      </p:sp>
      <p:sp>
        <p:nvSpPr>
          <p:cNvPr id="41" name="object 41"/>
          <p:cNvSpPr/>
          <p:nvPr/>
        </p:nvSpPr>
        <p:spPr>
          <a:xfrm>
            <a:off x="841628" y="2403729"/>
            <a:ext cx="0" cy="725805"/>
          </a:xfrm>
          <a:custGeom>
            <a:avLst/>
            <a:gdLst/>
            <a:ahLst/>
            <a:cxnLst/>
            <a:rect l="l" t="t" r="r" b="b"/>
            <a:pathLst>
              <a:path h="725805">
                <a:moveTo>
                  <a:pt x="0" y="725487"/>
                </a:moveTo>
                <a:lnTo>
                  <a:pt x="0" y="0"/>
                </a:lnTo>
              </a:path>
            </a:pathLst>
          </a:custGeom>
          <a:ln w="101600">
            <a:solidFill>
              <a:srgbClr val="CD9146"/>
            </a:solidFill>
          </a:ln>
        </p:spPr>
        <p:txBody>
          <a:bodyPr wrap="square" lIns="0" tIns="0" rIns="0" bIns="0" rtlCol="0"/>
          <a:lstStyle/>
          <a:p>
            <a:endParaRPr/>
          </a:p>
        </p:txBody>
      </p:sp>
      <p:sp>
        <p:nvSpPr>
          <p:cNvPr id="42" name="object 42"/>
          <p:cNvSpPr/>
          <p:nvPr/>
        </p:nvSpPr>
        <p:spPr>
          <a:xfrm>
            <a:off x="838580" y="3299078"/>
            <a:ext cx="0" cy="533400"/>
          </a:xfrm>
          <a:custGeom>
            <a:avLst/>
            <a:gdLst/>
            <a:ahLst/>
            <a:cxnLst/>
            <a:rect l="l" t="t" r="r" b="b"/>
            <a:pathLst>
              <a:path h="533400">
                <a:moveTo>
                  <a:pt x="0" y="533400"/>
                </a:moveTo>
                <a:lnTo>
                  <a:pt x="0" y="0"/>
                </a:lnTo>
              </a:path>
            </a:pathLst>
          </a:custGeom>
          <a:ln w="101600">
            <a:solidFill>
              <a:srgbClr val="CD9146"/>
            </a:solidFill>
          </a:ln>
        </p:spPr>
        <p:txBody>
          <a:bodyPr wrap="square" lIns="0" tIns="0" rIns="0" bIns="0" rtlCol="0"/>
          <a:lstStyle/>
          <a:p>
            <a:endParaRPr/>
          </a:p>
        </p:txBody>
      </p:sp>
      <p:sp>
        <p:nvSpPr>
          <p:cNvPr id="43" name="object 43"/>
          <p:cNvSpPr/>
          <p:nvPr/>
        </p:nvSpPr>
        <p:spPr>
          <a:xfrm>
            <a:off x="838580" y="3962780"/>
            <a:ext cx="0" cy="513080"/>
          </a:xfrm>
          <a:custGeom>
            <a:avLst/>
            <a:gdLst/>
            <a:ahLst/>
            <a:cxnLst/>
            <a:rect l="l" t="t" r="r" b="b"/>
            <a:pathLst>
              <a:path h="513079">
                <a:moveTo>
                  <a:pt x="0" y="512762"/>
                </a:moveTo>
                <a:lnTo>
                  <a:pt x="0" y="0"/>
                </a:lnTo>
              </a:path>
            </a:pathLst>
          </a:custGeom>
          <a:ln w="101600">
            <a:solidFill>
              <a:srgbClr val="CD9146"/>
            </a:solidFill>
          </a:ln>
        </p:spPr>
        <p:txBody>
          <a:bodyPr wrap="square" lIns="0" tIns="0" rIns="0" bIns="0" rtlCol="0"/>
          <a:lstStyle/>
          <a:p>
            <a:endParaRPr/>
          </a:p>
        </p:txBody>
      </p:sp>
      <p:sp>
        <p:nvSpPr>
          <p:cNvPr id="44" name="object 44"/>
          <p:cNvSpPr/>
          <p:nvPr/>
        </p:nvSpPr>
        <p:spPr>
          <a:xfrm>
            <a:off x="841628" y="4605909"/>
            <a:ext cx="0" cy="774700"/>
          </a:xfrm>
          <a:custGeom>
            <a:avLst/>
            <a:gdLst/>
            <a:ahLst/>
            <a:cxnLst/>
            <a:rect l="l" t="t" r="r" b="b"/>
            <a:pathLst>
              <a:path h="774700">
                <a:moveTo>
                  <a:pt x="0" y="774699"/>
                </a:moveTo>
                <a:lnTo>
                  <a:pt x="0" y="0"/>
                </a:lnTo>
              </a:path>
            </a:pathLst>
          </a:custGeom>
          <a:ln w="101600">
            <a:solidFill>
              <a:srgbClr val="CD9146"/>
            </a:solidFill>
          </a:ln>
        </p:spPr>
        <p:txBody>
          <a:bodyPr wrap="square" lIns="0" tIns="0" rIns="0" bIns="0" rtlCol="0"/>
          <a:lstStyle/>
          <a:p>
            <a:endParaRPr/>
          </a:p>
        </p:txBody>
      </p:sp>
      <p:sp>
        <p:nvSpPr>
          <p:cNvPr id="45" name="object 45"/>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46" name="object 46"/>
          <p:cNvSpPr txBox="1">
            <a:spLocks noGrp="1"/>
          </p:cNvSpPr>
          <p:nvPr>
            <p:ph type="sldNum" sz="quarter" idx="7"/>
          </p:nvPr>
        </p:nvSpPr>
        <p:spPr>
          <a:prstGeom prst="rect">
            <a:avLst/>
          </a:prstGeom>
        </p:spPr>
        <p:txBody>
          <a:bodyPr vert="horz" wrap="square" lIns="0" tIns="11430" rIns="0" bIns="0" rtlCol="0">
            <a:spAutoFit/>
          </a:bodyPr>
          <a:lstStyle/>
          <a:p>
            <a:pPr marL="38100">
              <a:lnSpc>
                <a:spcPct val="100000"/>
              </a:lnSpc>
              <a:spcBef>
                <a:spcPts val="90"/>
              </a:spcBef>
            </a:pPr>
            <a:fld id="{81D60167-4931-47E6-BA6A-407CBD079E47}" type="slidenum">
              <a:rPr dirty="0">
                <a:solidFill>
                  <a:srgbClr val="000000"/>
                </a:solidFill>
              </a:rPr>
              <a:t>10</a:t>
            </a:fld>
            <a:endParaRPr dirty="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24:</a:t>
            </a:r>
            <a:r>
              <a:rPr sz="2000" spc="-15" dirty="0">
                <a:solidFill>
                  <a:srgbClr val="767070"/>
                </a:solidFill>
              </a:rPr>
              <a:t> </a:t>
            </a:r>
            <a:r>
              <a:rPr sz="2000" spc="-5" dirty="0">
                <a:solidFill>
                  <a:srgbClr val="767070"/>
                </a:solidFill>
              </a:rPr>
              <a:t>Prepare</a:t>
            </a:r>
            <a:r>
              <a:rPr sz="2000" dirty="0">
                <a:solidFill>
                  <a:srgbClr val="767070"/>
                </a:solidFill>
              </a:rPr>
              <a:t> </a:t>
            </a:r>
            <a:r>
              <a:rPr sz="2000" spc="-5" dirty="0">
                <a:solidFill>
                  <a:srgbClr val="767070"/>
                </a:solidFill>
              </a:rPr>
              <a:t>for</a:t>
            </a:r>
            <a:r>
              <a:rPr sz="2000" spc="-20" dirty="0">
                <a:solidFill>
                  <a:srgbClr val="767070"/>
                </a:solidFill>
              </a:rPr>
              <a:t> </a:t>
            </a:r>
            <a:r>
              <a:rPr sz="2000" spc="-10" dirty="0">
                <a:solidFill>
                  <a:srgbClr val="767070"/>
                </a:solidFill>
              </a:rPr>
              <a:t>Evacuation</a:t>
            </a:r>
            <a:endParaRPr sz="2000"/>
          </a:p>
        </p:txBody>
      </p:sp>
      <p:pic>
        <p:nvPicPr>
          <p:cNvPr id="3" name="object 3"/>
          <p:cNvPicPr/>
          <p:nvPr/>
        </p:nvPicPr>
        <p:blipFill>
          <a:blip r:embed="rId3" cstate="print"/>
          <a:stretch>
            <a:fillRect/>
          </a:stretch>
        </p:blipFill>
        <p:spPr>
          <a:xfrm>
            <a:off x="309372" y="255270"/>
            <a:ext cx="1173467" cy="656081"/>
          </a:xfrm>
          <a:prstGeom prst="rect">
            <a:avLst/>
          </a:prstGeom>
        </p:spPr>
      </p:pic>
      <p:sp>
        <p:nvSpPr>
          <p:cNvPr id="4" name="object 4"/>
          <p:cNvSpPr txBox="1"/>
          <p:nvPr/>
        </p:nvSpPr>
        <p:spPr>
          <a:xfrm>
            <a:off x="2724904" y="692256"/>
            <a:ext cx="6782434" cy="1068070"/>
          </a:xfrm>
          <a:prstGeom prst="rect">
            <a:avLst/>
          </a:prstGeom>
        </p:spPr>
        <p:txBody>
          <a:bodyPr vert="horz" wrap="square" lIns="0" tIns="74295" rIns="0" bIns="0" rtlCol="0">
            <a:spAutoFit/>
          </a:bodyPr>
          <a:lstStyle/>
          <a:p>
            <a:pPr marL="12700" marR="5080" indent="1751964">
              <a:lnSpc>
                <a:spcPts val="3890"/>
              </a:lnSpc>
              <a:spcBef>
                <a:spcPts val="585"/>
              </a:spcBef>
            </a:pPr>
            <a:r>
              <a:rPr sz="3600" b="1" spc="-5" dirty="0">
                <a:solidFill>
                  <a:srgbClr val="BB8542"/>
                </a:solidFill>
                <a:latin typeface="Arial"/>
                <a:cs typeface="Arial"/>
              </a:rPr>
              <a:t>AMBULATORY </a:t>
            </a:r>
            <a:r>
              <a:rPr sz="3600" b="1" dirty="0">
                <a:solidFill>
                  <a:srgbClr val="BB8542"/>
                </a:solidFill>
                <a:latin typeface="Arial"/>
                <a:cs typeface="Arial"/>
              </a:rPr>
              <a:t> </a:t>
            </a:r>
            <a:r>
              <a:rPr sz="3600" b="1" spc="-5" dirty="0">
                <a:latin typeface="Arial"/>
                <a:cs typeface="Arial"/>
              </a:rPr>
              <a:t>CASUALTY</a:t>
            </a:r>
            <a:r>
              <a:rPr sz="3600" b="1" spc="-60" dirty="0">
                <a:latin typeface="Arial"/>
                <a:cs typeface="Arial"/>
              </a:rPr>
              <a:t> </a:t>
            </a:r>
            <a:r>
              <a:rPr sz="3600" b="1" spc="-5" dirty="0">
                <a:latin typeface="Arial"/>
                <a:cs typeface="Arial"/>
              </a:rPr>
              <a:t>CONSIDERATIONS</a:t>
            </a:r>
            <a:endParaRPr sz="3600">
              <a:latin typeface="Arial"/>
              <a:cs typeface="Arial"/>
            </a:endParaRPr>
          </a:p>
        </p:txBody>
      </p:sp>
      <p:sp>
        <p:nvSpPr>
          <p:cNvPr id="5" name="object 5"/>
          <p:cNvSpPr txBox="1"/>
          <p:nvPr/>
        </p:nvSpPr>
        <p:spPr>
          <a:xfrm>
            <a:off x="6464087" y="1968899"/>
            <a:ext cx="511873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Disoriented </a:t>
            </a:r>
            <a:r>
              <a:rPr sz="1800" dirty="0">
                <a:latin typeface="Arial MT"/>
                <a:cs typeface="Arial MT"/>
              </a:rPr>
              <a:t>or </a:t>
            </a:r>
            <a:r>
              <a:rPr sz="1800" spc="-5" dirty="0">
                <a:latin typeface="Arial MT"/>
                <a:cs typeface="Arial MT"/>
              </a:rPr>
              <a:t>visually </a:t>
            </a:r>
            <a:r>
              <a:rPr sz="1800" dirty="0">
                <a:latin typeface="Arial MT"/>
                <a:cs typeface="Arial MT"/>
              </a:rPr>
              <a:t>impaired </a:t>
            </a:r>
            <a:r>
              <a:rPr sz="1800" spc="-5" dirty="0">
                <a:latin typeface="Arial MT"/>
                <a:cs typeface="Arial MT"/>
              </a:rPr>
              <a:t>casualties </a:t>
            </a:r>
            <a:r>
              <a:rPr sz="1800" b="1" spc="-5" dirty="0">
                <a:latin typeface="Arial"/>
                <a:cs typeface="Arial"/>
              </a:rPr>
              <a:t>require </a:t>
            </a:r>
            <a:r>
              <a:rPr sz="1800" b="1" spc="-490" dirty="0">
                <a:latin typeface="Arial"/>
                <a:cs typeface="Arial"/>
              </a:rPr>
              <a:t> </a:t>
            </a:r>
            <a:r>
              <a:rPr sz="1800" b="1" spc="-5" dirty="0">
                <a:latin typeface="Arial"/>
                <a:cs typeface="Arial"/>
              </a:rPr>
              <a:t>supervision </a:t>
            </a:r>
            <a:r>
              <a:rPr sz="1800" dirty="0">
                <a:latin typeface="Arial MT"/>
                <a:cs typeface="Arial MT"/>
              </a:rPr>
              <a:t>during</a:t>
            </a:r>
            <a:r>
              <a:rPr sz="1800" spc="-15" dirty="0">
                <a:latin typeface="Arial MT"/>
                <a:cs typeface="Arial MT"/>
              </a:rPr>
              <a:t> </a:t>
            </a:r>
            <a:r>
              <a:rPr sz="1800" spc="-5" dirty="0">
                <a:latin typeface="Arial MT"/>
                <a:cs typeface="Arial MT"/>
              </a:rPr>
              <a:t>evacuation</a:t>
            </a:r>
            <a:endParaRPr sz="1800">
              <a:latin typeface="Arial MT"/>
              <a:cs typeface="Arial MT"/>
            </a:endParaRPr>
          </a:p>
        </p:txBody>
      </p:sp>
      <p:sp>
        <p:nvSpPr>
          <p:cNvPr id="6" name="object 6"/>
          <p:cNvSpPr txBox="1"/>
          <p:nvPr/>
        </p:nvSpPr>
        <p:spPr>
          <a:xfrm>
            <a:off x="6418317" y="5425183"/>
            <a:ext cx="5188585" cy="802640"/>
          </a:xfrm>
          <a:prstGeom prst="rect">
            <a:avLst/>
          </a:prstGeom>
        </p:spPr>
        <p:txBody>
          <a:bodyPr vert="horz" wrap="square" lIns="0" tIns="12065" rIns="0" bIns="0" rtlCol="0">
            <a:spAutoFit/>
          </a:bodyPr>
          <a:lstStyle/>
          <a:p>
            <a:pPr marL="12700" marR="5080">
              <a:lnSpc>
                <a:spcPct val="100000"/>
              </a:lnSpc>
              <a:spcBef>
                <a:spcPts val="95"/>
              </a:spcBef>
            </a:pPr>
            <a:r>
              <a:rPr sz="1700" spc="-10" dirty="0">
                <a:latin typeface="Arial MT"/>
                <a:cs typeface="Arial MT"/>
              </a:rPr>
              <a:t>When</a:t>
            </a:r>
            <a:r>
              <a:rPr sz="1700" spc="15" dirty="0">
                <a:latin typeface="Arial MT"/>
                <a:cs typeface="Arial MT"/>
              </a:rPr>
              <a:t> </a:t>
            </a:r>
            <a:r>
              <a:rPr sz="1700" spc="-5" dirty="0">
                <a:latin typeface="Arial MT"/>
                <a:cs typeface="Arial MT"/>
              </a:rPr>
              <a:t>moving,</a:t>
            </a:r>
            <a:r>
              <a:rPr sz="1700" spc="20" dirty="0">
                <a:latin typeface="Arial MT"/>
                <a:cs typeface="Arial MT"/>
              </a:rPr>
              <a:t> </a:t>
            </a:r>
            <a:r>
              <a:rPr sz="1700" spc="-5" dirty="0">
                <a:latin typeface="Arial MT"/>
                <a:cs typeface="Arial MT"/>
              </a:rPr>
              <a:t>line</a:t>
            </a:r>
            <a:r>
              <a:rPr sz="1700" spc="10" dirty="0">
                <a:latin typeface="Arial MT"/>
                <a:cs typeface="Arial MT"/>
              </a:rPr>
              <a:t> </a:t>
            </a:r>
            <a:r>
              <a:rPr sz="1700" spc="-5" dirty="0">
                <a:latin typeface="Arial MT"/>
                <a:cs typeface="Arial MT"/>
              </a:rPr>
              <a:t>up</a:t>
            </a:r>
            <a:r>
              <a:rPr sz="1700" spc="10" dirty="0">
                <a:latin typeface="Arial MT"/>
                <a:cs typeface="Arial MT"/>
              </a:rPr>
              <a:t> </a:t>
            </a:r>
            <a:r>
              <a:rPr sz="1700" spc="-5" dirty="0">
                <a:latin typeface="Arial MT"/>
                <a:cs typeface="Arial MT"/>
              </a:rPr>
              <a:t>casualties</a:t>
            </a:r>
            <a:r>
              <a:rPr sz="1700" spc="20" dirty="0">
                <a:latin typeface="Arial MT"/>
                <a:cs typeface="Arial MT"/>
              </a:rPr>
              <a:t> </a:t>
            </a:r>
            <a:r>
              <a:rPr sz="1700" spc="-5" dirty="0">
                <a:latin typeface="Arial MT"/>
                <a:cs typeface="Arial MT"/>
              </a:rPr>
              <a:t>and</a:t>
            </a:r>
            <a:r>
              <a:rPr sz="1700" spc="20" dirty="0">
                <a:latin typeface="Arial MT"/>
                <a:cs typeface="Arial MT"/>
              </a:rPr>
              <a:t> </a:t>
            </a:r>
            <a:r>
              <a:rPr sz="1700" spc="-5" dirty="0">
                <a:latin typeface="Arial MT"/>
                <a:cs typeface="Arial MT"/>
              </a:rPr>
              <a:t>have</a:t>
            </a:r>
            <a:r>
              <a:rPr sz="1700" spc="20" dirty="0">
                <a:latin typeface="Arial MT"/>
                <a:cs typeface="Arial MT"/>
              </a:rPr>
              <a:t> </a:t>
            </a:r>
            <a:r>
              <a:rPr sz="1700" spc="-5" dirty="0">
                <a:latin typeface="Arial MT"/>
                <a:cs typeface="Arial MT"/>
              </a:rPr>
              <a:t>each</a:t>
            </a:r>
            <a:r>
              <a:rPr sz="1700" spc="20" dirty="0">
                <a:latin typeface="Arial MT"/>
                <a:cs typeface="Arial MT"/>
              </a:rPr>
              <a:t> </a:t>
            </a:r>
            <a:r>
              <a:rPr sz="1700" spc="-5" dirty="0">
                <a:latin typeface="Arial MT"/>
                <a:cs typeface="Arial MT"/>
              </a:rPr>
              <a:t>place </a:t>
            </a:r>
            <a:r>
              <a:rPr sz="1700" spc="-459" dirty="0">
                <a:latin typeface="Arial MT"/>
                <a:cs typeface="Arial MT"/>
              </a:rPr>
              <a:t> </a:t>
            </a:r>
            <a:r>
              <a:rPr sz="1700" spc="-5" dirty="0">
                <a:latin typeface="Arial MT"/>
                <a:cs typeface="Arial MT"/>
              </a:rPr>
              <a:t>their</a:t>
            </a:r>
            <a:r>
              <a:rPr sz="1700" spc="5" dirty="0">
                <a:latin typeface="Arial MT"/>
                <a:cs typeface="Arial MT"/>
              </a:rPr>
              <a:t> </a:t>
            </a:r>
            <a:r>
              <a:rPr sz="1700" spc="-5" dirty="0">
                <a:latin typeface="Arial MT"/>
                <a:cs typeface="Arial MT"/>
              </a:rPr>
              <a:t>hand</a:t>
            </a:r>
            <a:r>
              <a:rPr sz="1700" spc="25" dirty="0">
                <a:latin typeface="Arial MT"/>
                <a:cs typeface="Arial MT"/>
              </a:rPr>
              <a:t> </a:t>
            </a:r>
            <a:r>
              <a:rPr sz="1700" spc="-5" dirty="0">
                <a:latin typeface="Arial MT"/>
                <a:cs typeface="Arial MT"/>
              </a:rPr>
              <a:t>on</a:t>
            </a:r>
            <a:r>
              <a:rPr sz="1700" spc="15" dirty="0">
                <a:latin typeface="Arial MT"/>
                <a:cs typeface="Arial MT"/>
              </a:rPr>
              <a:t> </a:t>
            </a:r>
            <a:r>
              <a:rPr sz="1700" spc="-5" dirty="0">
                <a:latin typeface="Arial MT"/>
                <a:cs typeface="Arial MT"/>
              </a:rPr>
              <a:t>the</a:t>
            </a:r>
            <a:r>
              <a:rPr sz="1700" spc="15" dirty="0">
                <a:latin typeface="Arial MT"/>
                <a:cs typeface="Arial MT"/>
              </a:rPr>
              <a:t> </a:t>
            </a:r>
            <a:r>
              <a:rPr sz="1700" spc="-5" dirty="0">
                <a:latin typeface="Arial MT"/>
                <a:cs typeface="Arial MT"/>
              </a:rPr>
              <a:t>shoulder</a:t>
            </a:r>
            <a:r>
              <a:rPr sz="1700" spc="20" dirty="0">
                <a:latin typeface="Arial MT"/>
                <a:cs typeface="Arial MT"/>
              </a:rPr>
              <a:t> </a:t>
            </a:r>
            <a:r>
              <a:rPr sz="1700" spc="-5" dirty="0">
                <a:latin typeface="Arial MT"/>
                <a:cs typeface="Arial MT"/>
              </a:rPr>
              <a:t>of</a:t>
            </a:r>
            <a:r>
              <a:rPr sz="1700" spc="15" dirty="0">
                <a:latin typeface="Arial MT"/>
                <a:cs typeface="Arial MT"/>
              </a:rPr>
              <a:t> </a:t>
            </a:r>
            <a:r>
              <a:rPr sz="1700" spc="-5" dirty="0">
                <a:latin typeface="Arial MT"/>
                <a:cs typeface="Arial MT"/>
              </a:rPr>
              <a:t>the</a:t>
            </a:r>
            <a:r>
              <a:rPr sz="1700" spc="15" dirty="0">
                <a:latin typeface="Arial MT"/>
                <a:cs typeface="Arial MT"/>
              </a:rPr>
              <a:t> </a:t>
            </a:r>
            <a:r>
              <a:rPr sz="1700" spc="-5" dirty="0">
                <a:latin typeface="Arial MT"/>
                <a:cs typeface="Arial MT"/>
              </a:rPr>
              <a:t>casualty</a:t>
            </a:r>
            <a:r>
              <a:rPr sz="1700" spc="20" dirty="0">
                <a:latin typeface="Arial MT"/>
                <a:cs typeface="Arial MT"/>
              </a:rPr>
              <a:t> </a:t>
            </a:r>
            <a:r>
              <a:rPr sz="1700" spc="-5" dirty="0">
                <a:latin typeface="Arial MT"/>
                <a:cs typeface="Arial MT"/>
              </a:rPr>
              <a:t>in</a:t>
            </a:r>
            <a:r>
              <a:rPr sz="1700" spc="5" dirty="0">
                <a:latin typeface="Arial MT"/>
                <a:cs typeface="Arial MT"/>
              </a:rPr>
              <a:t> </a:t>
            </a:r>
            <a:r>
              <a:rPr sz="1700" spc="-5" dirty="0">
                <a:latin typeface="Arial MT"/>
                <a:cs typeface="Arial MT"/>
              </a:rPr>
              <a:t>front</a:t>
            </a:r>
            <a:r>
              <a:rPr sz="1700" spc="15" dirty="0">
                <a:latin typeface="Arial MT"/>
                <a:cs typeface="Arial MT"/>
              </a:rPr>
              <a:t> </a:t>
            </a:r>
            <a:r>
              <a:rPr sz="1700" spc="-10" dirty="0">
                <a:latin typeface="Arial MT"/>
                <a:cs typeface="Arial MT"/>
              </a:rPr>
              <a:t>of </a:t>
            </a:r>
            <a:r>
              <a:rPr sz="1700" spc="-5" dirty="0">
                <a:latin typeface="Arial MT"/>
                <a:cs typeface="Arial MT"/>
              </a:rPr>
              <a:t> them</a:t>
            </a:r>
            <a:endParaRPr sz="1700">
              <a:latin typeface="Arial MT"/>
              <a:cs typeface="Arial MT"/>
            </a:endParaRPr>
          </a:p>
        </p:txBody>
      </p:sp>
      <p:sp>
        <p:nvSpPr>
          <p:cNvPr id="7" name="object 7"/>
          <p:cNvSpPr txBox="1"/>
          <p:nvPr/>
        </p:nvSpPr>
        <p:spPr>
          <a:xfrm>
            <a:off x="598980" y="3754683"/>
            <a:ext cx="4619625" cy="1152525"/>
          </a:xfrm>
          <a:prstGeom prst="rect">
            <a:avLst/>
          </a:prstGeom>
        </p:spPr>
        <p:txBody>
          <a:bodyPr vert="horz" wrap="square" lIns="0" tIns="12700" rIns="0" bIns="0" rtlCol="0">
            <a:spAutoFit/>
          </a:bodyPr>
          <a:lstStyle/>
          <a:p>
            <a:pPr marL="184785" marR="5080" indent="-172720">
              <a:lnSpc>
                <a:spcPct val="136900"/>
              </a:lnSpc>
              <a:spcBef>
                <a:spcPts val="100"/>
              </a:spcBef>
            </a:pPr>
            <a:r>
              <a:rPr sz="1800" b="1" spc="-5" dirty="0">
                <a:latin typeface="Arial"/>
                <a:cs typeface="Arial"/>
              </a:rPr>
              <a:t>Assign uninjured unit member </a:t>
            </a:r>
            <a:r>
              <a:rPr sz="1800" b="1" dirty="0">
                <a:latin typeface="Arial"/>
                <a:cs typeface="Arial"/>
              </a:rPr>
              <a:t>as </a:t>
            </a:r>
            <a:r>
              <a:rPr sz="1800" b="1" spc="-5" dirty="0">
                <a:latin typeface="Arial"/>
                <a:cs typeface="Arial"/>
              </a:rPr>
              <a:t>POC: </a:t>
            </a:r>
            <a:r>
              <a:rPr sz="1800" b="1" dirty="0">
                <a:latin typeface="Arial"/>
                <a:cs typeface="Arial"/>
              </a:rPr>
              <a:t> </a:t>
            </a:r>
            <a:r>
              <a:rPr sz="1800" spc="-5" dirty="0">
                <a:latin typeface="Arial MT"/>
                <a:cs typeface="Arial MT"/>
              </a:rPr>
              <a:t>Answer</a:t>
            </a:r>
            <a:r>
              <a:rPr sz="1800" dirty="0">
                <a:latin typeface="Arial MT"/>
                <a:cs typeface="Arial MT"/>
              </a:rPr>
              <a:t> </a:t>
            </a:r>
            <a:r>
              <a:rPr sz="1800" spc="-5" dirty="0">
                <a:latin typeface="Arial MT"/>
                <a:cs typeface="Arial MT"/>
              </a:rPr>
              <a:t>questions</a:t>
            </a:r>
            <a:r>
              <a:rPr sz="1800" dirty="0">
                <a:latin typeface="Arial MT"/>
                <a:cs typeface="Arial MT"/>
              </a:rPr>
              <a:t> </a:t>
            </a:r>
            <a:r>
              <a:rPr sz="1800" spc="-5" dirty="0">
                <a:latin typeface="Arial MT"/>
                <a:cs typeface="Arial MT"/>
              </a:rPr>
              <a:t>for</a:t>
            </a:r>
            <a:r>
              <a:rPr sz="1800" spc="5" dirty="0">
                <a:latin typeface="Arial MT"/>
                <a:cs typeface="Arial MT"/>
              </a:rPr>
              <a:t> </a:t>
            </a:r>
            <a:r>
              <a:rPr sz="1800" spc="-5" dirty="0">
                <a:latin typeface="Arial MT"/>
                <a:cs typeface="Arial MT"/>
              </a:rPr>
              <a:t>ambulatory</a:t>
            </a:r>
            <a:r>
              <a:rPr sz="1800" spc="5" dirty="0">
                <a:latin typeface="Arial MT"/>
                <a:cs typeface="Arial MT"/>
              </a:rPr>
              <a:t> </a:t>
            </a:r>
            <a:r>
              <a:rPr sz="1800" spc="-5" dirty="0">
                <a:latin typeface="Arial MT"/>
                <a:cs typeface="Arial MT"/>
              </a:rPr>
              <a:t>casualties </a:t>
            </a:r>
            <a:r>
              <a:rPr sz="1800" spc="-484" dirty="0">
                <a:latin typeface="Arial MT"/>
                <a:cs typeface="Arial MT"/>
              </a:rPr>
              <a:t> </a:t>
            </a:r>
            <a:r>
              <a:rPr sz="1800" spc="-5" dirty="0">
                <a:latin typeface="Arial MT"/>
                <a:cs typeface="Arial MT"/>
              </a:rPr>
              <a:t>Periodically</a:t>
            </a:r>
            <a:r>
              <a:rPr sz="1800" spc="5" dirty="0">
                <a:latin typeface="Arial MT"/>
                <a:cs typeface="Arial MT"/>
              </a:rPr>
              <a:t> </a:t>
            </a:r>
            <a:r>
              <a:rPr sz="1800" spc="-5" dirty="0">
                <a:latin typeface="Arial MT"/>
                <a:cs typeface="Arial MT"/>
              </a:rPr>
              <a:t>reassess</a:t>
            </a:r>
            <a:r>
              <a:rPr sz="1800" spc="10" dirty="0">
                <a:latin typeface="Arial MT"/>
                <a:cs typeface="Arial MT"/>
              </a:rPr>
              <a:t> </a:t>
            </a:r>
            <a:r>
              <a:rPr sz="1800" spc="-5" dirty="0">
                <a:latin typeface="Arial MT"/>
                <a:cs typeface="Arial MT"/>
              </a:rPr>
              <a:t>ambulatory</a:t>
            </a:r>
            <a:r>
              <a:rPr sz="1800" spc="10" dirty="0">
                <a:latin typeface="Arial MT"/>
                <a:cs typeface="Arial MT"/>
              </a:rPr>
              <a:t> </a:t>
            </a:r>
            <a:r>
              <a:rPr sz="1800" spc="-5" dirty="0">
                <a:latin typeface="Arial MT"/>
                <a:cs typeface="Arial MT"/>
              </a:rPr>
              <a:t>casualties</a:t>
            </a:r>
            <a:endParaRPr sz="1800">
              <a:latin typeface="Arial MT"/>
              <a:cs typeface="Arial MT"/>
            </a:endParaRPr>
          </a:p>
        </p:txBody>
      </p:sp>
      <p:grpSp>
        <p:nvGrpSpPr>
          <p:cNvPr id="8" name="object 8"/>
          <p:cNvGrpSpPr/>
          <p:nvPr/>
        </p:nvGrpSpPr>
        <p:grpSpPr>
          <a:xfrm>
            <a:off x="638555" y="5216655"/>
            <a:ext cx="4338955" cy="882015"/>
            <a:chOff x="638555" y="5216655"/>
            <a:chExt cx="4338955" cy="882015"/>
          </a:xfrm>
        </p:grpSpPr>
        <p:sp>
          <p:nvSpPr>
            <p:cNvPr id="9" name="object 9"/>
            <p:cNvSpPr/>
            <p:nvPr/>
          </p:nvSpPr>
          <p:spPr>
            <a:xfrm>
              <a:off x="648080" y="5226180"/>
              <a:ext cx="4319905" cy="862965"/>
            </a:xfrm>
            <a:custGeom>
              <a:avLst/>
              <a:gdLst/>
              <a:ahLst/>
              <a:cxnLst/>
              <a:rect l="l" t="t" r="r" b="b"/>
              <a:pathLst>
                <a:path w="4319905" h="862964">
                  <a:moveTo>
                    <a:pt x="4298391" y="0"/>
                  </a:moveTo>
                  <a:lnTo>
                    <a:pt x="21386" y="0"/>
                  </a:lnTo>
                  <a:lnTo>
                    <a:pt x="13062" y="1680"/>
                  </a:lnTo>
                  <a:lnTo>
                    <a:pt x="6264" y="6264"/>
                  </a:lnTo>
                  <a:lnTo>
                    <a:pt x="1680" y="13062"/>
                  </a:lnTo>
                  <a:lnTo>
                    <a:pt x="0" y="21386"/>
                  </a:lnTo>
                  <a:lnTo>
                    <a:pt x="0" y="841184"/>
                  </a:lnTo>
                  <a:lnTo>
                    <a:pt x="1680" y="849516"/>
                  </a:lnTo>
                  <a:lnTo>
                    <a:pt x="6264" y="856318"/>
                  </a:lnTo>
                  <a:lnTo>
                    <a:pt x="13062" y="860903"/>
                  </a:lnTo>
                  <a:lnTo>
                    <a:pt x="21386" y="862583"/>
                  </a:lnTo>
                  <a:lnTo>
                    <a:pt x="4298391" y="862583"/>
                  </a:lnTo>
                  <a:lnTo>
                    <a:pt x="4306715" y="860903"/>
                  </a:lnTo>
                  <a:lnTo>
                    <a:pt x="4313513" y="856318"/>
                  </a:lnTo>
                  <a:lnTo>
                    <a:pt x="4318097" y="849516"/>
                  </a:lnTo>
                  <a:lnTo>
                    <a:pt x="4319778" y="841184"/>
                  </a:lnTo>
                  <a:lnTo>
                    <a:pt x="4319778" y="21386"/>
                  </a:lnTo>
                  <a:lnTo>
                    <a:pt x="4318097" y="13062"/>
                  </a:lnTo>
                  <a:lnTo>
                    <a:pt x="4313513" y="6264"/>
                  </a:lnTo>
                  <a:lnTo>
                    <a:pt x="4306715" y="1680"/>
                  </a:lnTo>
                  <a:lnTo>
                    <a:pt x="4298391" y="0"/>
                  </a:lnTo>
                  <a:close/>
                </a:path>
              </a:pathLst>
            </a:custGeom>
            <a:solidFill>
              <a:srgbClr val="FFF4D2"/>
            </a:solidFill>
          </p:spPr>
          <p:txBody>
            <a:bodyPr wrap="square" lIns="0" tIns="0" rIns="0" bIns="0" rtlCol="0"/>
            <a:lstStyle/>
            <a:p>
              <a:endParaRPr/>
            </a:p>
          </p:txBody>
        </p:sp>
        <p:sp>
          <p:nvSpPr>
            <p:cNvPr id="10" name="object 10"/>
            <p:cNvSpPr/>
            <p:nvPr/>
          </p:nvSpPr>
          <p:spPr>
            <a:xfrm>
              <a:off x="648080" y="5226180"/>
              <a:ext cx="4319905" cy="862965"/>
            </a:xfrm>
            <a:custGeom>
              <a:avLst/>
              <a:gdLst/>
              <a:ahLst/>
              <a:cxnLst/>
              <a:rect l="l" t="t" r="r" b="b"/>
              <a:pathLst>
                <a:path w="4319905" h="862964">
                  <a:moveTo>
                    <a:pt x="0" y="21386"/>
                  </a:moveTo>
                  <a:lnTo>
                    <a:pt x="1680" y="13062"/>
                  </a:lnTo>
                  <a:lnTo>
                    <a:pt x="6264" y="6264"/>
                  </a:lnTo>
                  <a:lnTo>
                    <a:pt x="13062" y="1680"/>
                  </a:lnTo>
                  <a:lnTo>
                    <a:pt x="21386" y="0"/>
                  </a:lnTo>
                  <a:lnTo>
                    <a:pt x="4298391" y="0"/>
                  </a:lnTo>
                  <a:lnTo>
                    <a:pt x="4306715" y="1680"/>
                  </a:lnTo>
                  <a:lnTo>
                    <a:pt x="4313513" y="6264"/>
                  </a:lnTo>
                  <a:lnTo>
                    <a:pt x="4318097" y="13062"/>
                  </a:lnTo>
                  <a:lnTo>
                    <a:pt x="4319778" y="21386"/>
                  </a:lnTo>
                  <a:lnTo>
                    <a:pt x="4319778" y="841184"/>
                  </a:lnTo>
                  <a:lnTo>
                    <a:pt x="4318097" y="849516"/>
                  </a:lnTo>
                  <a:lnTo>
                    <a:pt x="4313513" y="856318"/>
                  </a:lnTo>
                  <a:lnTo>
                    <a:pt x="4306715" y="860903"/>
                  </a:lnTo>
                  <a:lnTo>
                    <a:pt x="4298391" y="862583"/>
                  </a:lnTo>
                  <a:lnTo>
                    <a:pt x="21386" y="862583"/>
                  </a:lnTo>
                  <a:lnTo>
                    <a:pt x="13062" y="860903"/>
                  </a:lnTo>
                  <a:lnTo>
                    <a:pt x="6264" y="856318"/>
                  </a:lnTo>
                  <a:lnTo>
                    <a:pt x="1680" y="849516"/>
                  </a:lnTo>
                  <a:lnTo>
                    <a:pt x="0" y="841184"/>
                  </a:lnTo>
                  <a:lnTo>
                    <a:pt x="0" y="21386"/>
                  </a:lnTo>
                  <a:close/>
                </a:path>
              </a:pathLst>
            </a:custGeom>
            <a:ln w="19050">
              <a:solidFill>
                <a:srgbClr val="CD9146"/>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806196" y="5382768"/>
              <a:ext cx="548639" cy="548639"/>
            </a:xfrm>
            <a:prstGeom prst="rect">
              <a:avLst/>
            </a:prstGeom>
          </p:spPr>
        </p:pic>
      </p:grpSp>
      <p:sp>
        <p:nvSpPr>
          <p:cNvPr id="12" name="object 12"/>
          <p:cNvSpPr txBox="1"/>
          <p:nvPr/>
        </p:nvSpPr>
        <p:spPr>
          <a:xfrm>
            <a:off x="1424923" y="5252953"/>
            <a:ext cx="3472179" cy="757555"/>
          </a:xfrm>
          <a:prstGeom prst="rect">
            <a:avLst/>
          </a:prstGeom>
        </p:spPr>
        <p:txBody>
          <a:bodyPr vert="horz" wrap="square" lIns="0" tIns="12700" rIns="0" bIns="0" rtlCol="0">
            <a:spAutoFit/>
          </a:bodyPr>
          <a:lstStyle/>
          <a:p>
            <a:pPr marL="12700" marR="5080">
              <a:lnSpc>
                <a:spcPct val="100000"/>
              </a:lnSpc>
              <a:spcBef>
                <a:spcPts val="100"/>
              </a:spcBef>
            </a:pPr>
            <a:r>
              <a:rPr sz="1600" spc="-5" dirty="0">
                <a:latin typeface="Arial MT"/>
                <a:cs typeface="Arial MT"/>
              </a:rPr>
              <a:t>Instruct</a:t>
            </a:r>
            <a:r>
              <a:rPr sz="1600" spc="10" dirty="0">
                <a:latin typeface="Arial MT"/>
                <a:cs typeface="Arial MT"/>
              </a:rPr>
              <a:t> </a:t>
            </a:r>
            <a:r>
              <a:rPr sz="1600" spc="-5" dirty="0">
                <a:latin typeface="Arial MT"/>
                <a:cs typeface="Arial MT"/>
              </a:rPr>
              <a:t>casualties</a:t>
            </a:r>
            <a:r>
              <a:rPr sz="1600" spc="-10" dirty="0">
                <a:latin typeface="Arial MT"/>
                <a:cs typeface="Arial MT"/>
              </a:rPr>
              <a:t> </a:t>
            </a:r>
            <a:r>
              <a:rPr sz="1600" spc="-5" dirty="0">
                <a:latin typeface="Arial MT"/>
                <a:cs typeface="Arial MT"/>
              </a:rPr>
              <a:t>to</a:t>
            </a:r>
            <a:r>
              <a:rPr sz="1600" spc="5" dirty="0">
                <a:latin typeface="Arial MT"/>
                <a:cs typeface="Arial MT"/>
              </a:rPr>
              <a:t> </a:t>
            </a:r>
            <a:r>
              <a:rPr sz="1600" spc="-5" dirty="0">
                <a:latin typeface="Arial MT"/>
                <a:cs typeface="Arial MT"/>
              </a:rPr>
              <a:t>repeatedly</a:t>
            </a:r>
            <a:r>
              <a:rPr sz="1600" spc="5" dirty="0">
                <a:latin typeface="Arial MT"/>
                <a:cs typeface="Arial MT"/>
              </a:rPr>
              <a:t> </a:t>
            </a:r>
            <a:r>
              <a:rPr sz="1600" spc="-5" dirty="0">
                <a:latin typeface="Arial MT"/>
                <a:cs typeface="Arial MT"/>
              </a:rPr>
              <a:t>check </a:t>
            </a:r>
            <a:r>
              <a:rPr sz="1600" spc="-430" dirty="0">
                <a:latin typeface="Arial MT"/>
                <a:cs typeface="Arial MT"/>
              </a:rPr>
              <a:t> </a:t>
            </a:r>
            <a:r>
              <a:rPr sz="1600" spc="-5" dirty="0">
                <a:latin typeface="Arial MT"/>
                <a:cs typeface="Arial MT"/>
              </a:rPr>
              <a:t>their wounds and dressings </a:t>
            </a:r>
            <a:r>
              <a:rPr sz="1600" dirty="0">
                <a:latin typeface="Arial MT"/>
                <a:cs typeface="Arial MT"/>
              </a:rPr>
              <a:t>&amp; </a:t>
            </a:r>
            <a:r>
              <a:rPr sz="1600" spc="-5" dirty="0">
                <a:latin typeface="Arial MT"/>
                <a:cs typeface="Arial MT"/>
              </a:rPr>
              <a:t>ensure </a:t>
            </a:r>
            <a:r>
              <a:rPr sz="1600" dirty="0">
                <a:latin typeface="Arial MT"/>
                <a:cs typeface="Arial MT"/>
              </a:rPr>
              <a:t> </a:t>
            </a:r>
            <a:r>
              <a:rPr sz="1600" spc="-5" dirty="0">
                <a:latin typeface="Arial MT"/>
                <a:cs typeface="Arial MT"/>
              </a:rPr>
              <a:t>that</a:t>
            </a:r>
            <a:r>
              <a:rPr sz="1600" spc="10" dirty="0">
                <a:latin typeface="Arial MT"/>
                <a:cs typeface="Arial MT"/>
              </a:rPr>
              <a:t> </a:t>
            </a:r>
            <a:r>
              <a:rPr sz="1600" spc="-5" dirty="0">
                <a:latin typeface="Arial MT"/>
                <a:cs typeface="Arial MT"/>
              </a:rPr>
              <a:t>bleeding</a:t>
            </a:r>
            <a:r>
              <a:rPr sz="1600" spc="-20" dirty="0">
                <a:latin typeface="Arial MT"/>
                <a:cs typeface="Arial MT"/>
              </a:rPr>
              <a:t> </a:t>
            </a:r>
            <a:r>
              <a:rPr sz="1600" spc="-5" dirty="0">
                <a:latin typeface="Arial MT"/>
                <a:cs typeface="Arial MT"/>
              </a:rPr>
              <a:t>remains</a:t>
            </a:r>
            <a:r>
              <a:rPr sz="1600" spc="5" dirty="0">
                <a:latin typeface="Arial MT"/>
                <a:cs typeface="Arial MT"/>
              </a:rPr>
              <a:t> </a:t>
            </a:r>
            <a:r>
              <a:rPr sz="1600" spc="-5" dirty="0">
                <a:latin typeface="Arial MT"/>
                <a:cs typeface="Arial MT"/>
              </a:rPr>
              <a:t>controlled</a:t>
            </a:r>
            <a:endParaRPr sz="1600">
              <a:latin typeface="Arial MT"/>
              <a:cs typeface="Arial MT"/>
            </a:endParaRPr>
          </a:p>
        </p:txBody>
      </p:sp>
      <p:sp>
        <p:nvSpPr>
          <p:cNvPr id="13" name="object 13"/>
          <p:cNvSpPr txBox="1"/>
          <p:nvPr/>
        </p:nvSpPr>
        <p:spPr>
          <a:xfrm>
            <a:off x="751709" y="1890030"/>
            <a:ext cx="3963670" cy="1803400"/>
          </a:xfrm>
          <a:prstGeom prst="rect">
            <a:avLst/>
          </a:prstGeom>
        </p:spPr>
        <p:txBody>
          <a:bodyPr vert="horz" wrap="square" lIns="0" tIns="113664" rIns="0" bIns="0" rtlCol="0">
            <a:spAutoFit/>
          </a:bodyPr>
          <a:lstStyle/>
          <a:p>
            <a:pPr marL="12700">
              <a:lnSpc>
                <a:spcPct val="100000"/>
              </a:lnSpc>
              <a:spcBef>
                <a:spcPts val="894"/>
              </a:spcBef>
            </a:pPr>
            <a:r>
              <a:rPr sz="1800" dirty="0">
                <a:latin typeface="Arial MT"/>
                <a:cs typeface="Arial MT"/>
              </a:rPr>
              <a:t>Can</a:t>
            </a:r>
            <a:r>
              <a:rPr sz="1800" spc="-15" dirty="0">
                <a:latin typeface="Arial MT"/>
                <a:cs typeface="Arial MT"/>
              </a:rPr>
              <a:t> </a:t>
            </a:r>
            <a:r>
              <a:rPr sz="1800" spc="-5" dirty="0">
                <a:latin typeface="Arial MT"/>
                <a:cs typeface="Arial MT"/>
              </a:rPr>
              <a:t>the</a:t>
            </a:r>
            <a:r>
              <a:rPr sz="1800" spc="-10" dirty="0">
                <a:latin typeface="Arial MT"/>
                <a:cs typeface="Arial MT"/>
              </a:rPr>
              <a:t> </a:t>
            </a:r>
            <a:r>
              <a:rPr sz="1800" spc="-5" dirty="0">
                <a:latin typeface="Arial MT"/>
                <a:cs typeface="Arial MT"/>
              </a:rPr>
              <a:t>ambulatory</a:t>
            </a:r>
            <a:r>
              <a:rPr sz="1800" spc="-10" dirty="0">
                <a:latin typeface="Arial MT"/>
                <a:cs typeface="Arial MT"/>
              </a:rPr>
              <a:t> </a:t>
            </a:r>
            <a:r>
              <a:rPr sz="1800" spc="-5" dirty="0">
                <a:latin typeface="Arial MT"/>
                <a:cs typeface="Arial MT"/>
              </a:rPr>
              <a:t>casualty</a:t>
            </a:r>
            <a:r>
              <a:rPr sz="1800" spc="-15" dirty="0">
                <a:latin typeface="Arial MT"/>
                <a:cs typeface="Arial MT"/>
              </a:rPr>
              <a:t> </a:t>
            </a:r>
            <a:r>
              <a:rPr sz="1800" dirty="0">
                <a:latin typeface="Arial MT"/>
                <a:cs typeface="Arial MT"/>
              </a:rPr>
              <a:t>help?</a:t>
            </a:r>
            <a:endParaRPr sz="1800">
              <a:latin typeface="Arial MT"/>
              <a:cs typeface="Arial MT"/>
            </a:endParaRPr>
          </a:p>
          <a:p>
            <a:pPr marL="12700">
              <a:lnSpc>
                <a:spcPct val="100000"/>
              </a:lnSpc>
              <a:spcBef>
                <a:spcPts val="800"/>
              </a:spcBef>
            </a:pPr>
            <a:r>
              <a:rPr sz="1800" spc="-5" dirty="0">
                <a:latin typeface="Arial MT"/>
                <a:cs typeface="Arial MT"/>
              </a:rPr>
              <a:t>Are</a:t>
            </a:r>
            <a:r>
              <a:rPr sz="1800" spc="-10" dirty="0">
                <a:latin typeface="Arial MT"/>
                <a:cs typeface="Arial MT"/>
              </a:rPr>
              <a:t> </a:t>
            </a:r>
            <a:r>
              <a:rPr sz="1800" spc="-5" dirty="0">
                <a:latin typeface="Arial MT"/>
                <a:cs typeface="Arial MT"/>
              </a:rPr>
              <a:t>they </a:t>
            </a:r>
            <a:r>
              <a:rPr sz="1800" dirty="0">
                <a:latin typeface="Arial MT"/>
                <a:cs typeface="Arial MT"/>
              </a:rPr>
              <a:t>capable</a:t>
            </a:r>
            <a:r>
              <a:rPr sz="1800" spc="-15" dirty="0">
                <a:latin typeface="Arial MT"/>
                <a:cs typeface="Arial MT"/>
              </a:rPr>
              <a:t> </a:t>
            </a:r>
            <a:r>
              <a:rPr sz="1800" dirty="0">
                <a:latin typeface="Arial MT"/>
                <a:cs typeface="Arial MT"/>
              </a:rPr>
              <a:t>of </a:t>
            </a:r>
            <a:r>
              <a:rPr sz="1800" spc="-5" dirty="0">
                <a:latin typeface="Arial MT"/>
                <a:cs typeface="Arial MT"/>
              </a:rPr>
              <a:t>providing</a:t>
            </a:r>
            <a:r>
              <a:rPr sz="1800" spc="-15" dirty="0">
                <a:latin typeface="Arial MT"/>
                <a:cs typeface="Arial MT"/>
              </a:rPr>
              <a:t> </a:t>
            </a:r>
            <a:r>
              <a:rPr sz="1800" spc="-5" dirty="0">
                <a:latin typeface="Arial MT"/>
                <a:cs typeface="Arial MT"/>
              </a:rPr>
              <a:t>security?</a:t>
            </a:r>
            <a:endParaRPr sz="1800">
              <a:latin typeface="Arial MT"/>
              <a:cs typeface="Arial MT"/>
            </a:endParaRPr>
          </a:p>
          <a:p>
            <a:pPr marL="12700">
              <a:lnSpc>
                <a:spcPct val="100000"/>
              </a:lnSpc>
              <a:spcBef>
                <a:spcPts val="805"/>
              </a:spcBef>
            </a:pPr>
            <a:r>
              <a:rPr sz="1800" dirty="0">
                <a:latin typeface="Arial MT"/>
                <a:cs typeface="Arial MT"/>
              </a:rPr>
              <a:t>Could</a:t>
            </a:r>
            <a:r>
              <a:rPr sz="1800" spc="-15" dirty="0">
                <a:latin typeface="Arial MT"/>
                <a:cs typeface="Arial MT"/>
              </a:rPr>
              <a:t> </a:t>
            </a:r>
            <a:r>
              <a:rPr sz="1800" spc="-5" dirty="0">
                <a:latin typeface="Arial MT"/>
                <a:cs typeface="Arial MT"/>
              </a:rPr>
              <a:t>they </a:t>
            </a:r>
            <a:r>
              <a:rPr sz="1800" dirty="0">
                <a:latin typeface="Arial MT"/>
                <a:cs typeface="Arial MT"/>
              </a:rPr>
              <a:t>help</a:t>
            </a:r>
            <a:r>
              <a:rPr sz="1800" spc="-10" dirty="0">
                <a:latin typeface="Arial MT"/>
                <a:cs typeface="Arial MT"/>
              </a:rPr>
              <a:t> </a:t>
            </a:r>
            <a:r>
              <a:rPr sz="1800" spc="-5" dirty="0">
                <a:latin typeface="Arial MT"/>
                <a:cs typeface="Arial MT"/>
              </a:rPr>
              <a:t>lift </a:t>
            </a:r>
            <a:r>
              <a:rPr sz="1800" dirty="0">
                <a:latin typeface="Arial MT"/>
                <a:cs typeface="Arial MT"/>
              </a:rPr>
              <a:t>a</a:t>
            </a:r>
            <a:r>
              <a:rPr sz="1800" spc="-5" dirty="0">
                <a:latin typeface="Arial MT"/>
                <a:cs typeface="Arial MT"/>
              </a:rPr>
              <a:t> littered</a:t>
            </a:r>
            <a:r>
              <a:rPr sz="1800" spc="-10" dirty="0">
                <a:latin typeface="Arial MT"/>
                <a:cs typeface="Arial MT"/>
              </a:rPr>
              <a:t> </a:t>
            </a:r>
            <a:r>
              <a:rPr sz="1800" spc="-5" dirty="0">
                <a:latin typeface="Arial MT"/>
                <a:cs typeface="Arial MT"/>
              </a:rPr>
              <a:t>casualty?</a:t>
            </a:r>
            <a:endParaRPr sz="1800">
              <a:latin typeface="Arial MT"/>
              <a:cs typeface="Arial MT"/>
            </a:endParaRPr>
          </a:p>
          <a:p>
            <a:pPr marL="12700" marR="753745">
              <a:lnSpc>
                <a:spcPct val="100000"/>
              </a:lnSpc>
              <a:spcBef>
                <a:spcPts val="795"/>
              </a:spcBef>
            </a:pPr>
            <a:r>
              <a:rPr sz="1800" dirty="0">
                <a:latin typeface="Arial MT"/>
                <a:cs typeface="Arial MT"/>
              </a:rPr>
              <a:t>Can </a:t>
            </a:r>
            <a:r>
              <a:rPr sz="1800" spc="-5" dirty="0">
                <a:latin typeface="Arial MT"/>
                <a:cs typeface="Arial MT"/>
              </a:rPr>
              <a:t>they </a:t>
            </a:r>
            <a:r>
              <a:rPr sz="1800" dirty="0">
                <a:latin typeface="Arial MT"/>
                <a:cs typeface="Arial MT"/>
              </a:rPr>
              <a:t>help </a:t>
            </a:r>
            <a:r>
              <a:rPr sz="1800" spc="-5" dirty="0">
                <a:latin typeface="Arial MT"/>
                <a:cs typeface="Arial MT"/>
              </a:rPr>
              <a:t>other ambulatory </a:t>
            </a:r>
            <a:r>
              <a:rPr sz="1800" spc="-490" dirty="0">
                <a:latin typeface="Arial MT"/>
                <a:cs typeface="Arial MT"/>
              </a:rPr>
              <a:t> </a:t>
            </a:r>
            <a:r>
              <a:rPr sz="1800" spc="-5" dirty="0">
                <a:latin typeface="Arial MT"/>
                <a:cs typeface="Arial MT"/>
              </a:rPr>
              <a:t>casualties?</a:t>
            </a:r>
            <a:endParaRPr sz="1800">
              <a:latin typeface="Arial MT"/>
              <a:cs typeface="Arial MT"/>
            </a:endParaRPr>
          </a:p>
        </p:txBody>
      </p:sp>
      <p:sp>
        <p:nvSpPr>
          <p:cNvPr id="14" name="object 14"/>
          <p:cNvSpPr/>
          <p:nvPr/>
        </p:nvSpPr>
        <p:spPr>
          <a:xfrm>
            <a:off x="648080" y="1977008"/>
            <a:ext cx="0" cy="274320"/>
          </a:xfrm>
          <a:custGeom>
            <a:avLst/>
            <a:gdLst/>
            <a:ahLst/>
            <a:cxnLst/>
            <a:rect l="l" t="t" r="r" b="b"/>
            <a:pathLst>
              <a:path h="274319">
                <a:moveTo>
                  <a:pt x="0" y="274320"/>
                </a:moveTo>
                <a:lnTo>
                  <a:pt x="0" y="0"/>
                </a:lnTo>
              </a:path>
            </a:pathLst>
          </a:custGeom>
          <a:ln w="101600">
            <a:solidFill>
              <a:srgbClr val="CD9146"/>
            </a:solidFill>
          </a:ln>
        </p:spPr>
        <p:txBody>
          <a:bodyPr wrap="square" lIns="0" tIns="0" rIns="0" bIns="0" rtlCol="0"/>
          <a:lstStyle/>
          <a:p>
            <a:endParaRPr/>
          </a:p>
        </p:txBody>
      </p:sp>
      <p:sp>
        <p:nvSpPr>
          <p:cNvPr id="15" name="object 15"/>
          <p:cNvSpPr/>
          <p:nvPr/>
        </p:nvSpPr>
        <p:spPr>
          <a:xfrm>
            <a:off x="645033" y="2332863"/>
            <a:ext cx="0" cy="274320"/>
          </a:xfrm>
          <a:custGeom>
            <a:avLst/>
            <a:gdLst/>
            <a:ahLst/>
            <a:cxnLst/>
            <a:rect l="l" t="t" r="r" b="b"/>
            <a:pathLst>
              <a:path h="274319">
                <a:moveTo>
                  <a:pt x="0" y="274320"/>
                </a:moveTo>
                <a:lnTo>
                  <a:pt x="0" y="0"/>
                </a:lnTo>
              </a:path>
            </a:pathLst>
          </a:custGeom>
          <a:ln w="101600">
            <a:solidFill>
              <a:srgbClr val="CD9146"/>
            </a:solidFill>
          </a:ln>
        </p:spPr>
        <p:txBody>
          <a:bodyPr wrap="square" lIns="0" tIns="0" rIns="0" bIns="0" rtlCol="0"/>
          <a:lstStyle/>
          <a:p>
            <a:endParaRPr/>
          </a:p>
        </p:txBody>
      </p:sp>
      <p:sp>
        <p:nvSpPr>
          <p:cNvPr id="16" name="object 16"/>
          <p:cNvSpPr/>
          <p:nvPr/>
        </p:nvSpPr>
        <p:spPr>
          <a:xfrm>
            <a:off x="645033" y="2745104"/>
            <a:ext cx="0" cy="274320"/>
          </a:xfrm>
          <a:custGeom>
            <a:avLst/>
            <a:gdLst/>
            <a:ahLst/>
            <a:cxnLst/>
            <a:rect l="l" t="t" r="r" b="b"/>
            <a:pathLst>
              <a:path h="274319">
                <a:moveTo>
                  <a:pt x="0" y="274320"/>
                </a:moveTo>
                <a:lnTo>
                  <a:pt x="0" y="0"/>
                </a:lnTo>
              </a:path>
            </a:pathLst>
          </a:custGeom>
          <a:ln w="101600">
            <a:solidFill>
              <a:srgbClr val="CD9146"/>
            </a:solidFill>
          </a:ln>
        </p:spPr>
        <p:txBody>
          <a:bodyPr wrap="square" lIns="0" tIns="0" rIns="0" bIns="0" rtlCol="0"/>
          <a:lstStyle/>
          <a:p>
            <a:endParaRPr/>
          </a:p>
        </p:txBody>
      </p:sp>
      <p:sp>
        <p:nvSpPr>
          <p:cNvPr id="17" name="object 17"/>
          <p:cNvSpPr/>
          <p:nvPr/>
        </p:nvSpPr>
        <p:spPr>
          <a:xfrm>
            <a:off x="648080" y="3156585"/>
            <a:ext cx="0" cy="490855"/>
          </a:xfrm>
          <a:custGeom>
            <a:avLst/>
            <a:gdLst/>
            <a:ahLst/>
            <a:cxnLst/>
            <a:rect l="l" t="t" r="r" b="b"/>
            <a:pathLst>
              <a:path h="490854">
                <a:moveTo>
                  <a:pt x="0" y="490537"/>
                </a:moveTo>
                <a:lnTo>
                  <a:pt x="0" y="0"/>
                </a:lnTo>
              </a:path>
            </a:pathLst>
          </a:custGeom>
          <a:ln w="101600">
            <a:solidFill>
              <a:srgbClr val="CD9146"/>
            </a:solidFill>
          </a:ln>
        </p:spPr>
        <p:txBody>
          <a:bodyPr wrap="square" lIns="0" tIns="0" rIns="0" bIns="0" rtlCol="0"/>
          <a:lstStyle/>
          <a:p>
            <a:endParaRPr/>
          </a:p>
        </p:txBody>
      </p:sp>
      <p:sp>
        <p:nvSpPr>
          <p:cNvPr id="18" name="object 18"/>
          <p:cNvSpPr/>
          <p:nvPr/>
        </p:nvSpPr>
        <p:spPr>
          <a:xfrm>
            <a:off x="648080" y="4199761"/>
            <a:ext cx="0" cy="303530"/>
          </a:xfrm>
          <a:custGeom>
            <a:avLst/>
            <a:gdLst/>
            <a:ahLst/>
            <a:cxnLst/>
            <a:rect l="l" t="t" r="r" b="b"/>
            <a:pathLst>
              <a:path h="303529">
                <a:moveTo>
                  <a:pt x="0" y="303301"/>
                </a:moveTo>
                <a:lnTo>
                  <a:pt x="0" y="0"/>
                </a:lnTo>
              </a:path>
            </a:pathLst>
          </a:custGeom>
          <a:ln w="101600">
            <a:solidFill>
              <a:srgbClr val="CD9146"/>
            </a:solidFill>
          </a:ln>
        </p:spPr>
        <p:txBody>
          <a:bodyPr wrap="square" lIns="0" tIns="0" rIns="0" bIns="0" rtlCol="0"/>
          <a:lstStyle/>
          <a:p>
            <a:endParaRPr/>
          </a:p>
        </p:txBody>
      </p:sp>
      <p:sp>
        <p:nvSpPr>
          <p:cNvPr id="19" name="object 19"/>
          <p:cNvSpPr/>
          <p:nvPr/>
        </p:nvSpPr>
        <p:spPr>
          <a:xfrm>
            <a:off x="648080" y="4597527"/>
            <a:ext cx="0" cy="304800"/>
          </a:xfrm>
          <a:custGeom>
            <a:avLst/>
            <a:gdLst/>
            <a:ahLst/>
            <a:cxnLst/>
            <a:rect l="l" t="t" r="r" b="b"/>
            <a:pathLst>
              <a:path h="304800">
                <a:moveTo>
                  <a:pt x="0" y="304800"/>
                </a:moveTo>
                <a:lnTo>
                  <a:pt x="0" y="0"/>
                </a:lnTo>
              </a:path>
            </a:pathLst>
          </a:custGeom>
          <a:ln w="101600">
            <a:solidFill>
              <a:srgbClr val="CD9146"/>
            </a:solidFill>
          </a:ln>
        </p:spPr>
        <p:txBody>
          <a:bodyPr wrap="square" lIns="0" tIns="0" rIns="0" bIns="0" rtlCol="0"/>
          <a:lstStyle/>
          <a:p>
            <a:endParaRPr/>
          </a:p>
        </p:txBody>
      </p:sp>
      <p:pic>
        <p:nvPicPr>
          <p:cNvPr id="20" name="object 20"/>
          <p:cNvPicPr/>
          <p:nvPr/>
        </p:nvPicPr>
        <p:blipFill>
          <a:blip r:embed="rId5" cstate="print"/>
          <a:stretch>
            <a:fillRect/>
          </a:stretch>
        </p:blipFill>
        <p:spPr>
          <a:xfrm>
            <a:off x="6777228" y="2606802"/>
            <a:ext cx="4319015" cy="2752343"/>
          </a:xfrm>
          <a:prstGeom prst="rect">
            <a:avLst/>
          </a:prstGeom>
        </p:spPr>
      </p:pic>
      <p:sp>
        <p:nvSpPr>
          <p:cNvPr id="21" name="object 21"/>
          <p:cNvSpPr/>
          <p:nvPr/>
        </p:nvSpPr>
        <p:spPr>
          <a:xfrm>
            <a:off x="6340221" y="2020442"/>
            <a:ext cx="0" cy="490855"/>
          </a:xfrm>
          <a:custGeom>
            <a:avLst/>
            <a:gdLst/>
            <a:ahLst/>
            <a:cxnLst/>
            <a:rect l="l" t="t" r="r" b="b"/>
            <a:pathLst>
              <a:path h="490855">
                <a:moveTo>
                  <a:pt x="0" y="490537"/>
                </a:moveTo>
                <a:lnTo>
                  <a:pt x="0" y="0"/>
                </a:lnTo>
              </a:path>
            </a:pathLst>
          </a:custGeom>
          <a:ln w="101600">
            <a:solidFill>
              <a:srgbClr val="CD9146"/>
            </a:solidFill>
          </a:ln>
        </p:spPr>
        <p:txBody>
          <a:bodyPr wrap="square" lIns="0" tIns="0" rIns="0" bIns="0" rtlCol="0"/>
          <a:lstStyle/>
          <a:p>
            <a:endParaRPr/>
          </a:p>
        </p:txBody>
      </p:sp>
      <p:sp>
        <p:nvSpPr>
          <p:cNvPr id="22" name="object 22"/>
          <p:cNvSpPr/>
          <p:nvPr/>
        </p:nvSpPr>
        <p:spPr>
          <a:xfrm>
            <a:off x="6301359" y="5489828"/>
            <a:ext cx="0" cy="685800"/>
          </a:xfrm>
          <a:custGeom>
            <a:avLst/>
            <a:gdLst/>
            <a:ahLst/>
            <a:cxnLst/>
            <a:rect l="l" t="t" r="r" b="b"/>
            <a:pathLst>
              <a:path h="685800">
                <a:moveTo>
                  <a:pt x="0" y="685800"/>
                </a:moveTo>
                <a:lnTo>
                  <a:pt x="0" y="0"/>
                </a:lnTo>
              </a:path>
            </a:pathLst>
          </a:custGeom>
          <a:ln w="101600">
            <a:solidFill>
              <a:srgbClr val="CD9146"/>
            </a:solidFill>
          </a:ln>
        </p:spPr>
        <p:txBody>
          <a:bodyPr wrap="square" lIns="0" tIns="0" rIns="0" bIns="0" rtlCol="0"/>
          <a:lstStyle/>
          <a:p>
            <a:endParaRPr/>
          </a:p>
        </p:txBody>
      </p:sp>
      <p:sp>
        <p:nvSpPr>
          <p:cNvPr id="23" name="object 23"/>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24" name="object 24"/>
          <p:cNvSpPr txBox="1">
            <a:spLocks noGrp="1"/>
          </p:cNvSpPr>
          <p:nvPr>
            <p:ph type="sldNum" sz="quarter" idx="7"/>
          </p:nvPr>
        </p:nvSpPr>
        <p:spPr>
          <a:prstGeom prst="rect">
            <a:avLst/>
          </a:prstGeom>
        </p:spPr>
        <p:txBody>
          <a:bodyPr vert="horz" wrap="square" lIns="0" tIns="11430" rIns="0" bIns="0" rtlCol="0">
            <a:spAutoFit/>
          </a:bodyPr>
          <a:lstStyle/>
          <a:p>
            <a:pPr marL="38100">
              <a:lnSpc>
                <a:spcPct val="100000"/>
              </a:lnSpc>
              <a:spcBef>
                <a:spcPts val="90"/>
              </a:spcBef>
            </a:pPr>
            <a:fld id="{81D60167-4931-47E6-BA6A-407CBD079E47}" type="slidenum">
              <a:rPr dirty="0">
                <a:solidFill>
                  <a:srgbClr val="000000"/>
                </a:solidFill>
              </a:rPr>
              <a:t>11</a:t>
            </a:fld>
            <a:endParaRPr dirty="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24:</a:t>
            </a:r>
            <a:r>
              <a:rPr sz="2000" b="1" spc="-15" dirty="0">
                <a:solidFill>
                  <a:srgbClr val="767070"/>
                </a:solidFill>
                <a:latin typeface="Arial"/>
                <a:cs typeface="Arial"/>
              </a:rPr>
              <a:t> </a:t>
            </a:r>
            <a:r>
              <a:rPr sz="2000" b="1" spc="-5" dirty="0">
                <a:solidFill>
                  <a:srgbClr val="767070"/>
                </a:solidFill>
                <a:latin typeface="Arial"/>
                <a:cs typeface="Arial"/>
              </a:rPr>
              <a:t>Prepare</a:t>
            </a:r>
            <a:r>
              <a:rPr sz="2000" b="1" dirty="0">
                <a:solidFill>
                  <a:srgbClr val="767070"/>
                </a:solidFill>
                <a:latin typeface="Arial"/>
                <a:cs typeface="Arial"/>
              </a:rPr>
              <a:t> </a:t>
            </a:r>
            <a:r>
              <a:rPr sz="2000" b="1" spc="-5" dirty="0">
                <a:solidFill>
                  <a:srgbClr val="767070"/>
                </a:solidFill>
                <a:latin typeface="Arial"/>
                <a:cs typeface="Arial"/>
              </a:rPr>
              <a:t>for</a:t>
            </a:r>
            <a:r>
              <a:rPr sz="2000" b="1" spc="-20" dirty="0">
                <a:solidFill>
                  <a:srgbClr val="767070"/>
                </a:solidFill>
                <a:latin typeface="Arial"/>
                <a:cs typeface="Arial"/>
              </a:rPr>
              <a:t> </a:t>
            </a:r>
            <a:r>
              <a:rPr sz="2000" b="1" spc="-10" dirty="0">
                <a:solidFill>
                  <a:srgbClr val="767070"/>
                </a:solidFill>
                <a:latin typeface="Arial"/>
                <a:cs typeface="Arial"/>
              </a:rPr>
              <a:t>Evacuation</a:t>
            </a:r>
            <a:endParaRPr sz="2000">
              <a:latin typeface="Arial"/>
              <a:cs typeface="Arial"/>
            </a:endParaRPr>
          </a:p>
        </p:txBody>
      </p:sp>
      <p:pic>
        <p:nvPicPr>
          <p:cNvPr id="3" name="object 3"/>
          <p:cNvPicPr/>
          <p:nvPr/>
        </p:nvPicPr>
        <p:blipFill>
          <a:blip r:embed="rId3" cstate="print"/>
          <a:stretch>
            <a:fillRect/>
          </a:stretch>
        </p:blipFill>
        <p:spPr>
          <a:xfrm>
            <a:off x="309372" y="255270"/>
            <a:ext cx="1173467" cy="656081"/>
          </a:xfrm>
          <a:prstGeom prst="rect">
            <a:avLst/>
          </a:prstGeom>
        </p:spPr>
      </p:pic>
      <p:pic>
        <p:nvPicPr>
          <p:cNvPr id="4" name="object 4"/>
          <p:cNvPicPr/>
          <p:nvPr/>
        </p:nvPicPr>
        <p:blipFill>
          <a:blip r:embed="rId4" cstate="print"/>
          <a:stretch>
            <a:fillRect/>
          </a:stretch>
        </p:blipFill>
        <p:spPr>
          <a:xfrm>
            <a:off x="479298" y="1352550"/>
            <a:ext cx="5468873" cy="4378286"/>
          </a:xfrm>
          <a:prstGeom prst="rect">
            <a:avLst/>
          </a:prstGeom>
        </p:spPr>
      </p:pic>
      <p:sp>
        <p:nvSpPr>
          <p:cNvPr id="5" name="object 5"/>
          <p:cNvSpPr txBox="1"/>
          <p:nvPr/>
        </p:nvSpPr>
        <p:spPr>
          <a:xfrm>
            <a:off x="611059" y="5704692"/>
            <a:ext cx="4935220" cy="756920"/>
          </a:xfrm>
          <a:prstGeom prst="rect">
            <a:avLst/>
          </a:prstGeom>
        </p:spPr>
        <p:txBody>
          <a:bodyPr vert="horz" wrap="square" lIns="0" tIns="12700" rIns="0" bIns="0" rtlCol="0">
            <a:spAutoFit/>
          </a:bodyPr>
          <a:lstStyle/>
          <a:p>
            <a:pPr marL="527685" marR="5080" indent="-515620">
              <a:lnSpc>
                <a:spcPct val="100000"/>
              </a:lnSpc>
              <a:spcBef>
                <a:spcPts val="100"/>
              </a:spcBef>
            </a:pPr>
            <a:r>
              <a:rPr sz="2400" b="1" u="heavy" spc="-5" dirty="0">
                <a:uFill>
                  <a:solidFill>
                    <a:srgbClr val="000000"/>
                  </a:solidFill>
                </a:uFill>
                <a:latin typeface="Arial"/>
                <a:cs typeface="Arial"/>
              </a:rPr>
              <a:t>GOOD</a:t>
            </a:r>
            <a:r>
              <a:rPr sz="2400" b="1" spc="-5" dirty="0">
                <a:latin typeface="Arial"/>
                <a:cs typeface="Arial"/>
              </a:rPr>
              <a:t> casualty care management </a:t>
            </a:r>
            <a:r>
              <a:rPr sz="2400" b="1" spc="-655" dirty="0">
                <a:latin typeface="Arial"/>
                <a:cs typeface="Arial"/>
              </a:rPr>
              <a:t> </a:t>
            </a:r>
            <a:r>
              <a:rPr sz="2400" b="1" spc="-5" dirty="0">
                <a:latin typeface="Arial"/>
                <a:cs typeface="Arial"/>
              </a:rPr>
              <a:t>transfers</a:t>
            </a:r>
            <a:r>
              <a:rPr sz="2400" b="1" spc="10" dirty="0">
                <a:latin typeface="Arial"/>
                <a:cs typeface="Arial"/>
              </a:rPr>
              <a:t> </a:t>
            </a:r>
            <a:r>
              <a:rPr sz="2400" spc="-5" dirty="0">
                <a:latin typeface="Arial MT"/>
                <a:cs typeface="Arial MT"/>
              </a:rPr>
              <a:t>improve</a:t>
            </a:r>
            <a:r>
              <a:rPr sz="2400" dirty="0">
                <a:latin typeface="Arial MT"/>
                <a:cs typeface="Arial MT"/>
              </a:rPr>
              <a:t> </a:t>
            </a:r>
            <a:r>
              <a:rPr sz="2400" spc="-5" dirty="0">
                <a:latin typeface="Arial MT"/>
                <a:cs typeface="Arial MT"/>
              </a:rPr>
              <a:t>outcomes</a:t>
            </a:r>
            <a:endParaRPr sz="2400">
              <a:latin typeface="Arial MT"/>
              <a:cs typeface="Arial MT"/>
            </a:endParaRPr>
          </a:p>
        </p:txBody>
      </p:sp>
      <p:sp>
        <p:nvSpPr>
          <p:cNvPr id="6" name="object 6"/>
          <p:cNvSpPr txBox="1"/>
          <p:nvPr/>
        </p:nvSpPr>
        <p:spPr>
          <a:xfrm>
            <a:off x="6505244" y="5206597"/>
            <a:ext cx="4192904" cy="1153160"/>
          </a:xfrm>
          <a:prstGeom prst="rect">
            <a:avLst/>
          </a:prstGeom>
        </p:spPr>
        <p:txBody>
          <a:bodyPr vert="horz" wrap="square" lIns="0" tIns="12065" rIns="0" bIns="0" rtlCol="0">
            <a:spAutoFit/>
          </a:bodyPr>
          <a:lstStyle/>
          <a:p>
            <a:pPr marL="12700" marR="5080">
              <a:lnSpc>
                <a:spcPct val="137100"/>
              </a:lnSpc>
              <a:spcBef>
                <a:spcPts val="95"/>
              </a:spcBef>
            </a:pPr>
            <a:r>
              <a:rPr sz="1800" spc="-5" dirty="0">
                <a:latin typeface="Arial MT"/>
                <a:cs typeface="Arial MT"/>
              </a:rPr>
              <a:t>Hostility threats</a:t>
            </a:r>
            <a:r>
              <a:rPr sz="1800" dirty="0">
                <a:latin typeface="Arial MT"/>
                <a:cs typeface="Arial MT"/>
              </a:rPr>
              <a:t> in</a:t>
            </a:r>
            <a:r>
              <a:rPr sz="1800" spc="5" dirty="0">
                <a:latin typeface="Arial MT"/>
                <a:cs typeface="Arial MT"/>
              </a:rPr>
              <a:t> </a:t>
            </a:r>
            <a:r>
              <a:rPr sz="1800" spc="-5" dirty="0">
                <a:latin typeface="Arial MT"/>
                <a:cs typeface="Arial MT"/>
              </a:rPr>
              <a:t>exposed environments </a:t>
            </a:r>
            <a:r>
              <a:rPr sz="1800" spc="-484" dirty="0">
                <a:latin typeface="Arial MT"/>
                <a:cs typeface="Arial MT"/>
              </a:rPr>
              <a:t> </a:t>
            </a:r>
            <a:r>
              <a:rPr sz="1800" spc="-5" dirty="0">
                <a:latin typeface="Arial MT"/>
                <a:cs typeface="Arial MT"/>
              </a:rPr>
              <a:t>Reduced </a:t>
            </a:r>
            <a:r>
              <a:rPr sz="1800" dirty="0">
                <a:latin typeface="Arial MT"/>
                <a:cs typeface="Arial MT"/>
              </a:rPr>
              <a:t>ground </a:t>
            </a:r>
            <a:r>
              <a:rPr sz="1800" spc="-5" dirty="0">
                <a:latin typeface="Arial MT"/>
                <a:cs typeface="Arial MT"/>
              </a:rPr>
              <a:t>time (fuel limits, etc.) </a:t>
            </a:r>
            <a:r>
              <a:rPr sz="1800" dirty="0">
                <a:latin typeface="Arial MT"/>
                <a:cs typeface="Arial MT"/>
              </a:rPr>
              <a:t> </a:t>
            </a:r>
            <a:r>
              <a:rPr sz="1800" spc="-5" dirty="0">
                <a:latin typeface="Arial MT"/>
                <a:cs typeface="Arial MT"/>
              </a:rPr>
              <a:t>Engine</a:t>
            </a:r>
            <a:r>
              <a:rPr sz="1800" spc="-15" dirty="0">
                <a:latin typeface="Arial MT"/>
                <a:cs typeface="Arial MT"/>
              </a:rPr>
              <a:t> </a:t>
            </a:r>
            <a:r>
              <a:rPr sz="1800" spc="-5" dirty="0">
                <a:latin typeface="Arial MT"/>
                <a:cs typeface="Arial MT"/>
              </a:rPr>
              <a:t>noise</a:t>
            </a:r>
            <a:r>
              <a:rPr sz="1800" spc="-10" dirty="0">
                <a:latin typeface="Arial MT"/>
                <a:cs typeface="Arial MT"/>
              </a:rPr>
              <a:t> </a:t>
            </a:r>
            <a:r>
              <a:rPr sz="1800" dirty="0">
                <a:latin typeface="Arial MT"/>
                <a:cs typeface="Arial MT"/>
              </a:rPr>
              <a:t>and</a:t>
            </a:r>
            <a:r>
              <a:rPr sz="1800" spc="-10" dirty="0">
                <a:latin typeface="Arial MT"/>
                <a:cs typeface="Arial MT"/>
              </a:rPr>
              <a:t> </a:t>
            </a:r>
            <a:r>
              <a:rPr sz="1800" spc="-5" dirty="0">
                <a:latin typeface="Arial MT"/>
                <a:cs typeface="Arial MT"/>
              </a:rPr>
              <a:t>rotor wash</a:t>
            </a:r>
            <a:endParaRPr sz="1800">
              <a:latin typeface="Arial MT"/>
              <a:cs typeface="Arial MT"/>
            </a:endParaRPr>
          </a:p>
        </p:txBody>
      </p:sp>
      <p:sp>
        <p:nvSpPr>
          <p:cNvPr id="7" name="object 7"/>
          <p:cNvSpPr txBox="1"/>
          <p:nvPr/>
        </p:nvSpPr>
        <p:spPr>
          <a:xfrm>
            <a:off x="6322364" y="1863093"/>
            <a:ext cx="4803775" cy="3369310"/>
          </a:xfrm>
          <a:prstGeom prst="rect">
            <a:avLst/>
          </a:prstGeom>
        </p:spPr>
        <p:txBody>
          <a:bodyPr vert="horz" wrap="square" lIns="0" tIns="12700" rIns="0" bIns="0" rtlCol="0">
            <a:spAutoFit/>
          </a:bodyPr>
          <a:lstStyle/>
          <a:p>
            <a:pPr marL="217170" marR="5080">
              <a:lnSpc>
                <a:spcPct val="136900"/>
              </a:lnSpc>
              <a:spcBef>
                <a:spcPts val="100"/>
              </a:spcBef>
            </a:pPr>
            <a:r>
              <a:rPr sz="1800" spc="-5" dirty="0">
                <a:latin typeface="Arial MT"/>
                <a:cs typeface="Arial MT"/>
              </a:rPr>
              <a:t>Have accurate, completed </a:t>
            </a:r>
            <a:r>
              <a:rPr sz="1800" dirty="0">
                <a:latin typeface="Arial MT"/>
                <a:cs typeface="Arial MT"/>
              </a:rPr>
              <a:t>DD </a:t>
            </a:r>
            <a:r>
              <a:rPr sz="1800" spc="-5" dirty="0">
                <a:latin typeface="Arial MT"/>
                <a:cs typeface="Arial MT"/>
              </a:rPr>
              <a:t>Form </a:t>
            </a:r>
            <a:r>
              <a:rPr sz="1800" dirty="0">
                <a:latin typeface="Arial MT"/>
                <a:cs typeface="Arial MT"/>
              </a:rPr>
              <a:t>1380s </a:t>
            </a:r>
            <a:r>
              <a:rPr sz="1800" spc="5" dirty="0">
                <a:latin typeface="Arial MT"/>
                <a:cs typeface="Arial MT"/>
              </a:rPr>
              <a:t> </a:t>
            </a:r>
            <a:r>
              <a:rPr sz="1800" spc="-5" dirty="0">
                <a:latin typeface="Arial MT"/>
                <a:cs typeface="Arial MT"/>
              </a:rPr>
              <a:t>Have MIST </a:t>
            </a:r>
            <a:r>
              <a:rPr sz="1800" dirty="0">
                <a:latin typeface="Arial MT"/>
                <a:cs typeface="Arial MT"/>
              </a:rPr>
              <a:t>report prepared </a:t>
            </a:r>
            <a:r>
              <a:rPr sz="1800" spc="-5" dirty="0">
                <a:latin typeface="Arial MT"/>
                <a:cs typeface="Arial MT"/>
              </a:rPr>
              <a:t>for each casualty </a:t>
            </a:r>
            <a:r>
              <a:rPr sz="1800" spc="-490" dirty="0">
                <a:latin typeface="Arial MT"/>
                <a:cs typeface="Arial MT"/>
              </a:rPr>
              <a:t> </a:t>
            </a:r>
            <a:r>
              <a:rPr sz="1800" spc="-5" dirty="0">
                <a:latin typeface="Arial MT"/>
                <a:cs typeface="Arial MT"/>
              </a:rPr>
              <a:t>Identify the receiving</a:t>
            </a:r>
            <a:r>
              <a:rPr sz="1800" spc="-15" dirty="0">
                <a:latin typeface="Arial MT"/>
                <a:cs typeface="Arial MT"/>
              </a:rPr>
              <a:t> </a:t>
            </a:r>
            <a:r>
              <a:rPr sz="1800" dirty="0">
                <a:latin typeface="Arial MT"/>
                <a:cs typeface="Arial MT"/>
              </a:rPr>
              <a:t>care</a:t>
            </a:r>
            <a:r>
              <a:rPr sz="1800" spc="-5" dirty="0">
                <a:latin typeface="Arial MT"/>
                <a:cs typeface="Arial MT"/>
              </a:rPr>
              <a:t> provider</a:t>
            </a:r>
            <a:endParaRPr sz="1800">
              <a:latin typeface="Arial MT"/>
              <a:cs typeface="Arial MT"/>
            </a:endParaRPr>
          </a:p>
          <a:p>
            <a:pPr marL="217170">
              <a:lnSpc>
                <a:spcPct val="100000"/>
              </a:lnSpc>
              <a:spcBef>
                <a:spcPts val="805"/>
              </a:spcBef>
            </a:pPr>
            <a:r>
              <a:rPr sz="1800" spc="-5" dirty="0">
                <a:latin typeface="Arial MT"/>
                <a:cs typeface="Arial MT"/>
              </a:rPr>
              <a:t>Make direct</a:t>
            </a:r>
            <a:r>
              <a:rPr sz="1800" spc="-15" dirty="0">
                <a:latin typeface="Arial MT"/>
                <a:cs typeface="Arial MT"/>
              </a:rPr>
              <a:t> </a:t>
            </a:r>
            <a:r>
              <a:rPr sz="1800" spc="-5" dirty="0">
                <a:latin typeface="Arial MT"/>
                <a:cs typeface="Arial MT"/>
              </a:rPr>
              <a:t>contact</a:t>
            </a:r>
            <a:r>
              <a:rPr sz="1800" dirty="0">
                <a:latin typeface="Arial MT"/>
                <a:cs typeface="Arial MT"/>
              </a:rPr>
              <a:t> </a:t>
            </a:r>
            <a:r>
              <a:rPr sz="1800" spc="-5" dirty="0">
                <a:latin typeface="Arial MT"/>
                <a:cs typeface="Arial MT"/>
              </a:rPr>
              <a:t>(visual, </a:t>
            </a:r>
            <a:r>
              <a:rPr sz="1800" dirty="0">
                <a:latin typeface="Arial MT"/>
                <a:cs typeface="Arial MT"/>
              </a:rPr>
              <a:t>verbal,</a:t>
            </a:r>
            <a:r>
              <a:rPr sz="1800" spc="-10" dirty="0">
                <a:latin typeface="Arial MT"/>
                <a:cs typeface="Arial MT"/>
              </a:rPr>
              <a:t> </a:t>
            </a:r>
            <a:r>
              <a:rPr sz="1800" spc="-5" dirty="0">
                <a:latin typeface="Arial MT"/>
                <a:cs typeface="Arial MT"/>
              </a:rPr>
              <a:t>etc.)</a:t>
            </a:r>
            <a:endParaRPr sz="1800">
              <a:latin typeface="Arial MT"/>
              <a:cs typeface="Arial MT"/>
            </a:endParaRPr>
          </a:p>
          <a:p>
            <a:pPr marL="217170" marR="258445">
              <a:lnSpc>
                <a:spcPct val="100000"/>
              </a:lnSpc>
              <a:spcBef>
                <a:spcPts val="795"/>
              </a:spcBef>
            </a:pPr>
            <a:r>
              <a:rPr sz="1800" spc="-5" dirty="0">
                <a:latin typeface="Arial MT"/>
                <a:cs typeface="Arial MT"/>
              </a:rPr>
              <a:t>Establish method </a:t>
            </a:r>
            <a:r>
              <a:rPr sz="1800" dirty="0">
                <a:latin typeface="Arial MT"/>
                <a:cs typeface="Arial MT"/>
              </a:rPr>
              <a:t>of </a:t>
            </a:r>
            <a:r>
              <a:rPr sz="1800" spc="-5" dirty="0">
                <a:latin typeface="Arial MT"/>
                <a:cs typeface="Arial MT"/>
              </a:rPr>
              <a:t>communication </a:t>
            </a:r>
            <a:r>
              <a:rPr sz="1800" dirty="0">
                <a:latin typeface="Arial MT"/>
                <a:cs typeface="Arial MT"/>
              </a:rPr>
              <a:t>(radio, </a:t>
            </a:r>
            <a:r>
              <a:rPr sz="1800" spc="-490" dirty="0">
                <a:latin typeface="Arial MT"/>
                <a:cs typeface="Arial MT"/>
              </a:rPr>
              <a:t> </a:t>
            </a:r>
            <a:r>
              <a:rPr sz="1800" dirty="0">
                <a:latin typeface="Arial MT"/>
                <a:cs typeface="Arial MT"/>
              </a:rPr>
              <a:t>verbal,</a:t>
            </a:r>
            <a:r>
              <a:rPr sz="1800" spc="-20" dirty="0">
                <a:latin typeface="Arial MT"/>
                <a:cs typeface="Arial MT"/>
              </a:rPr>
              <a:t> </a:t>
            </a:r>
            <a:r>
              <a:rPr sz="1800" spc="-5" dirty="0">
                <a:latin typeface="Arial MT"/>
                <a:cs typeface="Arial MT"/>
              </a:rPr>
              <a:t>written)</a:t>
            </a:r>
            <a:endParaRPr sz="1800">
              <a:latin typeface="Arial MT"/>
              <a:cs typeface="Arial MT"/>
            </a:endParaRPr>
          </a:p>
          <a:p>
            <a:pPr marL="217170" marR="2341245">
              <a:lnSpc>
                <a:spcPts val="2960"/>
              </a:lnSpc>
              <a:spcBef>
                <a:spcPts val="229"/>
              </a:spcBef>
            </a:pPr>
            <a:r>
              <a:rPr sz="1800" dirty="0">
                <a:latin typeface="Arial MT"/>
                <a:cs typeface="Arial MT"/>
              </a:rPr>
              <a:t>Relay </a:t>
            </a:r>
            <a:r>
              <a:rPr sz="1800" spc="-5" dirty="0">
                <a:latin typeface="Arial MT"/>
                <a:cs typeface="Arial MT"/>
              </a:rPr>
              <a:t>MIST report(s) </a:t>
            </a:r>
            <a:r>
              <a:rPr sz="1800" dirty="0">
                <a:latin typeface="Arial MT"/>
                <a:cs typeface="Arial MT"/>
              </a:rPr>
              <a:t> </a:t>
            </a:r>
            <a:r>
              <a:rPr sz="1800" spc="-5" dirty="0">
                <a:latin typeface="Arial MT"/>
                <a:cs typeface="Arial MT"/>
              </a:rPr>
              <a:t>Answer</a:t>
            </a:r>
            <a:r>
              <a:rPr sz="1800" spc="-35" dirty="0">
                <a:latin typeface="Arial MT"/>
                <a:cs typeface="Arial MT"/>
              </a:rPr>
              <a:t> </a:t>
            </a:r>
            <a:r>
              <a:rPr sz="1800" dirty="0">
                <a:latin typeface="Arial MT"/>
                <a:cs typeface="Arial MT"/>
              </a:rPr>
              <a:t>any</a:t>
            </a:r>
            <a:r>
              <a:rPr sz="1800" spc="-25" dirty="0">
                <a:latin typeface="Arial MT"/>
                <a:cs typeface="Arial MT"/>
              </a:rPr>
              <a:t> </a:t>
            </a:r>
            <a:r>
              <a:rPr sz="1800" spc="-5" dirty="0">
                <a:latin typeface="Arial MT"/>
                <a:cs typeface="Arial MT"/>
              </a:rPr>
              <a:t>questions</a:t>
            </a:r>
            <a:endParaRPr sz="1800">
              <a:latin typeface="Arial MT"/>
              <a:cs typeface="Arial MT"/>
            </a:endParaRPr>
          </a:p>
          <a:p>
            <a:pPr marL="12700">
              <a:lnSpc>
                <a:spcPct val="100000"/>
              </a:lnSpc>
              <a:spcBef>
                <a:spcPts val="1065"/>
              </a:spcBef>
            </a:pPr>
            <a:r>
              <a:rPr sz="1800" b="1" spc="-5" dirty="0">
                <a:latin typeface="Arial"/>
                <a:cs typeface="Arial"/>
              </a:rPr>
              <a:t>NEGATIVE IMPACTS</a:t>
            </a:r>
            <a:r>
              <a:rPr sz="1800" b="1" spc="-10" dirty="0">
                <a:latin typeface="Arial"/>
                <a:cs typeface="Arial"/>
              </a:rPr>
              <a:t> </a:t>
            </a:r>
            <a:r>
              <a:rPr sz="1800" b="1" spc="-5" dirty="0">
                <a:latin typeface="Arial"/>
                <a:cs typeface="Arial"/>
              </a:rPr>
              <a:t>on transition </a:t>
            </a:r>
            <a:r>
              <a:rPr sz="1800" dirty="0">
                <a:latin typeface="Arial MT"/>
                <a:cs typeface="Arial MT"/>
              </a:rPr>
              <a:t>of</a:t>
            </a:r>
            <a:r>
              <a:rPr sz="1800" spc="-10" dirty="0">
                <a:latin typeface="Arial MT"/>
                <a:cs typeface="Arial MT"/>
              </a:rPr>
              <a:t> </a:t>
            </a:r>
            <a:r>
              <a:rPr sz="1800" dirty="0">
                <a:latin typeface="Arial MT"/>
                <a:cs typeface="Arial MT"/>
              </a:rPr>
              <a:t>care:</a:t>
            </a:r>
            <a:endParaRPr sz="1800">
              <a:latin typeface="Arial MT"/>
              <a:cs typeface="Arial MT"/>
            </a:endParaRPr>
          </a:p>
        </p:txBody>
      </p:sp>
      <p:sp>
        <p:nvSpPr>
          <p:cNvPr id="8" name="object 8"/>
          <p:cNvSpPr/>
          <p:nvPr/>
        </p:nvSpPr>
        <p:spPr>
          <a:xfrm>
            <a:off x="6392798" y="1953386"/>
            <a:ext cx="0" cy="285750"/>
          </a:xfrm>
          <a:custGeom>
            <a:avLst/>
            <a:gdLst/>
            <a:ahLst/>
            <a:cxnLst/>
            <a:rect l="l" t="t" r="r" b="b"/>
            <a:pathLst>
              <a:path h="285750">
                <a:moveTo>
                  <a:pt x="0" y="285750"/>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6392798" y="2334386"/>
            <a:ext cx="0" cy="285750"/>
          </a:xfrm>
          <a:custGeom>
            <a:avLst/>
            <a:gdLst/>
            <a:ahLst/>
            <a:cxnLst/>
            <a:rect l="l" t="t" r="r" b="b"/>
            <a:pathLst>
              <a:path h="285750">
                <a:moveTo>
                  <a:pt x="0" y="285750"/>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6392798" y="2703957"/>
            <a:ext cx="0" cy="284480"/>
          </a:xfrm>
          <a:custGeom>
            <a:avLst/>
            <a:gdLst/>
            <a:ahLst/>
            <a:cxnLst/>
            <a:rect l="l" t="t" r="r" b="b"/>
            <a:pathLst>
              <a:path h="284480">
                <a:moveTo>
                  <a:pt x="0" y="284162"/>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6392798" y="3111625"/>
            <a:ext cx="0" cy="284480"/>
          </a:xfrm>
          <a:custGeom>
            <a:avLst/>
            <a:gdLst/>
            <a:ahLst/>
            <a:cxnLst/>
            <a:rect l="l" t="t" r="r" b="b"/>
            <a:pathLst>
              <a:path h="284479">
                <a:moveTo>
                  <a:pt x="0" y="284162"/>
                </a:moveTo>
                <a:lnTo>
                  <a:pt x="0" y="0"/>
                </a:lnTo>
              </a:path>
            </a:pathLst>
          </a:custGeom>
          <a:ln w="101600">
            <a:solidFill>
              <a:srgbClr val="CD9146"/>
            </a:solidFill>
          </a:ln>
        </p:spPr>
        <p:txBody>
          <a:bodyPr wrap="square" lIns="0" tIns="0" rIns="0" bIns="0" rtlCol="0"/>
          <a:lstStyle/>
          <a:p>
            <a:endParaRPr/>
          </a:p>
        </p:txBody>
      </p:sp>
      <p:sp>
        <p:nvSpPr>
          <p:cNvPr id="12" name="object 12"/>
          <p:cNvSpPr/>
          <p:nvPr/>
        </p:nvSpPr>
        <p:spPr>
          <a:xfrm>
            <a:off x="6392798" y="3492625"/>
            <a:ext cx="0" cy="490855"/>
          </a:xfrm>
          <a:custGeom>
            <a:avLst/>
            <a:gdLst/>
            <a:ahLst/>
            <a:cxnLst/>
            <a:rect l="l" t="t" r="r" b="b"/>
            <a:pathLst>
              <a:path h="490854">
                <a:moveTo>
                  <a:pt x="0" y="490537"/>
                </a:moveTo>
                <a:lnTo>
                  <a:pt x="0" y="0"/>
                </a:lnTo>
              </a:path>
            </a:pathLst>
          </a:custGeom>
          <a:ln w="101600">
            <a:solidFill>
              <a:srgbClr val="CD9146"/>
            </a:solidFill>
          </a:ln>
        </p:spPr>
        <p:txBody>
          <a:bodyPr wrap="square" lIns="0" tIns="0" rIns="0" bIns="0" rtlCol="0"/>
          <a:lstStyle/>
          <a:p>
            <a:endParaRPr/>
          </a:p>
        </p:txBody>
      </p:sp>
      <p:sp>
        <p:nvSpPr>
          <p:cNvPr id="13" name="object 13"/>
          <p:cNvSpPr/>
          <p:nvPr/>
        </p:nvSpPr>
        <p:spPr>
          <a:xfrm>
            <a:off x="6392798" y="4112131"/>
            <a:ext cx="0" cy="284480"/>
          </a:xfrm>
          <a:custGeom>
            <a:avLst/>
            <a:gdLst/>
            <a:ahLst/>
            <a:cxnLst/>
            <a:rect l="l" t="t" r="r" b="b"/>
            <a:pathLst>
              <a:path h="284479">
                <a:moveTo>
                  <a:pt x="0" y="284162"/>
                </a:moveTo>
                <a:lnTo>
                  <a:pt x="0" y="0"/>
                </a:lnTo>
              </a:path>
            </a:pathLst>
          </a:custGeom>
          <a:ln w="101600">
            <a:solidFill>
              <a:srgbClr val="CD9146"/>
            </a:solidFill>
          </a:ln>
        </p:spPr>
        <p:txBody>
          <a:bodyPr wrap="square" lIns="0" tIns="0" rIns="0" bIns="0" rtlCol="0"/>
          <a:lstStyle/>
          <a:p>
            <a:endParaRPr/>
          </a:p>
        </p:txBody>
      </p:sp>
      <p:sp>
        <p:nvSpPr>
          <p:cNvPr id="14" name="object 14"/>
          <p:cNvSpPr/>
          <p:nvPr/>
        </p:nvSpPr>
        <p:spPr>
          <a:xfrm>
            <a:off x="6392798" y="4484749"/>
            <a:ext cx="0" cy="284480"/>
          </a:xfrm>
          <a:custGeom>
            <a:avLst/>
            <a:gdLst/>
            <a:ahLst/>
            <a:cxnLst/>
            <a:rect l="l" t="t" r="r" b="b"/>
            <a:pathLst>
              <a:path h="284479">
                <a:moveTo>
                  <a:pt x="0" y="284162"/>
                </a:moveTo>
                <a:lnTo>
                  <a:pt x="0" y="0"/>
                </a:lnTo>
              </a:path>
            </a:pathLst>
          </a:custGeom>
          <a:ln w="101600">
            <a:solidFill>
              <a:srgbClr val="CD9146"/>
            </a:solidFill>
          </a:ln>
        </p:spPr>
        <p:txBody>
          <a:bodyPr wrap="square" lIns="0" tIns="0" rIns="0" bIns="0" rtlCol="0"/>
          <a:lstStyle/>
          <a:p>
            <a:endParaRPr/>
          </a:p>
        </p:txBody>
      </p:sp>
      <p:sp>
        <p:nvSpPr>
          <p:cNvPr id="15" name="object 15"/>
          <p:cNvSpPr/>
          <p:nvPr/>
        </p:nvSpPr>
        <p:spPr>
          <a:xfrm>
            <a:off x="6392798" y="5301615"/>
            <a:ext cx="0" cy="274320"/>
          </a:xfrm>
          <a:custGeom>
            <a:avLst/>
            <a:gdLst/>
            <a:ahLst/>
            <a:cxnLst/>
            <a:rect l="l" t="t" r="r" b="b"/>
            <a:pathLst>
              <a:path h="274320">
                <a:moveTo>
                  <a:pt x="0" y="274320"/>
                </a:moveTo>
                <a:lnTo>
                  <a:pt x="0" y="0"/>
                </a:lnTo>
              </a:path>
            </a:pathLst>
          </a:custGeom>
          <a:ln w="101600">
            <a:solidFill>
              <a:srgbClr val="CD9146"/>
            </a:solidFill>
          </a:ln>
        </p:spPr>
        <p:txBody>
          <a:bodyPr wrap="square" lIns="0" tIns="0" rIns="0" bIns="0" rtlCol="0"/>
          <a:lstStyle/>
          <a:p>
            <a:endParaRPr/>
          </a:p>
        </p:txBody>
      </p:sp>
      <p:sp>
        <p:nvSpPr>
          <p:cNvPr id="16" name="object 16"/>
          <p:cNvSpPr/>
          <p:nvPr/>
        </p:nvSpPr>
        <p:spPr>
          <a:xfrm>
            <a:off x="6392798" y="5688710"/>
            <a:ext cx="0" cy="274320"/>
          </a:xfrm>
          <a:custGeom>
            <a:avLst/>
            <a:gdLst/>
            <a:ahLst/>
            <a:cxnLst/>
            <a:rect l="l" t="t" r="r" b="b"/>
            <a:pathLst>
              <a:path h="274320">
                <a:moveTo>
                  <a:pt x="0" y="274319"/>
                </a:moveTo>
                <a:lnTo>
                  <a:pt x="0" y="0"/>
                </a:lnTo>
              </a:path>
            </a:pathLst>
          </a:custGeom>
          <a:ln w="101600">
            <a:solidFill>
              <a:srgbClr val="CD9146"/>
            </a:solidFill>
          </a:ln>
        </p:spPr>
        <p:txBody>
          <a:bodyPr wrap="square" lIns="0" tIns="0" rIns="0" bIns="0" rtlCol="0"/>
          <a:lstStyle/>
          <a:p>
            <a:endParaRPr/>
          </a:p>
        </p:txBody>
      </p:sp>
      <p:sp>
        <p:nvSpPr>
          <p:cNvPr id="17" name="object 17"/>
          <p:cNvSpPr/>
          <p:nvPr/>
        </p:nvSpPr>
        <p:spPr>
          <a:xfrm>
            <a:off x="6392798" y="6075807"/>
            <a:ext cx="0" cy="274320"/>
          </a:xfrm>
          <a:custGeom>
            <a:avLst/>
            <a:gdLst/>
            <a:ahLst/>
            <a:cxnLst/>
            <a:rect l="l" t="t" r="r" b="b"/>
            <a:pathLst>
              <a:path h="274320">
                <a:moveTo>
                  <a:pt x="0" y="274320"/>
                </a:moveTo>
                <a:lnTo>
                  <a:pt x="0" y="0"/>
                </a:lnTo>
              </a:path>
            </a:pathLst>
          </a:custGeom>
          <a:ln w="101600">
            <a:solidFill>
              <a:srgbClr val="CD9146"/>
            </a:solidFill>
          </a:ln>
        </p:spPr>
        <p:txBody>
          <a:bodyPr wrap="square" lIns="0" tIns="0" rIns="0" bIns="0" rtlCol="0"/>
          <a:lstStyle/>
          <a:p>
            <a:endParaRPr/>
          </a:p>
        </p:txBody>
      </p:sp>
      <p:sp>
        <p:nvSpPr>
          <p:cNvPr id="18" name="object 18"/>
          <p:cNvSpPr txBox="1">
            <a:spLocks noGrp="1"/>
          </p:cNvSpPr>
          <p:nvPr>
            <p:ph type="title"/>
          </p:nvPr>
        </p:nvSpPr>
        <p:spPr>
          <a:xfrm>
            <a:off x="2705379" y="704956"/>
            <a:ext cx="6783705" cy="1068070"/>
          </a:xfrm>
          <a:prstGeom prst="rect">
            <a:avLst/>
          </a:prstGeom>
        </p:spPr>
        <p:txBody>
          <a:bodyPr vert="horz" wrap="square" lIns="0" tIns="12700" rIns="0" bIns="0" rtlCol="0">
            <a:spAutoFit/>
          </a:bodyPr>
          <a:lstStyle/>
          <a:p>
            <a:pPr algn="ctr">
              <a:lnSpc>
                <a:spcPts val="4105"/>
              </a:lnSpc>
              <a:spcBef>
                <a:spcPts val="100"/>
              </a:spcBef>
            </a:pPr>
            <a:r>
              <a:rPr spc="-5" dirty="0"/>
              <a:t>TRANSITIONING</a:t>
            </a:r>
            <a:r>
              <a:rPr spc="-35" dirty="0"/>
              <a:t> </a:t>
            </a:r>
            <a:r>
              <a:rPr spc="-5" dirty="0"/>
              <a:t>CARE</a:t>
            </a:r>
          </a:p>
          <a:p>
            <a:pPr algn="ctr">
              <a:lnSpc>
                <a:spcPts val="4105"/>
              </a:lnSpc>
            </a:pPr>
            <a:r>
              <a:rPr dirty="0">
                <a:solidFill>
                  <a:srgbClr val="000000"/>
                </a:solidFill>
              </a:rPr>
              <a:t>TO</a:t>
            </a:r>
            <a:r>
              <a:rPr spc="-50" dirty="0">
                <a:solidFill>
                  <a:srgbClr val="000000"/>
                </a:solidFill>
              </a:rPr>
              <a:t> </a:t>
            </a:r>
            <a:r>
              <a:rPr dirty="0">
                <a:solidFill>
                  <a:srgbClr val="000000"/>
                </a:solidFill>
              </a:rPr>
              <a:t>EVACUATION</a:t>
            </a:r>
            <a:r>
              <a:rPr spc="-50" dirty="0">
                <a:solidFill>
                  <a:srgbClr val="000000"/>
                </a:solidFill>
              </a:rPr>
              <a:t> </a:t>
            </a:r>
            <a:r>
              <a:rPr dirty="0">
                <a:solidFill>
                  <a:srgbClr val="000000"/>
                </a:solidFill>
              </a:rPr>
              <a:t>PERSONNEL</a:t>
            </a:r>
          </a:p>
        </p:txBody>
      </p:sp>
      <p:sp>
        <p:nvSpPr>
          <p:cNvPr id="19" name="object 19"/>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20" name="object 20"/>
          <p:cNvSpPr txBox="1">
            <a:spLocks noGrp="1"/>
          </p:cNvSpPr>
          <p:nvPr>
            <p:ph type="sldNum" sz="quarter" idx="7"/>
          </p:nvPr>
        </p:nvSpPr>
        <p:spPr>
          <a:prstGeom prst="rect">
            <a:avLst/>
          </a:prstGeom>
        </p:spPr>
        <p:txBody>
          <a:bodyPr vert="horz" wrap="square" lIns="0" tIns="11430" rIns="0" bIns="0" rtlCol="0">
            <a:spAutoFit/>
          </a:bodyPr>
          <a:lstStyle/>
          <a:p>
            <a:pPr marL="38100">
              <a:lnSpc>
                <a:spcPct val="100000"/>
              </a:lnSpc>
              <a:spcBef>
                <a:spcPts val="90"/>
              </a:spcBef>
            </a:pPr>
            <a:fld id="{81D60167-4931-47E6-BA6A-407CBD079E47}" type="slidenum">
              <a:rPr dirty="0">
                <a:solidFill>
                  <a:srgbClr val="000000"/>
                </a:solidFill>
              </a:rPr>
              <a:t>12</a:t>
            </a:fld>
            <a:endParaRPr dirty="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24:</a:t>
            </a:r>
            <a:r>
              <a:rPr sz="2000" spc="-15" dirty="0">
                <a:solidFill>
                  <a:srgbClr val="767070"/>
                </a:solidFill>
              </a:rPr>
              <a:t> </a:t>
            </a:r>
            <a:r>
              <a:rPr sz="2000" spc="-5" dirty="0">
                <a:solidFill>
                  <a:srgbClr val="767070"/>
                </a:solidFill>
              </a:rPr>
              <a:t>Prepare</a:t>
            </a:r>
            <a:r>
              <a:rPr sz="2000" dirty="0">
                <a:solidFill>
                  <a:srgbClr val="767070"/>
                </a:solidFill>
              </a:rPr>
              <a:t> </a:t>
            </a:r>
            <a:r>
              <a:rPr sz="2000" spc="-5" dirty="0">
                <a:solidFill>
                  <a:srgbClr val="767070"/>
                </a:solidFill>
              </a:rPr>
              <a:t>for</a:t>
            </a:r>
            <a:r>
              <a:rPr sz="2000" spc="-20" dirty="0">
                <a:solidFill>
                  <a:srgbClr val="767070"/>
                </a:solidFill>
              </a:rPr>
              <a:t> </a:t>
            </a:r>
            <a:r>
              <a:rPr sz="2000" spc="-10" dirty="0">
                <a:solidFill>
                  <a:srgbClr val="767070"/>
                </a:solidFill>
              </a:rPr>
              <a:t>Evacuation</a:t>
            </a:r>
            <a:endParaRPr sz="2000"/>
          </a:p>
        </p:txBody>
      </p:sp>
      <p:pic>
        <p:nvPicPr>
          <p:cNvPr id="3" name="object 3"/>
          <p:cNvPicPr/>
          <p:nvPr/>
        </p:nvPicPr>
        <p:blipFill>
          <a:blip r:embed="rId3" cstate="print"/>
          <a:stretch>
            <a:fillRect/>
          </a:stretch>
        </p:blipFill>
        <p:spPr>
          <a:xfrm>
            <a:off x="309372" y="255270"/>
            <a:ext cx="1173467" cy="656081"/>
          </a:xfrm>
          <a:prstGeom prst="rect">
            <a:avLst/>
          </a:prstGeom>
        </p:spPr>
      </p:pic>
      <p:sp>
        <p:nvSpPr>
          <p:cNvPr id="4" name="object 4"/>
          <p:cNvSpPr txBox="1"/>
          <p:nvPr/>
        </p:nvSpPr>
        <p:spPr>
          <a:xfrm>
            <a:off x="645551" y="2070329"/>
            <a:ext cx="11010265" cy="4226560"/>
          </a:xfrm>
          <a:prstGeom prst="rect">
            <a:avLst/>
          </a:prstGeom>
        </p:spPr>
        <p:txBody>
          <a:bodyPr vert="horz" wrap="square" lIns="0" tIns="97790" rIns="0" bIns="0" rtlCol="0">
            <a:spAutoFit/>
          </a:bodyPr>
          <a:lstStyle/>
          <a:p>
            <a:pPr marL="12700">
              <a:lnSpc>
                <a:spcPct val="100000"/>
              </a:lnSpc>
              <a:spcBef>
                <a:spcPts val="770"/>
              </a:spcBef>
            </a:pPr>
            <a:r>
              <a:rPr sz="2000" b="1" spc="-5" dirty="0">
                <a:latin typeface="Arial"/>
                <a:cs typeface="Arial"/>
              </a:rPr>
              <a:t>Tactical</a:t>
            </a:r>
            <a:r>
              <a:rPr sz="2000" b="1" spc="-20" dirty="0">
                <a:latin typeface="Arial"/>
                <a:cs typeface="Arial"/>
              </a:rPr>
              <a:t> </a:t>
            </a:r>
            <a:r>
              <a:rPr sz="2000" b="1" spc="-5" dirty="0">
                <a:latin typeface="Arial"/>
                <a:cs typeface="Arial"/>
              </a:rPr>
              <a:t>force </a:t>
            </a:r>
            <a:r>
              <a:rPr sz="2000" spc="-5" dirty="0">
                <a:latin typeface="Arial MT"/>
                <a:cs typeface="Arial MT"/>
              </a:rPr>
              <a:t>personnel</a:t>
            </a:r>
            <a:r>
              <a:rPr sz="2000" dirty="0">
                <a:latin typeface="Arial MT"/>
                <a:cs typeface="Arial MT"/>
              </a:rPr>
              <a:t> </a:t>
            </a:r>
            <a:r>
              <a:rPr sz="2000" spc="-5" dirty="0">
                <a:latin typeface="Arial MT"/>
                <a:cs typeface="Arial MT"/>
              </a:rPr>
              <a:t>are</a:t>
            </a:r>
            <a:r>
              <a:rPr sz="2000" spc="-15" dirty="0">
                <a:latin typeface="Arial MT"/>
                <a:cs typeface="Arial MT"/>
              </a:rPr>
              <a:t> </a:t>
            </a:r>
            <a:r>
              <a:rPr sz="2000" spc="-5" dirty="0">
                <a:latin typeface="Arial MT"/>
                <a:cs typeface="Arial MT"/>
              </a:rPr>
              <a:t>responsible</a:t>
            </a:r>
            <a:r>
              <a:rPr sz="2000" spc="5" dirty="0">
                <a:latin typeface="Arial MT"/>
                <a:cs typeface="Arial MT"/>
              </a:rPr>
              <a:t> </a:t>
            </a:r>
            <a:r>
              <a:rPr sz="2000" spc="-5" dirty="0">
                <a:latin typeface="Arial MT"/>
                <a:cs typeface="Arial MT"/>
              </a:rPr>
              <a:t>for:</a:t>
            </a:r>
            <a:endParaRPr sz="2000">
              <a:latin typeface="Arial MT"/>
              <a:cs typeface="Arial MT"/>
            </a:endParaRPr>
          </a:p>
          <a:p>
            <a:pPr marL="287020">
              <a:lnSpc>
                <a:spcPct val="100000"/>
              </a:lnSpc>
              <a:spcBef>
                <a:spcPts val="610"/>
              </a:spcBef>
            </a:pPr>
            <a:r>
              <a:rPr sz="1800" spc="-5" dirty="0">
                <a:latin typeface="Arial MT"/>
                <a:cs typeface="Arial MT"/>
              </a:rPr>
              <a:t>Identifying</a:t>
            </a:r>
            <a:r>
              <a:rPr sz="1800" spc="-15" dirty="0">
                <a:latin typeface="Arial MT"/>
                <a:cs typeface="Arial MT"/>
              </a:rPr>
              <a:t> </a:t>
            </a:r>
            <a:r>
              <a:rPr sz="1800" dirty="0">
                <a:latin typeface="Arial MT"/>
                <a:cs typeface="Arial MT"/>
              </a:rPr>
              <a:t>an</a:t>
            </a:r>
            <a:r>
              <a:rPr sz="1800" spc="-5" dirty="0">
                <a:latin typeface="Arial MT"/>
                <a:cs typeface="Arial MT"/>
              </a:rPr>
              <a:t> evacuation</a:t>
            </a:r>
            <a:r>
              <a:rPr sz="1800" spc="-20" dirty="0">
                <a:latin typeface="Arial MT"/>
                <a:cs typeface="Arial MT"/>
              </a:rPr>
              <a:t> </a:t>
            </a:r>
            <a:r>
              <a:rPr sz="1800" spc="-5" dirty="0">
                <a:latin typeface="Arial MT"/>
                <a:cs typeface="Arial MT"/>
              </a:rPr>
              <a:t>site</a:t>
            </a:r>
            <a:endParaRPr sz="1800">
              <a:latin typeface="Arial MT"/>
              <a:cs typeface="Arial MT"/>
            </a:endParaRPr>
          </a:p>
          <a:p>
            <a:pPr marL="287020" marR="6459855">
              <a:lnSpc>
                <a:spcPct val="127699"/>
              </a:lnSpc>
            </a:pPr>
            <a:r>
              <a:rPr sz="1800" dirty="0">
                <a:latin typeface="Arial MT"/>
                <a:cs typeface="Arial MT"/>
              </a:rPr>
              <a:t>Marking</a:t>
            </a:r>
            <a:r>
              <a:rPr sz="1800" spc="-20" dirty="0">
                <a:latin typeface="Arial MT"/>
                <a:cs typeface="Arial MT"/>
              </a:rPr>
              <a:t> </a:t>
            </a:r>
            <a:r>
              <a:rPr sz="1800" dirty="0">
                <a:latin typeface="Arial MT"/>
                <a:cs typeface="Arial MT"/>
              </a:rPr>
              <a:t>and</a:t>
            </a:r>
            <a:r>
              <a:rPr sz="1800" spc="-20" dirty="0">
                <a:latin typeface="Arial MT"/>
                <a:cs typeface="Arial MT"/>
              </a:rPr>
              <a:t> </a:t>
            </a:r>
            <a:r>
              <a:rPr sz="1800" dirty="0">
                <a:latin typeface="Arial MT"/>
                <a:cs typeface="Arial MT"/>
              </a:rPr>
              <a:t>preparing</a:t>
            </a:r>
            <a:r>
              <a:rPr sz="1800" spc="-20" dirty="0">
                <a:latin typeface="Arial MT"/>
                <a:cs typeface="Arial MT"/>
              </a:rPr>
              <a:t> </a:t>
            </a:r>
            <a:r>
              <a:rPr sz="1800" spc="-5" dirty="0">
                <a:latin typeface="Arial MT"/>
                <a:cs typeface="Arial MT"/>
              </a:rPr>
              <a:t>the</a:t>
            </a:r>
            <a:r>
              <a:rPr sz="1800" spc="-15" dirty="0">
                <a:latin typeface="Arial MT"/>
                <a:cs typeface="Arial MT"/>
              </a:rPr>
              <a:t> </a:t>
            </a:r>
            <a:r>
              <a:rPr sz="1800" spc="-5" dirty="0">
                <a:latin typeface="Arial MT"/>
                <a:cs typeface="Arial MT"/>
              </a:rPr>
              <a:t>evacuation</a:t>
            </a:r>
            <a:r>
              <a:rPr sz="1800" spc="-15" dirty="0">
                <a:latin typeface="Arial MT"/>
                <a:cs typeface="Arial MT"/>
              </a:rPr>
              <a:t> </a:t>
            </a:r>
            <a:r>
              <a:rPr sz="1800" spc="-5" dirty="0">
                <a:latin typeface="Arial MT"/>
                <a:cs typeface="Arial MT"/>
              </a:rPr>
              <a:t>site </a:t>
            </a:r>
            <a:r>
              <a:rPr sz="1800" spc="-484" dirty="0">
                <a:latin typeface="Arial MT"/>
                <a:cs typeface="Arial MT"/>
              </a:rPr>
              <a:t> </a:t>
            </a:r>
            <a:r>
              <a:rPr sz="1800" spc="-5" dirty="0">
                <a:latin typeface="Arial MT"/>
                <a:cs typeface="Arial MT"/>
              </a:rPr>
              <a:t>Securing</a:t>
            </a:r>
            <a:r>
              <a:rPr sz="1800" spc="-15" dirty="0">
                <a:latin typeface="Arial MT"/>
                <a:cs typeface="Arial MT"/>
              </a:rPr>
              <a:t> </a:t>
            </a:r>
            <a:r>
              <a:rPr sz="1800" spc="-5" dirty="0">
                <a:latin typeface="Arial MT"/>
                <a:cs typeface="Arial MT"/>
              </a:rPr>
              <a:t>the evacuation</a:t>
            </a:r>
            <a:r>
              <a:rPr sz="1800" spc="-15" dirty="0">
                <a:latin typeface="Arial MT"/>
                <a:cs typeface="Arial MT"/>
              </a:rPr>
              <a:t> </a:t>
            </a:r>
            <a:r>
              <a:rPr sz="1800" spc="-5" dirty="0">
                <a:latin typeface="Arial MT"/>
                <a:cs typeface="Arial MT"/>
              </a:rPr>
              <a:t>site</a:t>
            </a:r>
            <a:endParaRPr sz="1800">
              <a:latin typeface="Arial MT"/>
              <a:cs typeface="Arial MT"/>
            </a:endParaRPr>
          </a:p>
          <a:p>
            <a:pPr>
              <a:lnSpc>
                <a:spcPct val="100000"/>
              </a:lnSpc>
              <a:spcBef>
                <a:spcPts val="30"/>
              </a:spcBef>
            </a:pPr>
            <a:endParaRPr sz="2100">
              <a:latin typeface="Arial MT"/>
              <a:cs typeface="Arial MT"/>
            </a:endParaRPr>
          </a:p>
          <a:p>
            <a:pPr marL="48895">
              <a:lnSpc>
                <a:spcPct val="100000"/>
              </a:lnSpc>
            </a:pPr>
            <a:r>
              <a:rPr sz="2000" b="1" spc="-5" dirty="0">
                <a:latin typeface="Arial"/>
                <a:cs typeface="Arial"/>
              </a:rPr>
              <a:t>Leadership </a:t>
            </a:r>
            <a:r>
              <a:rPr sz="2000" spc="-5" dirty="0">
                <a:latin typeface="Arial MT"/>
                <a:cs typeface="Arial MT"/>
              </a:rPr>
              <a:t>is</a:t>
            </a:r>
            <a:r>
              <a:rPr sz="2000" spc="-15" dirty="0">
                <a:latin typeface="Arial MT"/>
                <a:cs typeface="Arial MT"/>
              </a:rPr>
              <a:t> </a:t>
            </a:r>
            <a:r>
              <a:rPr sz="2000" spc="-5" dirty="0">
                <a:latin typeface="Arial MT"/>
                <a:cs typeface="Arial MT"/>
              </a:rPr>
              <a:t>tasked</a:t>
            </a:r>
            <a:r>
              <a:rPr sz="2000" spc="-30" dirty="0">
                <a:latin typeface="Arial MT"/>
                <a:cs typeface="Arial MT"/>
              </a:rPr>
              <a:t> </a:t>
            </a:r>
            <a:r>
              <a:rPr sz="2000" spc="-5" dirty="0">
                <a:latin typeface="Arial MT"/>
                <a:cs typeface="Arial MT"/>
              </a:rPr>
              <a:t>with:</a:t>
            </a:r>
            <a:endParaRPr sz="2000">
              <a:latin typeface="Arial MT"/>
              <a:cs typeface="Arial MT"/>
            </a:endParaRPr>
          </a:p>
          <a:p>
            <a:pPr marL="309245" marR="6449695">
              <a:lnSpc>
                <a:spcPct val="127800"/>
              </a:lnSpc>
              <a:spcBef>
                <a:spcPts val="5"/>
              </a:spcBef>
            </a:pPr>
            <a:r>
              <a:rPr sz="1800" spc="-5" dirty="0">
                <a:latin typeface="Arial MT"/>
                <a:cs typeface="Arial MT"/>
              </a:rPr>
              <a:t>Ensuring the</a:t>
            </a:r>
            <a:r>
              <a:rPr sz="1800" spc="490" dirty="0">
                <a:latin typeface="Arial MT"/>
                <a:cs typeface="Arial MT"/>
              </a:rPr>
              <a:t> </a:t>
            </a:r>
            <a:r>
              <a:rPr sz="1800" spc="-5" dirty="0">
                <a:latin typeface="Arial MT"/>
                <a:cs typeface="Arial MT"/>
              </a:rPr>
              <a:t>safety</a:t>
            </a:r>
            <a:r>
              <a:rPr sz="1800" spc="490" dirty="0">
                <a:latin typeface="Arial MT"/>
                <a:cs typeface="Arial MT"/>
              </a:rPr>
              <a:t> </a:t>
            </a:r>
            <a:r>
              <a:rPr sz="1800" dirty="0">
                <a:latin typeface="Arial MT"/>
                <a:cs typeface="Arial MT"/>
              </a:rPr>
              <a:t>of </a:t>
            </a:r>
            <a:r>
              <a:rPr sz="1800" spc="-5" dirty="0">
                <a:latin typeface="Arial MT"/>
                <a:cs typeface="Arial MT"/>
              </a:rPr>
              <a:t>casualties </a:t>
            </a:r>
            <a:r>
              <a:rPr sz="1800" dirty="0">
                <a:latin typeface="Arial MT"/>
                <a:cs typeface="Arial MT"/>
              </a:rPr>
              <a:t> </a:t>
            </a:r>
            <a:r>
              <a:rPr sz="1800" spc="-5" dirty="0">
                <a:latin typeface="Arial MT"/>
                <a:cs typeface="Arial MT"/>
              </a:rPr>
              <a:t>Ensuring the safety </a:t>
            </a:r>
            <a:r>
              <a:rPr sz="1800" dirty="0">
                <a:latin typeface="Arial MT"/>
                <a:cs typeface="Arial MT"/>
              </a:rPr>
              <a:t>of </a:t>
            </a:r>
            <a:r>
              <a:rPr sz="1800" spc="-5" dirty="0">
                <a:latin typeface="Arial MT"/>
                <a:cs typeface="Arial MT"/>
              </a:rPr>
              <a:t>tactical </a:t>
            </a:r>
            <a:r>
              <a:rPr sz="1800" dirty="0">
                <a:latin typeface="Arial MT"/>
                <a:cs typeface="Arial MT"/>
              </a:rPr>
              <a:t>personnel </a:t>
            </a:r>
            <a:r>
              <a:rPr sz="1800" spc="5" dirty="0">
                <a:latin typeface="Arial MT"/>
                <a:cs typeface="Arial MT"/>
              </a:rPr>
              <a:t> </a:t>
            </a:r>
            <a:r>
              <a:rPr sz="1800" spc="-5" dirty="0">
                <a:latin typeface="Arial MT"/>
                <a:cs typeface="Arial MT"/>
              </a:rPr>
              <a:t>Maintaining awareness </a:t>
            </a:r>
            <a:r>
              <a:rPr sz="1800" dirty="0">
                <a:latin typeface="Arial MT"/>
                <a:cs typeface="Arial MT"/>
              </a:rPr>
              <a:t>of</a:t>
            </a:r>
            <a:r>
              <a:rPr sz="1800" spc="10" dirty="0">
                <a:latin typeface="Arial MT"/>
                <a:cs typeface="Arial MT"/>
              </a:rPr>
              <a:t> </a:t>
            </a:r>
            <a:r>
              <a:rPr sz="1800" spc="-5" dirty="0">
                <a:latin typeface="Arial MT"/>
                <a:cs typeface="Arial MT"/>
              </a:rPr>
              <a:t>potential</a:t>
            </a:r>
            <a:r>
              <a:rPr sz="1800" dirty="0">
                <a:latin typeface="Arial MT"/>
                <a:cs typeface="Arial MT"/>
              </a:rPr>
              <a:t> </a:t>
            </a:r>
            <a:r>
              <a:rPr sz="1800" spc="-5" dirty="0">
                <a:latin typeface="Arial MT"/>
                <a:cs typeface="Arial MT"/>
              </a:rPr>
              <a:t>hostile</a:t>
            </a:r>
            <a:endParaRPr sz="1800">
              <a:latin typeface="Arial MT"/>
              <a:cs typeface="Arial MT"/>
            </a:endParaRPr>
          </a:p>
          <a:p>
            <a:pPr marL="309245" marR="6297295">
              <a:lnSpc>
                <a:spcPct val="100000"/>
              </a:lnSpc>
            </a:pPr>
            <a:r>
              <a:rPr sz="1800" spc="-5" dirty="0">
                <a:latin typeface="Arial MT"/>
                <a:cs typeface="Arial MT"/>
              </a:rPr>
              <a:t>threats that </a:t>
            </a:r>
            <a:r>
              <a:rPr sz="1800" dirty="0">
                <a:latin typeface="Arial MT"/>
                <a:cs typeface="Arial MT"/>
              </a:rPr>
              <a:t>could </a:t>
            </a:r>
            <a:r>
              <a:rPr sz="1800" spc="-5" dirty="0">
                <a:latin typeface="Arial MT"/>
                <a:cs typeface="Arial MT"/>
              </a:rPr>
              <a:t>impact the success </a:t>
            </a:r>
            <a:r>
              <a:rPr sz="1800" dirty="0">
                <a:latin typeface="Arial MT"/>
                <a:cs typeface="Arial MT"/>
              </a:rPr>
              <a:t>of </a:t>
            </a:r>
            <a:r>
              <a:rPr sz="1800" spc="-5" dirty="0">
                <a:latin typeface="Arial MT"/>
                <a:cs typeface="Arial MT"/>
              </a:rPr>
              <a:t>the </a:t>
            </a:r>
            <a:r>
              <a:rPr sz="1800" spc="-490" dirty="0">
                <a:latin typeface="Arial MT"/>
                <a:cs typeface="Arial MT"/>
              </a:rPr>
              <a:t> </a:t>
            </a:r>
            <a:r>
              <a:rPr sz="1800" spc="-5" dirty="0">
                <a:latin typeface="Arial MT"/>
                <a:cs typeface="Arial MT"/>
              </a:rPr>
              <a:t>evacuation</a:t>
            </a:r>
            <a:endParaRPr sz="1800">
              <a:latin typeface="Arial MT"/>
              <a:cs typeface="Arial MT"/>
            </a:endParaRPr>
          </a:p>
          <a:p>
            <a:pPr marL="5699125" marR="5080">
              <a:lnSpc>
                <a:spcPts val="2160"/>
              </a:lnSpc>
              <a:spcBef>
                <a:spcPts val="25"/>
              </a:spcBef>
            </a:pPr>
            <a:r>
              <a:rPr sz="1800" b="1" spc="-5" dirty="0">
                <a:latin typeface="Arial"/>
                <a:cs typeface="Arial"/>
              </a:rPr>
              <a:t>The</a:t>
            </a:r>
            <a:r>
              <a:rPr sz="1800" b="1" spc="100" dirty="0">
                <a:latin typeface="Arial"/>
                <a:cs typeface="Arial"/>
              </a:rPr>
              <a:t> </a:t>
            </a:r>
            <a:r>
              <a:rPr sz="1800" b="1" spc="-5" dirty="0">
                <a:latin typeface="Arial"/>
                <a:cs typeface="Arial"/>
              </a:rPr>
              <a:t>entire</a:t>
            </a:r>
            <a:r>
              <a:rPr sz="1800" b="1" spc="90" dirty="0">
                <a:latin typeface="Arial"/>
                <a:cs typeface="Arial"/>
              </a:rPr>
              <a:t> </a:t>
            </a:r>
            <a:r>
              <a:rPr sz="1800" b="1" spc="-5" dirty="0">
                <a:latin typeface="Arial"/>
                <a:cs typeface="Arial"/>
              </a:rPr>
              <a:t>unit</a:t>
            </a:r>
            <a:r>
              <a:rPr sz="1800" spc="-5" dirty="0">
                <a:latin typeface="Arial MT"/>
                <a:cs typeface="Arial MT"/>
              </a:rPr>
              <a:t>,</a:t>
            </a:r>
            <a:r>
              <a:rPr sz="1800" spc="100" dirty="0">
                <a:latin typeface="Arial MT"/>
                <a:cs typeface="Arial MT"/>
              </a:rPr>
              <a:t> </a:t>
            </a:r>
            <a:r>
              <a:rPr sz="1800" spc="-5" dirty="0">
                <a:latin typeface="Arial MT"/>
                <a:cs typeface="Arial MT"/>
              </a:rPr>
              <a:t>including</a:t>
            </a:r>
            <a:r>
              <a:rPr sz="1800" spc="80" dirty="0">
                <a:latin typeface="Arial MT"/>
                <a:cs typeface="Arial MT"/>
              </a:rPr>
              <a:t> </a:t>
            </a:r>
            <a:r>
              <a:rPr sz="1800" spc="-5" dirty="0">
                <a:latin typeface="Arial MT"/>
                <a:cs typeface="Arial MT"/>
              </a:rPr>
              <a:t>medical</a:t>
            </a:r>
            <a:r>
              <a:rPr sz="1800" spc="90" dirty="0">
                <a:latin typeface="Arial MT"/>
                <a:cs typeface="Arial MT"/>
              </a:rPr>
              <a:t> </a:t>
            </a:r>
            <a:r>
              <a:rPr sz="1800" dirty="0">
                <a:latin typeface="Arial MT"/>
                <a:cs typeface="Arial MT"/>
              </a:rPr>
              <a:t>personnel, </a:t>
            </a:r>
            <a:r>
              <a:rPr sz="1800" spc="5" dirty="0">
                <a:latin typeface="Arial MT"/>
                <a:cs typeface="Arial MT"/>
              </a:rPr>
              <a:t> </a:t>
            </a:r>
            <a:r>
              <a:rPr sz="1800" dirty="0">
                <a:latin typeface="Arial MT"/>
                <a:cs typeface="Arial MT"/>
              </a:rPr>
              <a:t>should</a:t>
            </a:r>
            <a:r>
              <a:rPr sz="1800" spc="-15" dirty="0">
                <a:latin typeface="Arial MT"/>
                <a:cs typeface="Arial MT"/>
              </a:rPr>
              <a:t> </a:t>
            </a:r>
            <a:r>
              <a:rPr sz="1800" dirty="0">
                <a:latin typeface="Arial MT"/>
                <a:cs typeface="Arial MT"/>
              </a:rPr>
              <a:t>be</a:t>
            </a:r>
            <a:r>
              <a:rPr sz="1800" spc="-10" dirty="0">
                <a:latin typeface="Arial MT"/>
                <a:cs typeface="Arial MT"/>
              </a:rPr>
              <a:t> </a:t>
            </a:r>
            <a:r>
              <a:rPr sz="1800" dirty="0">
                <a:latin typeface="Arial MT"/>
                <a:cs typeface="Arial MT"/>
              </a:rPr>
              <a:t>prepared</a:t>
            </a:r>
            <a:r>
              <a:rPr sz="1800" spc="-10" dirty="0">
                <a:latin typeface="Arial MT"/>
                <a:cs typeface="Arial MT"/>
              </a:rPr>
              <a:t> </a:t>
            </a:r>
            <a:r>
              <a:rPr sz="1800" spc="-5" dirty="0">
                <a:latin typeface="Arial MT"/>
                <a:cs typeface="Arial MT"/>
              </a:rPr>
              <a:t>to</a:t>
            </a:r>
            <a:r>
              <a:rPr sz="1800" spc="-10" dirty="0">
                <a:latin typeface="Arial MT"/>
                <a:cs typeface="Arial MT"/>
              </a:rPr>
              <a:t> </a:t>
            </a:r>
            <a:r>
              <a:rPr sz="1800" dirty="0">
                <a:latin typeface="Arial MT"/>
                <a:cs typeface="Arial MT"/>
              </a:rPr>
              <a:t>support</a:t>
            </a:r>
            <a:r>
              <a:rPr sz="1800" spc="-15" dirty="0">
                <a:latin typeface="Arial MT"/>
                <a:cs typeface="Arial MT"/>
              </a:rPr>
              <a:t> </a:t>
            </a:r>
            <a:r>
              <a:rPr sz="1800" spc="-5" dirty="0">
                <a:latin typeface="Arial MT"/>
                <a:cs typeface="Arial MT"/>
              </a:rPr>
              <a:t>security requirements</a:t>
            </a:r>
            <a:endParaRPr sz="1800">
              <a:latin typeface="Arial MT"/>
              <a:cs typeface="Arial MT"/>
            </a:endParaRPr>
          </a:p>
        </p:txBody>
      </p:sp>
      <p:pic>
        <p:nvPicPr>
          <p:cNvPr id="5" name="object 5"/>
          <p:cNvPicPr/>
          <p:nvPr/>
        </p:nvPicPr>
        <p:blipFill>
          <a:blip r:embed="rId4" cstate="print"/>
          <a:stretch>
            <a:fillRect/>
          </a:stretch>
        </p:blipFill>
        <p:spPr>
          <a:xfrm>
            <a:off x="6115811" y="880872"/>
            <a:ext cx="5999225" cy="5096243"/>
          </a:xfrm>
          <a:prstGeom prst="rect">
            <a:avLst/>
          </a:prstGeom>
        </p:spPr>
      </p:pic>
      <p:sp>
        <p:nvSpPr>
          <p:cNvPr id="6" name="object 6"/>
          <p:cNvSpPr/>
          <p:nvPr/>
        </p:nvSpPr>
        <p:spPr>
          <a:xfrm>
            <a:off x="787526" y="2545459"/>
            <a:ext cx="0" cy="287655"/>
          </a:xfrm>
          <a:custGeom>
            <a:avLst/>
            <a:gdLst/>
            <a:ahLst/>
            <a:cxnLst/>
            <a:rect l="l" t="t" r="r" b="b"/>
            <a:pathLst>
              <a:path h="287655">
                <a:moveTo>
                  <a:pt x="0" y="287400"/>
                </a:moveTo>
                <a:lnTo>
                  <a:pt x="0" y="0"/>
                </a:lnTo>
              </a:path>
            </a:pathLst>
          </a:custGeom>
          <a:ln w="101600">
            <a:solidFill>
              <a:srgbClr val="CD9146"/>
            </a:solidFill>
          </a:ln>
        </p:spPr>
        <p:txBody>
          <a:bodyPr wrap="square" lIns="0" tIns="0" rIns="0" bIns="0" rtlCol="0"/>
          <a:lstStyle/>
          <a:p>
            <a:endParaRPr/>
          </a:p>
        </p:txBody>
      </p:sp>
      <p:sp>
        <p:nvSpPr>
          <p:cNvPr id="7" name="object 7"/>
          <p:cNvSpPr/>
          <p:nvPr/>
        </p:nvSpPr>
        <p:spPr>
          <a:xfrm>
            <a:off x="787526" y="2908933"/>
            <a:ext cx="0" cy="287655"/>
          </a:xfrm>
          <a:custGeom>
            <a:avLst/>
            <a:gdLst/>
            <a:ahLst/>
            <a:cxnLst/>
            <a:rect l="l" t="t" r="r" b="b"/>
            <a:pathLst>
              <a:path h="287655">
                <a:moveTo>
                  <a:pt x="0" y="287400"/>
                </a:moveTo>
                <a:lnTo>
                  <a:pt x="0" y="0"/>
                </a:lnTo>
              </a:path>
            </a:pathLst>
          </a:custGeom>
          <a:ln w="101600">
            <a:solidFill>
              <a:srgbClr val="CD9146"/>
            </a:solidFill>
          </a:ln>
        </p:spPr>
        <p:txBody>
          <a:bodyPr wrap="square" lIns="0" tIns="0" rIns="0" bIns="0" rtlCol="0"/>
          <a:lstStyle/>
          <a:p>
            <a:endParaRPr/>
          </a:p>
        </p:txBody>
      </p:sp>
      <p:sp>
        <p:nvSpPr>
          <p:cNvPr id="8" name="object 8"/>
          <p:cNvSpPr/>
          <p:nvPr/>
        </p:nvSpPr>
        <p:spPr>
          <a:xfrm>
            <a:off x="787526" y="3285361"/>
            <a:ext cx="0" cy="287655"/>
          </a:xfrm>
          <a:custGeom>
            <a:avLst/>
            <a:gdLst/>
            <a:ahLst/>
            <a:cxnLst/>
            <a:rect l="l" t="t" r="r" b="b"/>
            <a:pathLst>
              <a:path h="287654">
                <a:moveTo>
                  <a:pt x="0" y="287400"/>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787526" y="4234051"/>
            <a:ext cx="0" cy="287655"/>
          </a:xfrm>
          <a:custGeom>
            <a:avLst/>
            <a:gdLst/>
            <a:ahLst/>
            <a:cxnLst/>
            <a:rect l="l" t="t" r="r" b="b"/>
            <a:pathLst>
              <a:path h="287654">
                <a:moveTo>
                  <a:pt x="0" y="287400"/>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787526" y="4589905"/>
            <a:ext cx="0" cy="287655"/>
          </a:xfrm>
          <a:custGeom>
            <a:avLst/>
            <a:gdLst/>
            <a:ahLst/>
            <a:cxnLst/>
            <a:rect l="l" t="t" r="r" b="b"/>
            <a:pathLst>
              <a:path h="287654">
                <a:moveTo>
                  <a:pt x="0" y="287400"/>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785241" y="4978527"/>
            <a:ext cx="0" cy="749935"/>
          </a:xfrm>
          <a:custGeom>
            <a:avLst/>
            <a:gdLst/>
            <a:ahLst/>
            <a:cxnLst/>
            <a:rect l="l" t="t" r="r" b="b"/>
            <a:pathLst>
              <a:path h="749935">
                <a:moveTo>
                  <a:pt x="0" y="749808"/>
                </a:moveTo>
                <a:lnTo>
                  <a:pt x="0" y="0"/>
                </a:lnTo>
              </a:path>
            </a:pathLst>
          </a:custGeom>
          <a:ln w="101600">
            <a:solidFill>
              <a:srgbClr val="CD9146"/>
            </a:solidFill>
          </a:ln>
        </p:spPr>
        <p:txBody>
          <a:bodyPr wrap="square" lIns="0" tIns="0" rIns="0" bIns="0" rtlCol="0"/>
          <a:lstStyle/>
          <a:p>
            <a:endParaRPr/>
          </a:p>
        </p:txBody>
      </p:sp>
      <p:sp>
        <p:nvSpPr>
          <p:cNvPr id="12" name="object 12"/>
          <p:cNvSpPr txBox="1"/>
          <p:nvPr/>
        </p:nvSpPr>
        <p:spPr>
          <a:xfrm>
            <a:off x="2495237" y="697019"/>
            <a:ext cx="7240905" cy="1068070"/>
          </a:xfrm>
          <a:prstGeom prst="rect">
            <a:avLst/>
          </a:prstGeom>
        </p:spPr>
        <p:txBody>
          <a:bodyPr vert="horz" wrap="square" lIns="0" tIns="74295" rIns="0" bIns="0" rtlCol="0">
            <a:spAutoFit/>
          </a:bodyPr>
          <a:lstStyle/>
          <a:p>
            <a:pPr marL="12700" marR="5080" indent="1600835">
              <a:lnSpc>
                <a:spcPts val="3890"/>
              </a:lnSpc>
              <a:spcBef>
                <a:spcPts val="585"/>
              </a:spcBef>
            </a:pPr>
            <a:r>
              <a:rPr sz="3600" b="1" spc="-5" dirty="0">
                <a:solidFill>
                  <a:srgbClr val="BB8542"/>
                </a:solidFill>
                <a:latin typeface="Arial"/>
                <a:cs typeface="Arial"/>
              </a:rPr>
              <a:t>TACTICAL </a:t>
            </a:r>
            <a:r>
              <a:rPr sz="3600" b="1" dirty="0">
                <a:solidFill>
                  <a:srgbClr val="BB8542"/>
                </a:solidFill>
                <a:latin typeface="Arial"/>
                <a:cs typeface="Arial"/>
              </a:rPr>
              <a:t>FORCE </a:t>
            </a:r>
            <a:r>
              <a:rPr sz="3600" b="1" spc="5" dirty="0">
                <a:solidFill>
                  <a:srgbClr val="BB8542"/>
                </a:solidFill>
                <a:latin typeface="Arial"/>
                <a:cs typeface="Arial"/>
              </a:rPr>
              <a:t> </a:t>
            </a:r>
            <a:r>
              <a:rPr sz="3600" b="1" dirty="0">
                <a:latin typeface="Arial"/>
                <a:cs typeface="Arial"/>
              </a:rPr>
              <a:t>PERSONNEL</a:t>
            </a:r>
            <a:r>
              <a:rPr sz="3600" b="1" spc="-70" dirty="0">
                <a:latin typeface="Arial"/>
                <a:cs typeface="Arial"/>
              </a:rPr>
              <a:t> </a:t>
            </a:r>
            <a:r>
              <a:rPr sz="3600" b="1" spc="-5" dirty="0">
                <a:latin typeface="Arial"/>
                <a:cs typeface="Arial"/>
              </a:rPr>
              <a:t>RESPONSIBILITIES</a:t>
            </a:r>
            <a:endParaRPr sz="360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14" name="object 14"/>
          <p:cNvSpPr txBox="1">
            <a:spLocks noGrp="1"/>
          </p:cNvSpPr>
          <p:nvPr>
            <p:ph type="sldNum" sz="quarter" idx="7"/>
          </p:nvPr>
        </p:nvSpPr>
        <p:spPr>
          <a:prstGeom prst="rect">
            <a:avLst/>
          </a:prstGeom>
        </p:spPr>
        <p:txBody>
          <a:bodyPr vert="horz" wrap="square" lIns="0" tIns="11430" rIns="0" bIns="0" rtlCol="0">
            <a:spAutoFit/>
          </a:bodyPr>
          <a:lstStyle/>
          <a:p>
            <a:pPr marL="38100">
              <a:lnSpc>
                <a:spcPct val="100000"/>
              </a:lnSpc>
              <a:spcBef>
                <a:spcPts val="90"/>
              </a:spcBef>
            </a:pPr>
            <a:fld id="{81D60167-4931-47E6-BA6A-407CBD079E47}" type="slidenum">
              <a:rPr dirty="0">
                <a:solidFill>
                  <a:srgbClr val="000000"/>
                </a:solidFill>
              </a:rPr>
              <a:t>13</a:t>
            </a:fld>
            <a:endParaRPr dirty="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24:</a:t>
            </a:r>
            <a:r>
              <a:rPr sz="2000" b="1" spc="-15" dirty="0">
                <a:solidFill>
                  <a:srgbClr val="767070"/>
                </a:solidFill>
                <a:latin typeface="Arial"/>
                <a:cs typeface="Arial"/>
              </a:rPr>
              <a:t> </a:t>
            </a:r>
            <a:r>
              <a:rPr sz="2000" b="1" spc="-5" dirty="0">
                <a:solidFill>
                  <a:srgbClr val="767070"/>
                </a:solidFill>
                <a:latin typeface="Arial"/>
                <a:cs typeface="Arial"/>
              </a:rPr>
              <a:t>Prepare</a:t>
            </a:r>
            <a:r>
              <a:rPr sz="2000" b="1" dirty="0">
                <a:solidFill>
                  <a:srgbClr val="767070"/>
                </a:solidFill>
                <a:latin typeface="Arial"/>
                <a:cs typeface="Arial"/>
              </a:rPr>
              <a:t> </a:t>
            </a:r>
            <a:r>
              <a:rPr sz="2000" b="1" spc="-5" dirty="0">
                <a:solidFill>
                  <a:srgbClr val="767070"/>
                </a:solidFill>
                <a:latin typeface="Arial"/>
                <a:cs typeface="Arial"/>
              </a:rPr>
              <a:t>for</a:t>
            </a:r>
            <a:r>
              <a:rPr sz="2000" b="1" spc="-20" dirty="0">
                <a:solidFill>
                  <a:srgbClr val="767070"/>
                </a:solidFill>
                <a:latin typeface="Arial"/>
                <a:cs typeface="Arial"/>
              </a:rPr>
              <a:t> </a:t>
            </a:r>
            <a:r>
              <a:rPr sz="2000" b="1" spc="-10" dirty="0">
                <a:solidFill>
                  <a:srgbClr val="767070"/>
                </a:solidFill>
                <a:latin typeface="Arial"/>
                <a:cs typeface="Arial"/>
              </a:rPr>
              <a:t>Evacuation</a:t>
            </a:r>
            <a:endParaRPr sz="2000">
              <a:latin typeface="Arial"/>
              <a:cs typeface="Arial"/>
            </a:endParaRPr>
          </a:p>
        </p:txBody>
      </p:sp>
      <p:pic>
        <p:nvPicPr>
          <p:cNvPr id="3" name="object 3"/>
          <p:cNvPicPr/>
          <p:nvPr/>
        </p:nvPicPr>
        <p:blipFill>
          <a:blip r:embed="rId5" cstate="print"/>
          <a:stretch>
            <a:fillRect/>
          </a:stretch>
        </p:blipFill>
        <p:spPr>
          <a:xfrm>
            <a:off x="309372" y="255270"/>
            <a:ext cx="1173467" cy="656081"/>
          </a:xfrm>
          <a:prstGeom prst="rect">
            <a:avLst/>
          </a:prstGeom>
        </p:spPr>
      </p:pic>
      <p:sp>
        <p:nvSpPr>
          <p:cNvPr id="4" name="object 4"/>
          <p:cNvSpPr txBox="1"/>
          <p:nvPr/>
        </p:nvSpPr>
        <p:spPr>
          <a:xfrm>
            <a:off x="2122042" y="943081"/>
            <a:ext cx="8030209" cy="574040"/>
          </a:xfrm>
          <a:prstGeom prst="rect">
            <a:avLst/>
          </a:prstGeom>
        </p:spPr>
        <p:txBody>
          <a:bodyPr vert="horz" wrap="square" lIns="0" tIns="12700" rIns="0" bIns="0" rtlCol="0">
            <a:spAutoFit/>
          </a:bodyPr>
          <a:lstStyle/>
          <a:p>
            <a:pPr marL="12700" algn="ctr">
              <a:lnSpc>
                <a:spcPct val="100000"/>
              </a:lnSpc>
              <a:spcBef>
                <a:spcPts val="100"/>
              </a:spcBef>
            </a:pPr>
            <a:r>
              <a:rPr sz="3600" b="1" dirty="0">
                <a:solidFill>
                  <a:srgbClr val="FFFFFF"/>
                </a:solidFill>
                <a:latin typeface="Arial"/>
                <a:cs typeface="Arial"/>
              </a:rPr>
              <a:t>PREPARE</a:t>
            </a:r>
            <a:r>
              <a:rPr sz="3600" b="1" spc="-30" dirty="0">
                <a:solidFill>
                  <a:srgbClr val="FFFFFF"/>
                </a:solidFill>
                <a:latin typeface="Arial"/>
                <a:cs typeface="Arial"/>
              </a:rPr>
              <a:t> </a:t>
            </a:r>
            <a:r>
              <a:rPr sz="3600" b="1" dirty="0">
                <a:solidFill>
                  <a:srgbClr val="FFFFFF"/>
                </a:solidFill>
                <a:latin typeface="Arial"/>
                <a:cs typeface="Arial"/>
              </a:rPr>
              <a:t>FOR</a:t>
            </a:r>
            <a:r>
              <a:rPr sz="3600" b="1" spc="-35" dirty="0">
                <a:solidFill>
                  <a:srgbClr val="FFFFFF"/>
                </a:solidFill>
                <a:latin typeface="Arial"/>
                <a:cs typeface="Arial"/>
              </a:rPr>
              <a:t> </a:t>
            </a:r>
            <a:r>
              <a:rPr sz="3600" b="1" dirty="0">
                <a:solidFill>
                  <a:srgbClr val="FFFFFF"/>
                </a:solidFill>
                <a:latin typeface="Arial"/>
                <a:cs typeface="Arial"/>
              </a:rPr>
              <a:t>EVACUATION</a:t>
            </a:r>
            <a:endParaRPr sz="3600" dirty="0">
              <a:latin typeface="Arial"/>
              <a:cs typeface="Arial"/>
            </a:endParaRPr>
          </a:p>
        </p:txBody>
      </p:sp>
      <p:grpSp>
        <p:nvGrpSpPr>
          <p:cNvPr id="5" name="object 5"/>
          <p:cNvGrpSpPr/>
          <p:nvPr/>
        </p:nvGrpSpPr>
        <p:grpSpPr>
          <a:xfrm>
            <a:off x="2935985" y="2251710"/>
            <a:ext cx="6320790" cy="3580129"/>
            <a:chOff x="2935985" y="2251710"/>
            <a:chExt cx="6320790" cy="3580129"/>
          </a:xfrm>
        </p:grpSpPr>
        <p:sp>
          <p:nvSpPr>
            <p:cNvPr id="6" name="object 6"/>
            <p:cNvSpPr/>
            <p:nvPr/>
          </p:nvSpPr>
          <p:spPr>
            <a:xfrm>
              <a:off x="2945510" y="2261235"/>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0877" y="3445763"/>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8" name="object 8"/>
            <p:cNvSpPr/>
            <p:nvPr/>
          </p:nvSpPr>
          <p:spPr>
            <a:xfrm>
              <a:off x="5897879" y="3736848"/>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7620" y="6041205"/>
            <a:ext cx="471487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898B8B"/>
                </a:solidFill>
                <a:latin typeface="Arial"/>
                <a:cs typeface="Arial"/>
              </a:rPr>
              <a:t>Video</a:t>
            </a:r>
            <a:r>
              <a:rPr sz="1800" i="1" spc="-10"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5" dirty="0">
                <a:solidFill>
                  <a:srgbClr val="898B8B"/>
                </a:solidFill>
                <a:latin typeface="Arial"/>
                <a:cs typeface="Arial"/>
              </a:rPr>
              <a:t> found </a:t>
            </a:r>
            <a:r>
              <a:rPr sz="1800" i="1" dirty="0">
                <a:solidFill>
                  <a:srgbClr val="898B8B"/>
                </a:solidFill>
                <a:latin typeface="Arial"/>
                <a:cs typeface="Arial"/>
              </a:rPr>
              <a:t>on</a:t>
            </a:r>
            <a:r>
              <a:rPr sz="1800" i="1" spc="-10" dirty="0">
                <a:solidFill>
                  <a:srgbClr val="898B8B"/>
                </a:solidFill>
                <a:latin typeface="Arial"/>
                <a:cs typeface="Arial"/>
              </a:rPr>
              <a:t> </a:t>
            </a:r>
            <a:r>
              <a:rPr sz="1800" i="1" spc="-5" dirty="0">
                <a:solidFill>
                  <a:srgbClr val="898B8B"/>
                </a:solidFill>
                <a:latin typeface="Arial"/>
                <a:cs typeface="Arial"/>
              </a:rPr>
              <a:t>deployedmedicine.com</a:t>
            </a:r>
            <a:endParaRPr sz="1800">
              <a:latin typeface="Arial"/>
              <a:cs typeface="Arial"/>
            </a:endParaRPr>
          </a:p>
        </p:txBody>
      </p:sp>
      <p:sp>
        <p:nvSpPr>
          <p:cNvPr id="10" name="object 10"/>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11" name="object 11"/>
          <p:cNvSpPr txBox="1">
            <a:spLocks noGrp="1"/>
          </p:cNvSpPr>
          <p:nvPr>
            <p:ph type="sldNum" sz="quarter" idx="7"/>
          </p:nvPr>
        </p:nvSpPr>
        <p:spPr>
          <a:prstGeom prst="rect">
            <a:avLst/>
          </a:prstGeom>
        </p:spPr>
        <p:txBody>
          <a:bodyPr vert="horz" wrap="square" lIns="0" tIns="11430" rIns="0" bIns="0" rtlCol="0">
            <a:spAutoFit/>
          </a:bodyPr>
          <a:lstStyle/>
          <a:p>
            <a:pPr marL="38100">
              <a:lnSpc>
                <a:spcPct val="100000"/>
              </a:lnSpc>
              <a:spcBef>
                <a:spcPts val="90"/>
              </a:spcBef>
            </a:pPr>
            <a:fld id="{81D60167-4931-47E6-BA6A-407CBD079E47}" type="slidenum">
              <a:rPr dirty="0">
                <a:solidFill>
                  <a:srgbClr val="000000"/>
                </a:solidFill>
              </a:rPr>
              <a:t>14</a:t>
            </a:fld>
            <a:endParaRPr dirty="0">
              <a:solidFill>
                <a:srgbClr val="000000"/>
              </a:solidFill>
            </a:endParaRPr>
          </a:p>
        </p:txBody>
      </p:sp>
      <p:pic>
        <p:nvPicPr>
          <p:cNvPr id="12" name="24. Casualty Preparation for Evacuation">
            <a:hlinkClick r:id="" action="ppaction://media"/>
            <a:extLst>
              <a:ext uri="{FF2B5EF4-FFF2-40B4-BE49-F238E27FC236}">
                <a16:creationId xmlns:a16="http://schemas.microsoft.com/office/drawing/2014/main" id="{9E511F81-965A-EB89-0EB5-24BA96250B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05985" y="1645347"/>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2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24:</a:t>
            </a:r>
            <a:r>
              <a:rPr sz="2000" b="1" spc="-15" dirty="0">
                <a:solidFill>
                  <a:srgbClr val="767070"/>
                </a:solidFill>
                <a:latin typeface="Arial"/>
                <a:cs typeface="Arial"/>
              </a:rPr>
              <a:t> </a:t>
            </a:r>
            <a:r>
              <a:rPr sz="2000" b="1" spc="-5" dirty="0">
                <a:solidFill>
                  <a:srgbClr val="767070"/>
                </a:solidFill>
                <a:latin typeface="Arial"/>
                <a:cs typeface="Arial"/>
              </a:rPr>
              <a:t>Prepare</a:t>
            </a:r>
            <a:r>
              <a:rPr sz="2000" b="1" dirty="0">
                <a:solidFill>
                  <a:srgbClr val="767070"/>
                </a:solidFill>
                <a:latin typeface="Arial"/>
                <a:cs typeface="Arial"/>
              </a:rPr>
              <a:t> </a:t>
            </a:r>
            <a:r>
              <a:rPr sz="2000" b="1" spc="-5" dirty="0">
                <a:solidFill>
                  <a:srgbClr val="767070"/>
                </a:solidFill>
                <a:latin typeface="Arial"/>
                <a:cs typeface="Arial"/>
              </a:rPr>
              <a:t>for</a:t>
            </a:r>
            <a:r>
              <a:rPr sz="2000" b="1" spc="-20" dirty="0">
                <a:solidFill>
                  <a:srgbClr val="767070"/>
                </a:solidFill>
                <a:latin typeface="Arial"/>
                <a:cs typeface="Arial"/>
              </a:rPr>
              <a:t> </a:t>
            </a:r>
            <a:r>
              <a:rPr sz="2000" b="1" spc="-10" dirty="0">
                <a:solidFill>
                  <a:srgbClr val="767070"/>
                </a:solidFill>
                <a:latin typeface="Arial"/>
                <a:cs typeface="Arial"/>
              </a:rPr>
              <a:t>Evacuation</a:t>
            </a:r>
            <a:endParaRPr sz="2000">
              <a:latin typeface="Arial"/>
              <a:cs typeface="Arial"/>
            </a:endParaRPr>
          </a:p>
        </p:txBody>
      </p:sp>
      <p:pic>
        <p:nvPicPr>
          <p:cNvPr id="4" name="object 4"/>
          <p:cNvPicPr/>
          <p:nvPr/>
        </p:nvPicPr>
        <p:blipFill>
          <a:blip r:embed="rId3" cstate="print"/>
          <a:stretch>
            <a:fillRect/>
          </a:stretch>
        </p:blipFill>
        <p:spPr>
          <a:xfrm>
            <a:off x="309372" y="255270"/>
            <a:ext cx="1173467" cy="656081"/>
          </a:xfrm>
          <a:prstGeom prst="rect">
            <a:avLst/>
          </a:prstGeom>
        </p:spPr>
      </p:pic>
      <p:sp>
        <p:nvSpPr>
          <p:cNvPr id="5" name="object 5"/>
          <p:cNvSpPr txBox="1">
            <a:spLocks noGrp="1"/>
          </p:cNvSpPr>
          <p:nvPr>
            <p:ph type="title"/>
          </p:nvPr>
        </p:nvSpPr>
        <p:spPr>
          <a:xfrm>
            <a:off x="2820797" y="943081"/>
            <a:ext cx="6631940" cy="1068070"/>
          </a:xfrm>
          <a:prstGeom prst="rect">
            <a:avLst/>
          </a:prstGeom>
        </p:spPr>
        <p:txBody>
          <a:bodyPr vert="horz" wrap="square" lIns="0" tIns="74295" rIns="0" bIns="0" rtlCol="0">
            <a:spAutoFit/>
          </a:bodyPr>
          <a:lstStyle/>
          <a:p>
            <a:pPr marL="12700" marR="5080" indent="1650364">
              <a:lnSpc>
                <a:spcPts val="3890"/>
              </a:lnSpc>
              <a:spcBef>
                <a:spcPts val="585"/>
              </a:spcBef>
            </a:pPr>
            <a:r>
              <a:rPr dirty="0">
                <a:solidFill>
                  <a:srgbClr val="FFFFFF"/>
                </a:solidFill>
              </a:rPr>
              <a:t>PREPARE FOR </a:t>
            </a:r>
            <a:r>
              <a:rPr spc="5" dirty="0">
                <a:solidFill>
                  <a:srgbClr val="FFFFFF"/>
                </a:solidFill>
              </a:rPr>
              <a:t> </a:t>
            </a:r>
            <a:r>
              <a:rPr dirty="0">
                <a:solidFill>
                  <a:srgbClr val="FFFFFF"/>
                </a:solidFill>
              </a:rPr>
              <a:t>EVACUATION</a:t>
            </a:r>
            <a:r>
              <a:rPr spc="-35" dirty="0">
                <a:solidFill>
                  <a:srgbClr val="FFFFFF"/>
                </a:solidFill>
              </a:rPr>
              <a:t> </a:t>
            </a:r>
            <a:r>
              <a:rPr dirty="0">
                <a:solidFill>
                  <a:srgbClr val="FFFFFF"/>
                </a:solidFill>
              </a:rPr>
              <a:t>SKILL</a:t>
            </a:r>
            <a:r>
              <a:rPr spc="-40" dirty="0">
                <a:solidFill>
                  <a:srgbClr val="FFFFFF"/>
                </a:solidFill>
              </a:rPr>
              <a:t> </a:t>
            </a:r>
            <a:r>
              <a:rPr spc="-5" dirty="0">
                <a:solidFill>
                  <a:srgbClr val="FFFFFF"/>
                </a:solidFill>
              </a:rPr>
              <a:t>STATION</a:t>
            </a:r>
          </a:p>
        </p:txBody>
      </p:sp>
      <p:sp>
        <p:nvSpPr>
          <p:cNvPr id="6" name="object 6"/>
          <p:cNvSpPr txBox="1"/>
          <p:nvPr/>
        </p:nvSpPr>
        <p:spPr>
          <a:xfrm>
            <a:off x="4766612" y="2463081"/>
            <a:ext cx="3589020" cy="299021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FFFF"/>
                </a:solidFill>
                <a:latin typeface="Arial"/>
                <a:cs typeface="Arial"/>
              </a:rPr>
              <a:t>Litter</a:t>
            </a:r>
            <a:r>
              <a:rPr sz="2800" b="1" spc="-35" dirty="0">
                <a:solidFill>
                  <a:srgbClr val="FFFFFF"/>
                </a:solidFill>
                <a:latin typeface="Arial"/>
                <a:cs typeface="Arial"/>
              </a:rPr>
              <a:t> </a:t>
            </a:r>
            <a:r>
              <a:rPr sz="2800" b="1" spc="-5" dirty="0">
                <a:solidFill>
                  <a:srgbClr val="FFFFFF"/>
                </a:solidFill>
                <a:latin typeface="Arial"/>
                <a:cs typeface="Arial"/>
              </a:rPr>
              <a:t>Selection</a:t>
            </a:r>
            <a:endParaRPr sz="2800">
              <a:latin typeface="Arial"/>
              <a:cs typeface="Arial"/>
            </a:endParaRPr>
          </a:p>
          <a:p>
            <a:pPr marL="12700" marR="5080">
              <a:lnSpc>
                <a:spcPct val="198200"/>
              </a:lnSpc>
            </a:pPr>
            <a:r>
              <a:rPr sz="2800" b="1" spc="-5" dirty="0">
                <a:solidFill>
                  <a:srgbClr val="FFFFFF"/>
                </a:solidFill>
                <a:latin typeface="Arial"/>
                <a:cs typeface="Arial"/>
              </a:rPr>
              <a:t>Casualty</a:t>
            </a:r>
            <a:r>
              <a:rPr sz="2800" b="1" dirty="0">
                <a:solidFill>
                  <a:srgbClr val="FFFFFF"/>
                </a:solidFill>
                <a:latin typeface="Arial"/>
                <a:cs typeface="Arial"/>
              </a:rPr>
              <a:t> </a:t>
            </a:r>
            <a:r>
              <a:rPr sz="2800" b="1" spc="-5" dirty="0">
                <a:solidFill>
                  <a:srgbClr val="FFFFFF"/>
                </a:solidFill>
                <a:latin typeface="Arial"/>
                <a:cs typeface="Arial"/>
              </a:rPr>
              <a:t>Preparation </a:t>
            </a:r>
            <a:r>
              <a:rPr sz="2800" b="1" spc="-765" dirty="0">
                <a:solidFill>
                  <a:srgbClr val="FFFFFF"/>
                </a:solidFill>
                <a:latin typeface="Arial"/>
                <a:cs typeface="Arial"/>
              </a:rPr>
              <a:t> </a:t>
            </a:r>
            <a:r>
              <a:rPr sz="2800" b="1" spc="-5" dirty="0">
                <a:solidFill>
                  <a:srgbClr val="FFFFFF"/>
                </a:solidFill>
                <a:latin typeface="Arial"/>
                <a:cs typeface="Arial"/>
              </a:rPr>
              <a:t>Casualty</a:t>
            </a:r>
            <a:r>
              <a:rPr sz="2800" b="1" spc="5" dirty="0">
                <a:solidFill>
                  <a:srgbClr val="FFFFFF"/>
                </a:solidFill>
                <a:latin typeface="Arial"/>
                <a:cs typeface="Arial"/>
              </a:rPr>
              <a:t> </a:t>
            </a:r>
            <a:r>
              <a:rPr sz="2800" b="1" spc="-5" dirty="0">
                <a:solidFill>
                  <a:srgbClr val="FFFFFF"/>
                </a:solidFill>
                <a:latin typeface="Arial"/>
                <a:cs typeface="Arial"/>
              </a:rPr>
              <a:t>Staging </a:t>
            </a:r>
            <a:r>
              <a:rPr sz="2800" b="1" dirty="0">
                <a:solidFill>
                  <a:srgbClr val="FFFFFF"/>
                </a:solidFill>
                <a:latin typeface="Arial"/>
                <a:cs typeface="Arial"/>
              </a:rPr>
              <a:t> </a:t>
            </a:r>
            <a:r>
              <a:rPr sz="2800" b="1" spc="-5" dirty="0">
                <a:solidFill>
                  <a:srgbClr val="FFFFFF"/>
                </a:solidFill>
                <a:latin typeface="Arial"/>
                <a:cs typeface="Arial"/>
              </a:rPr>
              <a:t>Transition of</a:t>
            </a:r>
            <a:r>
              <a:rPr sz="2800" b="1" spc="-10" dirty="0">
                <a:solidFill>
                  <a:srgbClr val="FFFFFF"/>
                </a:solidFill>
                <a:latin typeface="Arial"/>
                <a:cs typeface="Arial"/>
              </a:rPr>
              <a:t> </a:t>
            </a:r>
            <a:r>
              <a:rPr sz="2800" b="1" spc="-5" dirty="0">
                <a:solidFill>
                  <a:srgbClr val="FFFFFF"/>
                </a:solidFill>
                <a:latin typeface="Arial"/>
                <a:cs typeface="Arial"/>
              </a:rPr>
              <a:t>Care</a:t>
            </a:r>
            <a:endParaRPr sz="2800">
              <a:latin typeface="Arial"/>
              <a:cs typeface="Arial"/>
            </a:endParaRPr>
          </a:p>
        </p:txBody>
      </p:sp>
      <p:pic>
        <p:nvPicPr>
          <p:cNvPr id="7" name="object 7"/>
          <p:cNvPicPr/>
          <p:nvPr/>
        </p:nvPicPr>
        <p:blipFill>
          <a:blip r:embed="rId4" cstate="print"/>
          <a:stretch>
            <a:fillRect/>
          </a:stretch>
        </p:blipFill>
        <p:spPr>
          <a:xfrm>
            <a:off x="3912870" y="2375154"/>
            <a:ext cx="627887" cy="637031"/>
          </a:xfrm>
          <a:prstGeom prst="rect">
            <a:avLst/>
          </a:prstGeom>
        </p:spPr>
      </p:pic>
      <p:pic>
        <p:nvPicPr>
          <p:cNvPr id="8" name="object 8"/>
          <p:cNvPicPr/>
          <p:nvPr/>
        </p:nvPicPr>
        <p:blipFill>
          <a:blip r:embed="rId4" cstate="print"/>
          <a:stretch>
            <a:fillRect/>
          </a:stretch>
        </p:blipFill>
        <p:spPr>
          <a:xfrm>
            <a:off x="3902202" y="3235451"/>
            <a:ext cx="627125" cy="636257"/>
          </a:xfrm>
          <a:prstGeom prst="rect">
            <a:avLst/>
          </a:prstGeom>
        </p:spPr>
      </p:pic>
      <p:pic>
        <p:nvPicPr>
          <p:cNvPr id="9" name="object 9"/>
          <p:cNvPicPr/>
          <p:nvPr/>
        </p:nvPicPr>
        <p:blipFill>
          <a:blip r:embed="rId4" cstate="print"/>
          <a:stretch>
            <a:fillRect/>
          </a:stretch>
        </p:blipFill>
        <p:spPr>
          <a:xfrm>
            <a:off x="3890771" y="4106418"/>
            <a:ext cx="627887" cy="636257"/>
          </a:xfrm>
          <a:prstGeom prst="rect">
            <a:avLst/>
          </a:prstGeom>
        </p:spPr>
      </p:pic>
      <p:pic>
        <p:nvPicPr>
          <p:cNvPr id="10" name="object 10"/>
          <p:cNvPicPr/>
          <p:nvPr/>
        </p:nvPicPr>
        <p:blipFill>
          <a:blip r:embed="rId4" cstate="print"/>
          <a:stretch>
            <a:fillRect/>
          </a:stretch>
        </p:blipFill>
        <p:spPr>
          <a:xfrm>
            <a:off x="3880103" y="4933188"/>
            <a:ext cx="627887" cy="637031"/>
          </a:xfrm>
          <a:prstGeom prst="rect">
            <a:avLst/>
          </a:prstGeom>
        </p:spPr>
      </p:pic>
      <p:sp>
        <p:nvSpPr>
          <p:cNvPr id="11" name="object 11"/>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12" name="object 12"/>
          <p:cNvSpPr txBox="1">
            <a:spLocks noGrp="1"/>
          </p:cNvSpPr>
          <p:nvPr>
            <p:ph type="sldNum" sz="quarter" idx="7"/>
          </p:nvPr>
        </p:nvSpPr>
        <p:spPr>
          <a:prstGeom prst="rect">
            <a:avLst/>
          </a:prstGeom>
        </p:spPr>
        <p:txBody>
          <a:bodyPr vert="horz" wrap="square" lIns="0" tIns="11430" rIns="0" bIns="0" rtlCol="0">
            <a:spAutoFit/>
          </a:bodyPr>
          <a:lstStyle/>
          <a:p>
            <a:pPr marL="38100">
              <a:lnSpc>
                <a:spcPct val="100000"/>
              </a:lnSpc>
              <a:spcBef>
                <a:spcPts val="90"/>
              </a:spcBef>
            </a:pPr>
            <a:fld id="{81D60167-4931-47E6-BA6A-407CBD079E47}" type="slidenum">
              <a:rPr dirty="0">
                <a:solidFill>
                  <a:srgbClr val="000000"/>
                </a:solidFill>
              </a:rPr>
              <a:t>15</a:t>
            </a:fld>
            <a:endParaRPr dirty="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24:</a:t>
            </a:r>
            <a:r>
              <a:rPr sz="2000" b="1" spc="-15" dirty="0">
                <a:solidFill>
                  <a:srgbClr val="767070"/>
                </a:solidFill>
                <a:latin typeface="Arial"/>
                <a:cs typeface="Arial"/>
              </a:rPr>
              <a:t> </a:t>
            </a:r>
            <a:r>
              <a:rPr sz="2000" b="1" spc="-5" dirty="0">
                <a:solidFill>
                  <a:srgbClr val="767070"/>
                </a:solidFill>
                <a:latin typeface="Arial"/>
                <a:cs typeface="Arial"/>
              </a:rPr>
              <a:t>Prepare</a:t>
            </a:r>
            <a:r>
              <a:rPr sz="2000" b="1" dirty="0">
                <a:solidFill>
                  <a:srgbClr val="767070"/>
                </a:solidFill>
                <a:latin typeface="Arial"/>
                <a:cs typeface="Arial"/>
              </a:rPr>
              <a:t> </a:t>
            </a:r>
            <a:r>
              <a:rPr sz="2000" b="1" spc="-5" dirty="0">
                <a:solidFill>
                  <a:srgbClr val="767070"/>
                </a:solidFill>
                <a:latin typeface="Arial"/>
                <a:cs typeface="Arial"/>
              </a:rPr>
              <a:t>for</a:t>
            </a:r>
            <a:r>
              <a:rPr sz="2000" b="1" spc="-20" dirty="0">
                <a:solidFill>
                  <a:srgbClr val="767070"/>
                </a:solidFill>
                <a:latin typeface="Arial"/>
                <a:cs typeface="Arial"/>
              </a:rPr>
              <a:t> </a:t>
            </a:r>
            <a:r>
              <a:rPr sz="2000" b="1" spc="-10" dirty="0">
                <a:solidFill>
                  <a:srgbClr val="767070"/>
                </a:solidFill>
                <a:latin typeface="Arial"/>
                <a:cs typeface="Arial"/>
              </a:rPr>
              <a:t>Evacuation</a:t>
            </a:r>
            <a:endParaRPr sz="2000">
              <a:latin typeface="Arial"/>
              <a:cs typeface="Arial"/>
            </a:endParaRPr>
          </a:p>
        </p:txBody>
      </p:sp>
      <p:pic>
        <p:nvPicPr>
          <p:cNvPr id="3" name="object 3"/>
          <p:cNvPicPr/>
          <p:nvPr/>
        </p:nvPicPr>
        <p:blipFill>
          <a:blip r:embed="rId3" cstate="print"/>
          <a:stretch>
            <a:fillRect/>
          </a:stretch>
        </p:blipFill>
        <p:spPr>
          <a:xfrm>
            <a:off x="309372" y="255270"/>
            <a:ext cx="1173467" cy="656081"/>
          </a:xfrm>
          <a:prstGeom prst="rect">
            <a:avLst/>
          </a:prstGeom>
        </p:spPr>
      </p:pic>
      <p:sp>
        <p:nvSpPr>
          <p:cNvPr id="4" name="object 4"/>
          <p:cNvSpPr txBox="1">
            <a:spLocks noGrp="1"/>
          </p:cNvSpPr>
          <p:nvPr>
            <p:ph type="title"/>
          </p:nvPr>
        </p:nvSpPr>
        <p:spPr>
          <a:prstGeom prst="rect">
            <a:avLst/>
          </a:prstGeom>
        </p:spPr>
        <p:txBody>
          <a:bodyPr vert="horz" wrap="square" lIns="0" tIns="74295" rIns="0" bIns="0" rtlCol="0">
            <a:spAutoFit/>
          </a:bodyPr>
          <a:lstStyle/>
          <a:p>
            <a:pPr marL="12700" marR="5080" indent="546100">
              <a:lnSpc>
                <a:spcPts val="3890"/>
              </a:lnSpc>
              <a:spcBef>
                <a:spcPts val="585"/>
              </a:spcBef>
            </a:pPr>
            <a:r>
              <a:rPr spc="-5" dirty="0">
                <a:solidFill>
                  <a:srgbClr val="000000"/>
                </a:solidFill>
              </a:rPr>
              <a:t>MANAGING </a:t>
            </a:r>
            <a:r>
              <a:rPr dirty="0"/>
              <a:t>EVACUATION </a:t>
            </a:r>
            <a:r>
              <a:rPr spc="-5" dirty="0"/>
              <a:t>DELAYS </a:t>
            </a:r>
            <a:r>
              <a:rPr spc="-5" dirty="0">
                <a:solidFill>
                  <a:srgbClr val="000000"/>
                </a:solidFill>
              </a:rPr>
              <a:t>AND </a:t>
            </a:r>
            <a:r>
              <a:rPr dirty="0">
                <a:solidFill>
                  <a:srgbClr val="000000"/>
                </a:solidFill>
              </a:rPr>
              <a:t> </a:t>
            </a:r>
            <a:r>
              <a:rPr dirty="0"/>
              <a:t>PROLONGED</a:t>
            </a:r>
            <a:r>
              <a:rPr spc="-30" dirty="0"/>
              <a:t> </a:t>
            </a:r>
            <a:r>
              <a:rPr spc="-5" dirty="0"/>
              <a:t>CASUALTY</a:t>
            </a:r>
            <a:r>
              <a:rPr spc="-15" dirty="0"/>
              <a:t> </a:t>
            </a:r>
            <a:r>
              <a:rPr spc="-5" dirty="0"/>
              <a:t>CARE</a:t>
            </a:r>
            <a:r>
              <a:rPr spc="-20" dirty="0"/>
              <a:t> </a:t>
            </a:r>
            <a:r>
              <a:rPr spc="-5" dirty="0">
                <a:solidFill>
                  <a:srgbClr val="000000"/>
                </a:solidFill>
              </a:rPr>
              <a:t>SITUATIONS</a:t>
            </a:r>
          </a:p>
        </p:txBody>
      </p:sp>
      <p:sp>
        <p:nvSpPr>
          <p:cNvPr id="5" name="object 5"/>
          <p:cNvSpPr txBox="1"/>
          <p:nvPr/>
        </p:nvSpPr>
        <p:spPr>
          <a:xfrm>
            <a:off x="7149035" y="1877128"/>
            <a:ext cx="4726305" cy="3227070"/>
          </a:xfrm>
          <a:prstGeom prst="rect">
            <a:avLst/>
          </a:prstGeom>
        </p:spPr>
        <p:txBody>
          <a:bodyPr vert="horz" wrap="square" lIns="0" tIns="63500" rIns="0" bIns="0" rtlCol="0">
            <a:spAutoFit/>
          </a:bodyPr>
          <a:lstStyle/>
          <a:p>
            <a:pPr marL="355600" indent="-342900">
              <a:lnSpc>
                <a:spcPct val="100000"/>
              </a:lnSpc>
              <a:spcBef>
                <a:spcPts val="500"/>
              </a:spcBef>
              <a:buAutoNum type="arabicPeriod"/>
              <a:tabLst>
                <a:tab pos="354965" algn="l"/>
                <a:tab pos="355600" algn="l"/>
              </a:tabLst>
            </a:pPr>
            <a:r>
              <a:rPr sz="1800" spc="-5" dirty="0">
                <a:latin typeface="Arial MT"/>
                <a:cs typeface="Arial MT"/>
              </a:rPr>
              <a:t>Perform</a:t>
            </a:r>
            <a:r>
              <a:rPr sz="1800" dirty="0">
                <a:latin typeface="Arial MT"/>
                <a:cs typeface="Arial MT"/>
              </a:rPr>
              <a:t> </a:t>
            </a:r>
            <a:r>
              <a:rPr sz="1800" spc="-5" dirty="0">
                <a:latin typeface="Arial MT"/>
                <a:cs typeface="Arial MT"/>
              </a:rPr>
              <a:t>initial </a:t>
            </a:r>
            <a:r>
              <a:rPr sz="1800" dirty="0">
                <a:latin typeface="Arial MT"/>
                <a:cs typeface="Arial MT"/>
              </a:rPr>
              <a:t>care</a:t>
            </a:r>
            <a:r>
              <a:rPr sz="1800" spc="-5" dirty="0">
                <a:latin typeface="Arial MT"/>
                <a:cs typeface="Arial MT"/>
              </a:rPr>
              <a:t> using</a:t>
            </a:r>
            <a:r>
              <a:rPr sz="1800" dirty="0">
                <a:latin typeface="Arial MT"/>
                <a:cs typeface="Arial MT"/>
              </a:rPr>
              <a:t> </a:t>
            </a:r>
            <a:r>
              <a:rPr sz="1800" spc="-5" dirty="0">
                <a:latin typeface="Arial MT"/>
                <a:cs typeface="Arial MT"/>
              </a:rPr>
              <a:t>TCCC</a:t>
            </a:r>
            <a:r>
              <a:rPr sz="1800" dirty="0">
                <a:latin typeface="Arial MT"/>
                <a:cs typeface="Arial MT"/>
              </a:rPr>
              <a:t> </a:t>
            </a:r>
            <a:r>
              <a:rPr sz="1800" spc="-5" dirty="0">
                <a:latin typeface="Arial MT"/>
                <a:cs typeface="Arial MT"/>
              </a:rPr>
              <a:t>Guidelines</a:t>
            </a:r>
            <a:endParaRPr sz="1800">
              <a:latin typeface="Arial MT"/>
              <a:cs typeface="Arial MT"/>
            </a:endParaRPr>
          </a:p>
          <a:p>
            <a:pPr marL="355600" indent="-342900">
              <a:lnSpc>
                <a:spcPct val="100000"/>
              </a:lnSpc>
              <a:spcBef>
                <a:spcPts val="400"/>
              </a:spcBef>
              <a:buAutoNum type="arabicPeriod"/>
              <a:tabLst>
                <a:tab pos="354965" algn="l"/>
                <a:tab pos="355600" algn="l"/>
              </a:tabLst>
            </a:pPr>
            <a:r>
              <a:rPr sz="1800" spc="-5" dirty="0">
                <a:latin typeface="Arial MT"/>
                <a:cs typeface="Arial MT"/>
              </a:rPr>
              <a:t>Delineate</a:t>
            </a:r>
            <a:r>
              <a:rPr sz="1800" spc="-20" dirty="0">
                <a:latin typeface="Arial MT"/>
                <a:cs typeface="Arial MT"/>
              </a:rPr>
              <a:t> </a:t>
            </a:r>
            <a:r>
              <a:rPr sz="1800" dirty="0">
                <a:latin typeface="Arial MT"/>
                <a:cs typeface="Arial MT"/>
              </a:rPr>
              <a:t>roles</a:t>
            </a:r>
            <a:r>
              <a:rPr sz="1800" spc="-10" dirty="0">
                <a:latin typeface="Arial MT"/>
                <a:cs typeface="Arial MT"/>
              </a:rPr>
              <a:t> </a:t>
            </a:r>
            <a:r>
              <a:rPr sz="1800" dirty="0">
                <a:latin typeface="Arial MT"/>
                <a:cs typeface="Arial MT"/>
              </a:rPr>
              <a:t>and</a:t>
            </a:r>
            <a:r>
              <a:rPr sz="1800" spc="-5" dirty="0">
                <a:latin typeface="Arial MT"/>
                <a:cs typeface="Arial MT"/>
              </a:rPr>
              <a:t> responsibilities</a:t>
            </a:r>
            <a:endParaRPr sz="1800">
              <a:latin typeface="Arial MT"/>
              <a:cs typeface="Arial MT"/>
            </a:endParaRPr>
          </a:p>
          <a:p>
            <a:pPr marL="355600" marR="68580" indent="-342900">
              <a:lnSpc>
                <a:spcPct val="100000"/>
              </a:lnSpc>
              <a:spcBef>
                <a:spcPts val="405"/>
              </a:spcBef>
              <a:buAutoNum type="arabicPeriod"/>
              <a:tabLst>
                <a:tab pos="354965" algn="l"/>
                <a:tab pos="355600" algn="l"/>
              </a:tabLst>
            </a:pPr>
            <a:r>
              <a:rPr sz="1800" spc="-5" dirty="0">
                <a:latin typeface="Arial MT"/>
                <a:cs typeface="Arial MT"/>
              </a:rPr>
              <a:t>Perform</a:t>
            </a:r>
            <a:r>
              <a:rPr sz="1800" dirty="0">
                <a:latin typeface="Arial MT"/>
                <a:cs typeface="Arial MT"/>
              </a:rPr>
              <a:t> </a:t>
            </a:r>
            <a:r>
              <a:rPr sz="1800" spc="-5" dirty="0">
                <a:latin typeface="Arial MT"/>
                <a:cs typeface="Arial MT"/>
              </a:rPr>
              <a:t>comprehensive</a:t>
            </a:r>
            <a:r>
              <a:rPr sz="1800" spc="-10" dirty="0">
                <a:latin typeface="Arial MT"/>
                <a:cs typeface="Arial MT"/>
              </a:rPr>
              <a:t> </a:t>
            </a:r>
            <a:r>
              <a:rPr sz="1800" spc="-5" dirty="0">
                <a:latin typeface="Arial MT"/>
                <a:cs typeface="Arial MT"/>
              </a:rPr>
              <a:t>history </a:t>
            </a:r>
            <a:r>
              <a:rPr sz="1800" dirty="0">
                <a:latin typeface="Arial MT"/>
                <a:cs typeface="Arial MT"/>
              </a:rPr>
              <a:t>and </a:t>
            </a:r>
            <a:r>
              <a:rPr sz="1800" spc="-5" dirty="0">
                <a:latin typeface="Arial MT"/>
                <a:cs typeface="Arial MT"/>
              </a:rPr>
              <a:t>exam; </a:t>
            </a:r>
            <a:r>
              <a:rPr sz="1800" spc="-484" dirty="0">
                <a:latin typeface="Arial MT"/>
                <a:cs typeface="Arial MT"/>
              </a:rPr>
              <a:t> </a:t>
            </a:r>
            <a:r>
              <a:rPr sz="1800" spc="-5" dirty="0">
                <a:latin typeface="Arial MT"/>
                <a:cs typeface="Arial MT"/>
              </a:rPr>
              <a:t>develop</a:t>
            </a:r>
            <a:r>
              <a:rPr sz="1800" spc="-20" dirty="0">
                <a:latin typeface="Arial MT"/>
                <a:cs typeface="Arial MT"/>
              </a:rPr>
              <a:t> </a:t>
            </a:r>
            <a:r>
              <a:rPr sz="1800" dirty="0">
                <a:latin typeface="Arial MT"/>
                <a:cs typeface="Arial MT"/>
              </a:rPr>
              <a:t>problem</a:t>
            </a:r>
            <a:r>
              <a:rPr sz="1800" spc="-15" dirty="0">
                <a:latin typeface="Arial MT"/>
                <a:cs typeface="Arial MT"/>
              </a:rPr>
              <a:t> </a:t>
            </a:r>
            <a:r>
              <a:rPr sz="1800" spc="-5" dirty="0">
                <a:latin typeface="Arial MT"/>
                <a:cs typeface="Arial MT"/>
              </a:rPr>
              <a:t>list </a:t>
            </a:r>
            <a:r>
              <a:rPr sz="1800" dirty="0">
                <a:latin typeface="Arial MT"/>
                <a:cs typeface="Arial MT"/>
              </a:rPr>
              <a:t>and</a:t>
            </a:r>
            <a:r>
              <a:rPr sz="1800" spc="-15" dirty="0">
                <a:latin typeface="Arial MT"/>
                <a:cs typeface="Arial MT"/>
              </a:rPr>
              <a:t> </a:t>
            </a:r>
            <a:r>
              <a:rPr sz="1800" dirty="0">
                <a:latin typeface="Arial MT"/>
                <a:cs typeface="Arial MT"/>
              </a:rPr>
              <a:t>care</a:t>
            </a:r>
            <a:r>
              <a:rPr sz="1800" spc="-10" dirty="0">
                <a:latin typeface="Arial MT"/>
                <a:cs typeface="Arial MT"/>
              </a:rPr>
              <a:t> </a:t>
            </a:r>
            <a:r>
              <a:rPr sz="1800" dirty="0">
                <a:latin typeface="Arial MT"/>
                <a:cs typeface="Arial MT"/>
              </a:rPr>
              <a:t>plan</a:t>
            </a:r>
            <a:endParaRPr sz="1800">
              <a:latin typeface="Arial MT"/>
              <a:cs typeface="Arial MT"/>
            </a:endParaRPr>
          </a:p>
          <a:p>
            <a:pPr marL="355600" indent="-342900">
              <a:lnSpc>
                <a:spcPct val="100000"/>
              </a:lnSpc>
              <a:spcBef>
                <a:spcPts val="395"/>
              </a:spcBef>
              <a:buAutoNum type="arabicPeriod"/>
              <a:tabLst>
                <a:tab pos="354965" algn="l"/>
                <a:tab pos="355600" algn="l"/>
              </a:tabLst>
            </a:pPr>
            <a:r>
              <a:rPr sz="1800" spc="-5" dirty="0">
                <a:latin typeface="Arial MT"/>
                <a:cs typeface="Arial MT"/>
              </a:rPr>
              <a:t>Record</a:t>
            </a:r>
            <a:r>
              <a:rPr sz="1800" spc="-20" dirty="0">
                <a:latin typeface="Arial MT"/>
                <a:cs typeface="Arial MT"/>
              </a:rPr>
              <a:t> </a:t>
            </a:r>
            <a:r>
              <a:rPr sz="1800" dirty="0">
                <a:latin typeface="Arial MT"/>
                <a:cs typeface="Arial MT"/>
              </a:rPr>
              <a:t>and</a:t>
            </a:r>
            <a:r>
              <a:rPr sz="1800" spc="-15" dirty="0">
                <a:latin typeface="Arial MT"/>
                <a:cs typeface="Arial MT"/>
              </a:rPr>
              <a:t> </a:t>
            </a:r>
            <a:r>
              <a:rPr sz="1800" spc="-5" dirty="0">
                <a:latin typeface="Arial MT"/>
                <a:cs typeface="Arial MT"/>
              </a:rPr>
              <a:t>trend</a:t>
            </a:r>
            <a:r>
              <a:rPr sz="1800" spc="-15" dirty="0">
                <a:latin typeface="Arial MT"/>
                <a:cs typeface="Arial MT"/>
              </a:rPr>
              <a:t> </a:t>
            </a:r>
            <a:r>
              <a:rPr sz="1800" spc="-5" dirty="0">
                <a:latin typeface="Arial MT"/>
                <a:cs typeface="Arial MT"/>
              </a:rPr>
              <a:t>vital</a:t>
            </a:r>
            <a:r>
              <a:rPr sz="1800" spc="-10" dirty="0">
                <a:latin typeface="Arial MT"/>
                <a:cs typeface="Arial MT"/>
              </a:rPr>
              <a:t> </a:t>
            </a:r>
            <a:r>
              <a:rPr sz="1800" dirty="0">
                <a:latin typeface="Arial MT"/>
                <a:cs typeface="Arial MT"/>
              </a:rPr>
              <a:t>signs</a:t>
            </a:r>
            <a:endParaRPr sz="1800">
              <a:latin typeface="Arial MT"/>
              <a:cs typeface="Arial MT"/>
            </a:endParaRPr>
          </a:p>
          <a:p>
            <a:pPr marL="355600" indent="-342900">
              <a:lnSpc>
                <a:spcPct val="100000"/>
              </a:lnSpc>
              <a:spcBef>
                <a:spcPts val="400"/>
              </a:spcBef>
              <a:buAutoNum type="arabicPeriod"/>
              <a:tabLst>
                <a:tab pos="354965" algn="l"/>
                <a:tab pos="355600" algn="l"/>
              </a:tabLst>
            </a:pPr>
            <a:r>
              <a:rPr sz="1800" spc="-5" dirty="0">
                <a:latin typeface="Arial MT"/>
                <a:cs typeface="Arial MT"/>
              </a:rPr>
              <a:t>Perform</a:t>
            </a:r>
            <a:r>
              <a:rPr sz="1800" spc="-15" dirty="0">
                <a:latin typeface="Arial MT"/>
                <a:cs typeface="Arial MT"/>
              </a:rPr>
              <a:t> </a:t>
            </a:r>
            <a:r>
              <a:rPr sz="1800" dirty="0">
                <a:latin typeface="Arial MT"/>
                <a:cs typeface="Arial MT"/>
              </a:rPr>
              <a:t>a</a:t>
            </a:r>
            <a:r>
              <a:rPr sz="1800" spc="-10" dirty="0">
                <a:latin typeface="Arial MT"/>
                <a:cs typeface="Arial MT"/>
              </a:rPr>
              <a:t> </a:t>
            </a:r>
            <a:r>
              <a:rPr sz="1800" spc="-5" dirty="0">
                <a:latin typeface="Arial MT"/>
                <a:cs typeface="Arial MT"/>
              </a:rPr>
              <a:t>teleconsultation</a:t>
            </a:r>
            <a:endParaRPr sz="1800">
              <a:latin typeface="Arial MT"/>
              <a:cs typeface="Arial MT"/>
            </a:endParaRPr>
          </a:p>
          <a:p>
            <a:pPr marL="355600" indent="-342900">
              <a:lnSpc>
                <a:spcPct val="100000"/>
              </a:lnSpc>
              <a:spcBef>
                <a:spcPts val="405"/>
              </a:spcBef>
              <a:buAutoNum type="arabicPeriod"/>
              <a:tabLst>
                <a:tab pos="354965" algn="l"/>
                <a:tab pos="355600" algn="l"/>
              </a:tabLst>
            </a:pPr>
            <a:r>
              <a:rPr sz="1800" spc="-5" dirty="0">
                <a:latin typeface="Arial MT"/>
                <a:cs typeface="Arial MT"/>
              </a:rPr>
              <a:t>Create</a:t>
            </a:r>
            <a:r>
              <a:rPr sz="1800" spc="-25" dirty="0">
                <a:latin typeface="Arial MT"/>
                <a:cs typeface="Arial MT"/>
              </a:rPr>
              <a:t> </a:t>
            </a:r>
            <a:r>
              <a:rPr sz="1800" dirty="0">
                <a:latin typeface="Arial MT"/>
                <a:cs typeface="Arial MT"/>
              </a:rPr>
              <a:t>a</a:t>
            </a:r>
            <a:r>
              <a:rPr sz="1800" spc="-20" dirty="0">
                <a:latin typeface="Arial MT"/>
                <a:cs typeface="Arial MT"/>
              </a:rPr>
              <a:t> </a:t>
            </a:r>
            <a:r>
              <a:rPr sz="1800" dirty="0">
                <a:latin typeface="Arial MT"/>
                <a:cs typeface="Arial MT"/>
              </a:rPr>
              <a:t>nursing</a:t>
            </a:r>
            <a:r>
              <a:rPr sz="1800" spc="-25" dirty="0">
                <a:latin typeface="Arial MT"/>
                <a:cs typeface="Arial MT"/>
              </a:rPr>
              <a:t> </a:t>
            </a:r>
            <a:r>
              <a:rPr sz="1800" dirty="0">
                <a:latin typeface="Arial MT"/>
                <a:cs typeface="Arial MT"/>
              </a:rPr>
              <a:t>care</a:t>
            </a:r>
            <a:r>
              <a:rPr sz="1800" spc="-20" dirty="0">
                <a:latin typeface="Arial MT"/>
                <a:cs typeface="Arial MT"/>
              </a:rPr>
              <a:t> </a:t>
            </a:r>
            <a:r>
              <a:rPr sz="1800" dirty="0">
                <a:latin typeface="Arial MT"/>
                <a:cs typeface="Arial MT"/>
              </a:rPr>
              <a:t>plan</a:t>
            </a:r>
            <a:endParaRPr sz="1800">
              <a:latin typeface="Arial MT"/>
              <a:cs typeface="Arial MT"/>
            </a:endParaRPr>
          </a:p>
          <a:p>
            <a:pPr marL="355600" indent="-342900">
              <a:lnSpc>
                <a:spcPct val="100000"/>
              </a:lnSpc>
              <a:spcBef>
                <a:spcPts val="395"/>
              </a:spcBef>
              <a:buAutoNum type="arabicPeriod"/>
              <a:tabLst>
                <a:tab pos="354965" algn="l"/>
                <a:tab pos="355600" algn="l"/>
              </a:tabLst>
            </a:pPr>
            <a:r>
              <a:rPr sz="1800" spc="-5" dirty="0">
                <a:latin typeface="Arial MT"/>
                <a:cs typeface="Arial MT"/>
              </a:rPr>
              <a:t>Implement</a:t>
            </a:r>
            <a:r>
              <a:rPr sz="1800" spc="-20" dirty="0">
                <a:latin typeface="Arial MT"/>
                <a:cs typeface="Arial MT"/>
              </a:rPr>
              <a:t> </a:t>
            </a:r>
            <a:r>
              <a:rPr sz="1800" spc="-5" dirty="0">
                <a:latin typeface="Arial MT"/>
                <a:cs typeface="Arial MT"/>
              </a:rPr>
              <a:t>team wake, rest, </a:t>
            </a:r>
            <a:r>
              <a:rPr sz="1800" dirty="0">
                <a:latin typeface="Arial MT"/>
                <a:cs typeface="Arial MT"/>
              </a:rPr>
              <a:t>chow</a:t>
            </a:r>
            <a:r>
              <a:rPr sz="1800" spc="-10" dirty="0">
                <a:latin typeface="Arial MT"/>
                <a:cs typeface="Arial MT"/>
              </a:rPr>
              <a:t> </a:t>
            </a:r>
            <a:r>
              <a:rPr sz="1800" dirty="0">
                <a:latin typeface="Arial MT"/>
                <a:cs typeface="Arial MT"/>
              </a:rPr>
              <a:t>plan</a:t>
            </a:r>
            <a:endParaRPr sz="1800">
              <a:latin typeface="Arial MT"/>
              <a:cs typeface="Arial MT"/>
            </a:endParaRPr>
          </a:p>
          <a:p>
            <a:pPr marL="355600" indent="-342900">
              <a:lnSpc>
                <a:spcPct val="100000"/>
              </a:lnSpc>
              <a:spcBef>
                <a:spcPts val="400"/>
              </a:spcBef>
              <a:buAutoNum type="arabicPeriod"/>
              <a:tabLst>
                <a:tab pos="354965" algn="l"/>
                <a:tab pos="355600" algn="l"/>
              </a:tabLst>
            </a:pPr>
            <a:r>
              <a:rPr sz="1800" spc="-5" dirty="0">
                <a:latin typeface="Arial MT"/>
                <a:cs typeface="Arial MT"/>
              </a:rPr>
              <a:t>Anticipate</a:t>
            </a:r>
            <a:r>
              <a:rPr sz="1800" spc="-10" dirty="0">
                <a:latin typeface="Arial MT"/>
                <a:cs typeface="Arial MT"/>
              </a:rPr>
              <a:t> </a:t>
            </a:r>
            <a:r>
              <a:rPr sz="1800" spc="-5" dirty="0">
                <a:latin typeface="Arial MT"/>
                <a:cs typeface="Arial MT"/>
              </a:rPr>
              <a:t>resupply </a:t>
            </a:r>
            <a:r>
              <a:rPr sz="1800" dirty="0">
                <a:latin typeface="Arial MT"/>
                <a:cs typeface="Arial MT"/>
              </a:rPr>
              <a:t>and</a:t>
            </a:r>
            <a:r>
              <a:rPr sz="1800" spc="-5" dirty="0">
                <a:latin typeface="Arial MT"/>
                <a:cs typeface="Arial MT"/>
              </a:rPr>
              <a:t> electrical issues</a:t>
            </a:r>
            <a:endParaRPr sz="1800">
              <a:latin typeface="Arial MT"/>
              <a:cs typeface="Arial MT"/>
            </a:endParaRPr>
          </a:p>
          <a:p>
            <a:pPr marL="355600" indent="-342900">
              <a:lnSpc>
                <a:spcPct val="100000"/>
              </a:lnSpc>
              <a:spcBef>
                <a:spcPts val="405"/>
              </a:spcBef>
              <a:buAutoNum type="arabicPeriod"/>
              <a:tabLst>
                <a:tab pos="354965" algn="l"/>
                <a:tab pos="355600" algn="l"/>
              </a:tabLst>
            </a:pPr>
            <a:r>
              <a:rPr sz="1800" spc="-5" dirty="0">
                <a:latin typeface="Arial MT"/>
                <a:cs typeface="Arial MT"/>
              </a:rPr>
              <a:t>Perform</a:t>
            </a:r>
            <a:r>
              <a:rPr sz="1800" spc="-15" dirty="0">
                <a:latin typeface="Arial MT"/>
                <a:cs typeface="Arial MT"/>
              </a:rPr>
              <a:t> </a:t>
            </a:r>
            <a:r>
              <a:rPr sz="1800" dirty="0">
                <a:latin typeface="Arial MT"/>
                <a:cs typeface="Arial MT"/>
              </a:rPr>
              <a:t>periodic</a:t>
            </a:r>
            <a:r>
              <a:rPr sz="1800" spc="-20" dirty="0">
                <a:latin typeface="Arial MT"/>
                <a:cs typeface="Arial MT"/>
              </a:rPr>
              <a:t> </a:t>
            </a:r>
            <a:r>
              <a:rPr sz="1800" dirty="0">
                <a:latin typeface="Arial MT"/>
                <a:cs typeface="Arial MT"/>
              </a:rPr>
              <a:t>mini</a:t>
            </a:r>
            <a:r>
              <a:rPr sz="1800" spc="-15" dirty="0">
                <a:latin typeface="Arial MT"/>
                <a:cs typeface="Arial MT"/>
              </a:rPr>
              <a:t> </a:t>
            </a:r>
            <a:r>
              <a:rPr sz="1800" dirty="0">
                <a:latin typeface="Arial MT"/>
                <a:cs typeface="Arial MT"/>
              </a:rPr>
              <a:t>rounds</a:t>
            </a:r>
            <a:r>
              <a:rPr sz="1800" spc="-15" dirty="0">
                <a:latin typeface="Arial MT"/>
                <a:cs typeface="Arial MT"/>
              </a:rPr>
              <a:t> </a:t>
            </a:r>
            <a:r>
              <a:rPr sz="1800" spc="-5" dirty="0">
                <a:latin typeface="Arial MT"/>
                <a:cs typeface="Arial MT"/>
              </a:rPr>
              <a:t>assessments</a:t>
            </a:r>
            <a:endParaRPr sz="1800">
              <a:latin typeface="Arial MT"/>
              <a:cs typeface="Arial MT"/>
            </a:endParaRPr>
          </a:p>
        </p:txBody>
      </p:sp>
      <p:sp>
        <p:nvSpPr>
          <p:cNvPr id="6" name="object 6"/>
          <p:cNvSpPr txBox="1"/>
          <p:nvPr/>
        </p:nvSpPr>
        <p:spPr>
          <a:xfrm>
            <a:off x="7149035" y="5077527"/>
            <a:ext cx="4409440" cy="1326515"/>
          </a:xfrm>
          <a:prstGeom prst="rect">
            <a:avLst/>
          </a:prstGeom>
        </p:spPr>
        <p:txBody>
          <a:bodyPr vert="horz" wrap="square" lIns="0" tIns="63500" rIns="0" bIns="0" rtlCol="0">
            <a:spAutoFit/>
          </a:bodyPr>
          <a:lstStyle/>
          <a:p>
            <a:pPr marL="355600" indent="-342900">
              <a:lnSpc>
                <a:spcPct val="100000"/>
              </a:lnSpc>
              <a:spcBef>
                <a:spcPts val="500"/>
              </a:spcBef>
              <a:buAutoNum type="arabicPeriod" startAt="10"/>
              <a:tabLst>
                <a:tab pos="355600" algn="l"/>
              </a:tabLst>
            </a:pPr>
            <a:r>
              <a:rPr sz="1800" spc="-5" dirty="0">
                <a:latin typeface="Arial MT"/>
                <a:cs typeface="Arial MT"/>
              </a:rPr>
              <a:t>Obtain</a:t>
            </a:r>
            <a:r>
              <a:rPr sz="1800" spc="-10" dirty="0">
                <a:latin typeface="Arial MT"/>
                <a:cs typeface="Arial MT"/>
              </a:rPr>
              <a:t> </a:t>
            </a:r>
            <a:r>
              <a:rPr sz="1800" dirty="0">
                <a:latin typeface="Arial MT"/>
                <a:cs typeface="Arial MT"/>
              </a:rPr>
              <a:t>and</a:t>
            </a:r>
            <a:r>
              <a:rPr sz="1800" spc="-10" dirty="0">
                <a:latin typeface="Arial MT"/>
                <a:cs typeface="Arial MT"/>
              </a:rPr>
              <a:t> </a:t>
            </a:r>
            <a:r>
              <a:rPr sz="1800" spc="-5" dirty="0">
                <a:latin typeface="Arial MT"/>
                <a:cs typeface="Arial MT"/>
              </a:rPr>
              <a:t>interpret</a:t>
            </a:r>
            <a:r>
              <a:rPr sz="1800" spc="-20" dirty="0">
                <a:latin typeface="Arial MT"/>
                <a:cs typeface="Arial MT"/>
              </a:rPr>
              <a:t> </a:t>
            </a:r>
            <a:r>
              <a:rPr sz="1800" dirty="0">
                <a:latin typeface="Arial MT"/>
                <a:cs typeface="Arial MT"/>
              </a:rPr>
              <a:t>lab</a:t>
            </a:r>
            <a:r>
              <a:rPr sz="1800" spc="-5" dirty="0">
                <a:latin typeface="Arial MT"/>
                <a:cs typeface="Arial MT"/>
              </a:rPr>
              <a:t> studies</a:t>
            </a:r>
            <a:endParaRPr sz="1800">
              <a:latin typeface="Arial MT"/>
              <a:cs typeface="Arial MT"/>
            </a:endParaRPr>
          </a:p>
          <a:p>
            <a:pPr marL="355600" indent="-342900">
              <a:lnSpc>
                <a:spcPct val="100000"/>
              </a:lnSpc>
              <a:spcBef>
                <a:spcPts val="400"/>
              </a:spcBef>
              <a:buAutoNum type="arabicPeriod" startAt="10"/>
              <a:tabLst>
                <a:tab pos="355600" algn="l"/>
              </a:tabLst>
            </a:pPr>
            <a:r>
              <a:rPr sz="1800" spc="-5" dirty="0">
                <a:latin typeface="Arial MT"/>
                <a:cs typeface="Arial MT"/>
              </a:rPr>
              <a:t>Perform</a:t>
            </a:r>
            <a:r>
              <a:rPr sz="1800" dirty="0">
                <a:latin typeface="Arial MT"/>
                <a:cs typeface="Arial MT"/>
              </a:rPr>
              <a:t> </a:t>
            </a:r>
            <a:r>
              <a:rPr sz="1800" spc="-5" dirty="0">
                <a:latin typeface="Arial MT"/>
                <a:cs typeface="Arial MT"/>
              </a:rPr>
              <a:t>necessary</a:t>
            </a:r>
            <a:r>
              <a:rPr sz="1800" dirty="0">
                <a:latin typeface="Arial MT"/>
                <a:cs typeface="Arial MT"/>
              </a:rPr>
              <a:t> </a:t>
            </a:r>
            <a:r>
              <a:rPr sz="1800" spc="-5" dirty="0">
                <a:latin typeface="Arial MT"/>
                <a:cs typeface="Arial MT"/>
              </a:rPr>
              <a:t>surgical</a:t>
            </a:r>
            <a:r>
              <a:rPr sz="1800" dirty="0">
                <a:latin typeface="Arial MT"/>
                <a:cs typeface="Arial MT"/>
              </a:rPr>
              <a:t> </a:t>
            </a:r>
            <a:r>
              <a:rPr sz="1800" spc="-5" dirty="0">
                <a:latin typeface="Arial MT"/>
                <a:cs typeface="Arial MT"/>
              </a:rPr>
              <a:t>procedures</a:t>
            </a:r>
            <a:endParaRPr sz="1800">
              <a:latin typeface="Arial MT"/>
              <a:cs typeface="Arial MT"/>
            </a:endParaRPr>
          </a:p>
          <a:p>
            <a:pPr marL="355600" indent="-342900">
              <a:lnSpc>
                <a:spcPct val="100000"/>
              </a:lnSpc>
              <a:spcBef>
                <a:spcPts val="405"/>
              </a:spcBef>
              <a:buAutoNum type="arabicPeriod" startAt="10"/>
              <a:tabLst>
                <a:tab pos="355600" algn="l"/>
              </a:tabLst>
            </a:pPr>
            <a:r>
              <a:rPr sz="1800" spc="-5" dirty="0">
                <a:latin typeface="Arial MT"/>
                <a:cs typeface="Arial MT"/>
              </a:rPr>
              <a:t>Prepare for</a:t>
            </a:r>
            <a:r>
              <a:rPr sz="1800" dirty="0">
                <a:latin typeface="Arial MT"/>
                <a:cs typeface="Arial MT"/>
              </a:rPr>
              <a:t> </a:t>
            </a:r>
            <a:r>
              <a:rPr sz="1800" spc="-5" dirty="0">
                <a:latin typeface="Arial MT"/>
                <a:cs typeface="Arial MT"/>
              </a:rPr>
              <a:t>transportation </a:t>
            </a:r>
            <a:r>
              <a:rPr sz="1800" dirty="0">
                <a:latin typeface="Arial MT"/>
                <a:cs typeface="Arial MT"/>
              </a:rPr>
              <a:t>or </a:t>
            </a:r>
            <a:r>
              <a:rPr sz="1800" spc="-5" dirty="0">
                <a:latin typeface="Arial MT"/>
                <a:cs typeface="Arial MT"/>
              </a:rPr>
              <a:t>evacuation</a:t>
            </a:r>
            <a:endParaRPr sz="1800">
              <a:latin typeface="Arial MT"/>
              <a:cs typeface="Arial MT"/>
            </a:endParaRPr>
          </a:p>
          <a:p>
            <a:pPr marL="355600" indent="-342900">
              <a:lnSpc>
                <a:spcPct val="100000"/>
              </a:lnSpc>
              <a:spcBef>
                <a:spcPts val="395"/>
              </a:spcBef>
              <a:buAutoNum type="arabicPeriod" startAt="10"/>
              <a:tabLst>
                <a:tab pos="355600" algn="l"/>
              </a:tabLst>
            </a:pPr>
            <a:r>
              <a:rPr sz="1800" spc="-5" dirty="0">
                <a:latin typeface="Arial MT"/>
                <a:cs typeface="Arial MT"/>
              </a:rPr>
              <a:t>Prepare documentation</a:t>
            </a:r>
            <a:r>
              <a:rPr sz="1800" spc="-10" dirty="0">
                <a:latin typeface="Arial MT"/>
                <a:cs typeface="Arial MT"/>
              </a:rPr>
              <a:t> </a:t>
            </a:r>
            <a:r>
              <a:rPr sz="1800" spc="-5" dirty="0">
                <a:latin typeface="Arial MT"/>
                <a:cs typeface="Arial MT"/>
              </a:rPr>
              <a:t>for</a:t>
            </a:r>
            <a:r>
              <a:rPr sz="1800" dirty="0">
                <a:latin typeface="Arial MT"/>
                <a:cs typeface="Arial MT"/>
              </a:rPr>
              <a:t> </a:t>
            </a:r>
            <a:r>
              <a:rPr sz="1800" spc="-5" dirty="0">
                <a:latin typeface="Arial MT"/>
                <a:cs typeface="Arial MT"/>
              </a:rPr>
              <a:t>handover</a:t>
            </a:r>
            <a:endParaRPr sz="1800">
              <a:latin typeface="Arial MT"/>
              <a:cs typeface="Arial MT"/>
            </a:endParaRPr>
          </a:p>
        </p:txBody>
      </p:sp>
      <p:sp>
        <p:nvSpPr>
          <p:cNvPr id="7" name="object 7"/>
          <p:cNvSpPr txBox="1"/>
          <p:nvPr/>
        </p:nvSpPr>
        <p:spPr>
          <a:xfrm>
            <a:off x="318057" y="1940815"/>
            <a:ext cx="2063114" cy="819785"/>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Steps</a:t>
            </a:r>
            <a:r>
              <a:rPr sz="2400" b="1" spc="-35" dirty="0">
                <a:latin typeface="Arial"/>
                <a:cs typeface="Arial"/>
              </a:rPr>
              <a:t> </a:t>
            </a:r>
            <a:r>
              <a:rPr sz="2400" b="1" spc="-5" dirty="0">
                <a:latin typeface="Arial"/>
                <a:cs typeface="Arial"/>
              </a:rPr>
              <a:t>of</a:t>
            </a:r>
            <a:r>
              <a:rPr sz="2400" b="1" spc="-40" dirty="0">
                <a:latin typeface="Arial"/>
                <a:cs typeface="Arial"/>
              </a:rPr>
              <a:t> </a:t>
            </a:r>
            <a:r>
              <a:rPr sz="2800" b="1" spc="-5" dirty="0">
                <a:latin typeface="Arial"/>
                <a:cs typeface="Arial"/>
              </a:rPr>
              <a:t>PCC</a:t>
            </a:r>
            <a:endParaRPr sz="2800">
              <a:latin typeface="Arial"/>
              <a:cs typeface="Arial"/>
            </a:endParaRPr>
          </a:p>
          <a:p>
            <a:pPr marL="12700">
              <a:lnSpc>
                <a:spcPct val="100000"/>
              </a:lnSpc>
              <a:spcBef>
                <a:spcPts val="10"/>
              </a:spcBef>
            </a:pPr>
            <a:r>
              <a:rPr sz="2400" b="1" spc="-5" dirty="0">
                <a:latin typeface="Arial"/>
                <a:cs typeface="Arial"/>
              </a:rPr>
              <a:t>Principles</a:t>
            </a:r>
            <a:endParaRPr sz="2400">
              <a:latin typeface="Arial"/>
              <a:cs typeface="Arial"/>
            </a:endParaRPr>
          </a:p>
        </p:txBody>
      </p:sp>
      <p:pic>
        <p:nvPicPr>
          <p:cNvPr id="8" name="object 8"/>
          <p:cNvPicPr/>
          <p:nvPr/>
        </p:nvPicPr>
        <p:blipFill>
          <a:blip r:embed="rId4" cstate="print"/>
          <a:stretch>
            <a:fillRect/>
          </a:stretch>
        </p:blipFill>
        <p:spPr>
          <a:xfrm>
            <a:off x="49530" y="1749553"/>
            <a:ext cx="6858000" cy="5020816"/>
          </a:xfrm>
          <a:prstGeom prst="rect">
            <a:avLst/>
          </a:prstGeom>
        </p:spPr>
      </p:pic>
      <p:sp>
        <p:nvSpPr>
          <p:cNvPr id="9" name="object 9"/>
          <p:cNvSpPr txBox="1"/>
          <p:nvPr/>
        </p:nvSpPr>
        <p:spPr>
          <a:xfrm>
            <a:off x="2921724" y="5144230"/>
            <a:ext cx="1312545" cy="1001394"/>
          </a:xfrm>
          <a:prstGeom prst="rect">
            <a:avLst/>
          </a:prstGeom>
        </p:spPr>
        <p:txBody>
          <a:bodyPr vert="horz" wrap="square" lIns="0" tIns="12700" rIns="0" bIns="0" rtlCol="0">
            <a:spAutoFit/>
          </a:bodyPr>
          <a:lstStyle/>
          <a:p>
            <a:pPr marL="12065" marR="5080" indent="-635" algn="ctr">
              <a:lnSpc>
                <a:spcPct val="100000"/>
              </a:lnSpc>
              <a:spcBef>
                <a:spcPts val="100"/>
              </a:spcBef>
            </a:pPr>
            <a:r>
              <a:rPr sz="1600" spc="-5" dirty="0">
                <a:solidFill>
                  <a:srgbClr val="FFFFFF"/>
                </a:solidFill>
                <a:latin typeface="Arial MT"/>
                <a:cs typeface="Arial MT"/>
              </a:rPr>
              <a:t>Confirm evac </a:t>
            </a:r>
            <a:r>
              <a:rPr sz="1600" dirty="0">
                <a:solidFill>
                  <a:srgbClr val="FFFFFF"/>
                </a:solidFill>
                <a:latin typeface="Arial MT"/>
                <a:cs typeface="Arial MT"/>
              </a:rPr>
              <a:t> </a:t>
            </a:r>
            <a:r>
              <a:rPr sz="1600" spc="-5" dirty="0">
                <a:solidFill>
                  <a:srgbClr val="FFFFFF"/>
                </a:solidFill>
                <a:latin typeface="Arial MT"/>
                <a:cs typeface="Arial MT"/>
              </a:rPr>
              <a:t>requests have </a:t>
            </a:r>
            <a:r>
              <a:rPr sz="1600" spc="-430" dirty="0">
                <a:solidFill>
                  <a:srgbClr val="FFFFFF"/>
                </a:solidFill>
                <a:latin typeface="Arial MT"/>
                <a:cs typeface="Arial MT"/>
              </a:rPr>
              <a:t> </a:t>
            </a:r>
            <a:r>
              <a:rPr sz="1600" spc="-5" dirty="0">
                <a:solidFill>
                  <a:srgbClr val="FFFFFF"/>
                </a:solidFill>
                <a:latin typeface="Arial MT"/>
                <a:cs typeface="Arial MT"/>
              </a:rPr>
              <a:t>been</a:t>
            </a:r>
            <a:r>
              <a:rPr sz="1600" spc="-40" dirty="0">
                <a:solidFill>
                  <a:srgbClr val="FFFFFF"/>
                </a:solidFill>
                <a:latin typeface="Arial MT"/>
                <a:cs typeface="Arial MT"/>
              </a:rPr>
              <a:t> </a:t>
            </a:r>
            <a:r>
              <a:rPr sz="1600" spc="-5" dirty="0">
                <a:solidFill>
                  <a:srgbClr val="FFFFFF"/>
                </a:solidFill>
                <a:latin typeface="Arial MT"/>
                <a:cs typeface="Arial MT"/>
              </a:rPr>
              <a:t>sent</a:t>
            </a:r>
            <a:r>
              <a:rPr sz="1600" spc="-35" dirty="0">
                <a:solidFill>
                  <a:srgbClr val="FFFFFF"/>
                </a:solidFill>
                <a:latin typeface="Arial MT"/>
                <a:cs typeface="Arial MT"/>
              </a:rPr>
              <a:t> </a:t>
            </a:r>
            <a:r>
              <a:rPr sz="1600" spc="-5" dirty="0">
                <a:solidFill>
                  <a:srgbClr val="FFFFFF"/>
                </a:solidFill>
                <a:latin typeface="Arial MT"/>
                <a:cs typeface="Arial MT"/>
              </a:rPr>
              <a:t>and </a:t>
            </a:r>
            <a:r>
              <a:rPr sz="1600" spc="-430" dirty="0">
                <a:solidFill>
                  <a:srgbClr val="FFFFFF"/>
                </a:solidFill>
                <a:latin typeface="Arial MT"/>
                <a:cs typeface="Arial MT"/>
              </a:rPr>
              <a:t> </a:t>
            </a:r>
            <a:r>
              <a:rPr sz="1600" spc="-5" dirty="0">
                <a:solidFill>
                  <a:srgbClr val="FFFFFF"/>
                </a:solidFill>
                <a:latin typeface="Arial MT"/>
                <a:cs typeface="Arial MT"/>
              </a:rPr>
              <a:t>received</a:t>
            </a:r>
            <a:endParaRPr sz="1600">
              <a:latin typeface="Arial MT"/>
              <a:cs typeface="Arial MT"/>
            </a:endParaRPr>
          </a:p>
        </p:txBody>
      </p:sp>
      <p:sp>
        <p:nvSpPr>
          <p:cNvPr id="13" name="object 13"/>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14" name="object 14"/>
          <p:cNvSpPr txBox="1">
            <a:spLocks noGrp="1"/>
          </p:cNvSpPr>
          <p:nvPr>
            <p:ph type="sldNum" sz="quarter" idx="7"/>
          </p:nvPr>
        </p:nvSpPr>
        <p:spPr>
          <a:prstGeom prst="rect">
            <a:avLst/>
          </a:prstGeom>
        </p:spPr>
        <p:txBody>
          <a:bodyPr vert="horz" wrap="square" lIns="0" tIns="11430" rIns="0" bIns="0" rtlCol="0">
            <a:spAutoFit/>
          </a:bodyPr>
          <a:lstStyle/>
          <a:p>
            <a:pPr marL="38100">
              <a:lnSpc>
                <a:spcPct val="100000"/>
              </a:lnSpc>
              <a:spcBef>
                <a:spcPts val="90"/>
              </a:spcBef>
            </a:pPr>
            <a:fld id="{81D60167-4931-47E6-BA6A-407CBD079E47}" type="slidenum">
              <a:rPr dirty="0">
                <a:solidFill>
                  <a:srgbClr val="000000"/>
                </a:solidFill>
              </a:rPr>
              <a:t>16</a:t>
            </a:fld>
            <a:endParaRPr dirty="0">
              <a:solidFill>
                <a:srgbClr val="000000"/>
              </a:solidFill>
            </a:endParaRPr>
          </a:p>
        </p:txBody>
      </p:sp>
      <p:sp>
        <p:nvSpPr>
          <p:cNvPr id="10" name="object 10"/>
          <p:cNvSpPr txBox="1"/>
          <p:nvPr/>
        </p:nvSpPr>
        <p:spPr>
          <a:xfrm>
            <a:off x="450506" y="3508945"/>
            <a:ext cx="1637664" cy="1488440"/>
          </a:xfrm>
          <a:prstGeom prst="rect">
            <a:avLst/>
          </a:prstGeom>
        </p:spPr>
        <p:txBody>
          <a:bodyPr vert="horz" wrap="square" lIns="0" tIns="12700" rIns="0" bIns="0" rtlCol="0">
            <a:spAutoFit/>
          </a:bodyPr>
          <a:lstStyle/>
          <a:p>
            <a:pPr marL="12700" marR="5080" indent="202565">
              <a:lnSpc>
                <a:spcPct val="100000"/>
              </a:lnSpc>
              <a:spcBef>
                <a:spcPts val="100"/>
              </a:spcBef>
            </a:pPr>
            <a:r>
              <a:rPr sz="1600" spc="-5" dirty="0">
                <a:solidFill>
                  <a:srgbClr val="FFFFFF"/>
                </a:solidFill>
                <a:latin typeface="Arial MT"/>
                <a:cs typeface="Arial MT"/>
              </a:rPr>
              <a:t>Refer back to </a:t>
            </a:r>
            <a:r>
              <a:rPr sz="1600" dirty="0">
                <a:solidFill>
                  <a:srgbClr val="FFFFFF"/>
                </a:solidFill>
                <a:latin typeface="Arial MT"/>
                <a:cs typeface="Arial MT"/>
              </a:rPr>
              <a:t> </a:t>
            </a:r>
            <a:r>
              <a:rPr sz="1600" spc="-5" dirty="0">
                <a:solidFill>
                  <a:srgbClr val="FFFFFF"/>
                </a:solidFill>
                <a:latin typeface="Arial MT"/>
                <a:cs typeface="Arial MT"/>
              </a:rPr>
              <a:t>the assessment </a:t>
            </a:r>
            <a:r>
              <a:rPr sz="1600" dirty="0">
                <a:solidFill>
                  <a:srgbClr val="FFFFFF"/>
                </a:solidFill>
                <a:latin typeface="Arial MT"/>
                <a:cs typeface="Arial MT"/>
              </a:rPr>
              <a:t> </a:t>
            </a:r>
            <a:r>
              <a:rPr sz="1600" spc="-5" dirty="0">
                <a:solidFill>
                  <a:srgbClr val="FFFFFF"/>
                </a:solidFill>
                <a:latin typeface="Arial MT"/>
                <a:cs typeface="Arial MT"/>
              </a:rPr>
              <a:t>and treatment </a:t>
            </a:r>
            <a:r>
              <a:rPr sz="1600" dirty="0">
                <a:solidFill>
                  <a:srgbClr val="FFFFFF"/>
                </a:solidFill>
                <a:latin typeface="Arial MT"/>
                <a:cs typeface="Arial MT"/>
              </a:rPr>
              <a:t> r</a:t>
            </a:r>
            <a:r>
              <a:rPr sz="1600" spc="-5" dirty="0">
                <a:solidFill>
                  <a:srgbClr val="FFFFFF"/>
                </a:solidFill>
                <a:latin typeface="Arial MT"/>
                <a:cs typeface="Arial MT"/>
              </a:rPr>
              <a:t>e</a:t>
            </a:r>
            <a:r>
              <a:rPr sz="1600" dirty="0">
                <a:solidFill>
                  <a:srgbClr val="FFFFFF"/>
                </a:solidFill>
                <a:latin typeface="Arial MT"/>
                <a:cs typeface="Arial MT"/>
              </a:rPr>
              <a:t>c</a:t>
            </a:r>
            <a:r>
              <a:rPr sz="1600" spc="-5" dirty="0">
                <a:solidFill>
                  <a:srgbClr val="FFFFFF"/>
                </a:solidFill>
                <a:latin typeface="Arial MT"/>
                <a:cs typeface="Arial MT"/>
              </a:rPr>
              <a:t>ommendations</a:t>
            </a:r>
            <a:endParaRPr sz="1600">
              <a:latin typeface="Arial MT"/>
              <a:cs typeface="Arial MT"/>
            </a:endParaRPr>
          </a:p>
          <a:p>
            <a:pPr marL="339725" marR="250190" indent="-80010">
              <a:lnSpc>
                <a:spcPts val="1920"/>
              </a:lnSpc>
              <a:spcBef>
                <a:spcPts val="65"/>
              </a:spcBef>
            </a:pPr>
            <a:r>
              <a:rPr sz="1600" spc="-5" dirty="0">
                <a:solidFill>
                  <a:srgbClr val="FFFFFF"/>
                </a:solidFill>
                <a:latin typeface="Arial MT"/>
                <a:cs typeface="Arial MT"/>
              </a:rPr>
              <a:t>in</a:t>
            </a:r>
            <a:r>
              <a:rPr sz="1600" spc="-50" dirty="0">
                <a:solidFill>
                  <a:srgbClr val="FFFFFF"/>
                </a:solidFill>
                <a:latin typeface="Arial MT"/>
                <a:cs typeface="Arial MT"/>
              </a:rPr>
              <a:t> </a:t>
            </a:r>
            <a:r>
              <a:rPr sz="1600" spc="-5" dirty="0">
                <a:solidFill>
                  <a:srgbClr val="FFFFFF"/>
                </a:solidFill>
                <a:latin typeface="Arial MT"/>
                <a:cs typeface="Arial MT"/>
              </a:rPr>
              <a:t>the</a:t>
            </a:r>
            <a:r>
              <a:rPr sz="1600" spc="-35" dirty="0">
                <a:solidFill>
                  <a:srgbClr val="FFFFFF"/>
                </a:solidFill>
                <a:latin typeface="Arial MT"/>
                <a:cs typeface="Arial MT"/>
              </a:rPr>
              <a:t> </a:t>
            </a:r>
            <a:r>
              <a:rPr sz="1600" dirty="0">
                <a:solidFill>
                  <a:srgbClr val="FFFFFF"/>
                </a:solidFill>
                <a:latin typeface="Arial MT"/>
                <a:cs typeface="Arial MT"/>
              </a:rPr>
              <a:t>TCCC </a:t>
            </a:r>
            <a:r>
              <a:rPr sz="1600" spc="-430" dirty="0">
                <a:solidFill>
                  <a:srgbClr val="FFFFFF"/>
                </a:solidFill>
                <a:latin typeface="Arial MT"/>
                <a:cs typeface="Arial MT"/>
              </a:rPr>
              <a:t> </a:t>
            </a:r>
            <a:r>
              <a:rPr sz="1600" spc="-5" dirty="0">
                <a:solidFill>
                  <a:srgbClr val="FFFFFF"/>
                </a:solidFill>
                <a:latin typeface="Arial MT"/>
                <a:cs typeface="Arial MT"/>
              </a:rPr>
              <a:t>Guidelines</a:t>
            </a:r>
            <a:endParaRPr sz="1600">
              <a:latin typeface="Arial MT"/>
              <a:cs typeface="Arial MT"/>
            </a:endParaRPr>
          </a:p>
        </p:txBody>
      </p:sp>
      <p:sp>
        <p:nvSpPr>
          <p:cNvPr id="11" name="object 11"/>
          <p:cNvSpPr txBox="1"/>
          <p:nvPr/>
        </p:nvSpPr>
        <p:spPr>
          <a:xfrm>
            <a:off x="5084227" y="3630865"/>
            <a:ext cx="1403985" cy="1245235"/>
          </a:xfrm>
          <a:prstGeom prst="rect">
            <a:avLst/>
          </a:prstGeom>
        </p:spPr>
        <p:txBody>
          <a:bodyPr vert="horz" wrap="square" lIns="0" tIns="12700" rIns="0" bIns="0" rtlCol="0">
            <a:spAutoFit/>
          </a:bodyPr>
          <a:lstStyle/>
          <a:p>
            <a:pPr marL="12065" marR="5080" indent="-1270" algn="ctr">
              <a:lnSpc>
                <a:spcPct val="100000"/>
              </a:lnSpc>
              <a:spcBef>
                <a:spcPts val="100"/>
              </a:spcBef>
            </a:pPr>
            <a:r>
              <a:rPr sz="1600" spc="-5" dirty="0">
                <a:solidFill>
                  <a:srgbClr val="FFFFFF"/>
                </a:solidFill>
                <a:latin typeface="Arial MT"/>
                <a:cs typeface="Arial MT"/>
              </a:rPr>
              <a:t>Continuously </a:t>
            </a:r>
            <a:r>
              <a:rPr sz="1600" dirty="0">
                <a:solidFill>
                  <a:srgbClr val="FFFFFF"/>
                </a:solidFill>
                <a:latin typeface="Arial MT"/>
                <a:cs typeface="Arial MT"/>
              </a:rPr>
              <a:t> </a:t>
            </a:r>
            <a:r>
              <a:rPr sz="1600" spc="-5" dirty="0">
                <a:solidFill>
                  <a:srgbClr val="FFFFFF"/>
                </a:solidFill>
                <a:latin typeface="Arial MT"/>
                <a:cs typeface="Arial MT"/>
              </a:rPr>
              <a:t>re-triage as if </a:t>
            </a:r>
            <a:r>
              <a:rPr sz="1600" dirty="0">
                <a:solidFill>
                  <a:srgbClr val="FFFFFF"/>
                </a:solidFill>
                <a:latin typeface="Arial MT"/>
                <a:cs typeface="Arial MT"/>
              </a:rPr>
              <a:t> </a:t>
            </a:r>
            <a:r>
              <a:rPr sz="1600" spc="-5" dirty="0">
                <a:solidFill>
                  <a:srgbClr val="FFFFFF"/>
                </a:solidFill>
                <a:latin typeface="Arial MT"/>
                <a:cs typeface="Arial MT"/>
              </a:rPr>
              <a:t>you are taking </a:t>
            </a:r>
            <a:r>
              <a:rPr sz="1600" dirty="0">
                <a:solidFill>
                  <a:srgbClr val="FFFFFF"/>
                </a:solidFill>
                <a:latin typeface="Arial MT"/>
                <a:cs typeface="Arial MT"/>
              </a:rPr>
              <a:t> </a:t>
            </a:r>
            <a:r>
              <a:rPr sz="1600" spc="-5" dirty="0">
                <a:solidFill>
                  <a:srgbClr val="FFFFFF"/>
                </a:solidFill>
                <a:latin typeface="Arial MT"/>
                <a:cs typeface="Arial MT"/>
              </a:rPr>
              <a:t>care</a:t>
            </a:r>
            <a:r>
              <a:rPr sz="1600" spc="-30" dirty="0">
                <a:solidFill>
                  <a:srgbClr val="FFFFFF"/>
                </a:solidFill>
                <a:latin typeface="Arial MT"/>
                <a:cs typeface="Arial MT"/>
              </a:rPr>
              <a:t> </a:t>
            </a:r>
            <a:r>
              <a:rPr sz="1600" spc="-5" dirty="0">
                <a:solidFill>
                  <a:srgbClr val="FFFFFF"/>
                </a:solidFill>
                <a:latin typeface="Arial MT"/>
                <a:cs typeface="Arial MT"/>
              </a:rPr>
              <a:t>of</a:t>
            </a:r>
            <a:r>
              <a:rPr sz="1600" spc="-25" dirty="0">
                <a:solidFill>
                  <a:srgbClr val="FFFFFF"/>
                </a:solidFill>
                <a:latin typeface="Arial MT"/>
                <a:cs typeface="Arial MT"/>
              </a:rPr>
              <a:t> </a:t>
            </a:r>
            <a:r>
              <a:rPr sz="1600" spc="-5" dirty="0">
                <a:solidFill>
                  <a:srgbClr val="FFFFFF"/>
                </a:solidFill>
                <a:latin typeface="Arial MT"/>
                <a:cs typeface="Arial MT"/>
              </a:rPr>
              <a:t>multiple </a:t>
            </a:r>
            <a:r>
              <a:rPr sz="1600" spc="-430" dirty="0">
                <a:solidFill>
                  <a:srgbClr val="FFFFFF"/>
                </a:solidFill>
                <a:latin typeface="Arial MT"/>
                <a:cs typeface="Arial MT"/>
              </a:rPr>
              <a:t> </a:t>
            </a:r>
            <a:r>
              <a:rPr sz="1600" spc="-5" dirty="0">
                <a:solidFill>
                  <a:srgbClr val="FFFFFF"/>
                </a:solidFill>
                <a:latin typeface="Arial MT"/>
                <a:cs typeface="Arial MT"/>
              </a:rPr>
              <a:t>casualties</a:t>
            </a:r>
            <a:endParaRPr sz="1600">
              <a:latin typeface="Arial MT"/>
              <a:cs typeface="Arial MT"/>
            </a:endParaRPr>
          </a:p>
        </p:txBody>
      </p:sp>
      <p:sp>
        <p:nvSpPr>
          <p:cNvPr id="12" name="object 12"/>
          <p:cNvSpPr txBox="1"/>
          <p:nvPr/>
        </p:nvSpPr>
        <p:spPr>
          <a:xfrm>
            <a:off x="2792286" y="2241010"/>
            <a:ext cx="1570355" cy="1245235"/>
          </a:xfrm>
          <a:prstGeom prst="rect">
            <a:avLst/>
          </a:prstGeom>
        </p:spPr>
        <p:txBody>
          <a:bodyPr vert="horz" wrap="square" lIns="0" tIns="12700" rIns="0" bIns="0" rtlCol="0">
            <a:spAutoFit/>
          </a:bodyPr>
          <a:lstStyle/>
          <a:p>
            <a:pPr marL="12065" marR="5080" indent="-635" algn="ctr">
              <a:lnSpc>
                <a:spcPct val="100000"/>
              </a:lnSpc>
              <a:spcBef>
                <a:spcPts val="100"/>
              </a:spcBef>
            </a:pPr>
            <a:r>
              <a:rPr sz="1600" spc="-5" dirty="0">
                <a:solidFill>
                  <a:srgbClr val="FFFFFF"/>
                </a:solidFill>
                <a:latin typeface="Arial MT"/>
                <a:cs typeface="Arial MT"/>
              </a:rPr>
              <a:t>Complete all </a:t>
            </a:r>
            <a:r>
              <a:rPr sz="1600" dirty="0">
                <a:solidFill>
                  <a:srgbClr val="FFFFFF"/>
                </a:solidFill>
                <a:latin typeface="Arial MT"/>
                <a:cs typeface="Arial MT"/>
              </a:rPr>
              <a:t> TCCC</a:t>
            </a:r>
            <a:r>
              <a:rPr sz="1600" spc="-95" dirty="0">
                <a:solidFill>
                  <a:srgbClr val="FFFFFF"/>
                </a:solidFill>
                <a:latin typeface="Arial MT"/>
                <a:cs typeface="Arial MT"/>
              </a:rPr>
              <a:t> </a:t>
            </a:r>
            <a:r>
              <a:rPr sz="1600" spc="-5" dirty="0">
                <a:solidFill>
                  <a:srgbClr val="FFFFFF"/>
                </a:solidFill>
                <a:latin typeface="Arial MT"/>
                <a:cs typeface="Arial MT"/>
              </a:rPr>
              <a:t>Guideline- </a:t>
            </a:r>
            <a:r>
              <a:rPr sz="1600" spc="-430" dirty="0">
                <a:solidFill>
                  <a:srgbClr val="FFFFFF"/>
                </a:solidFill>
                <a:latin typeface="Arial MT"/>
                <a:cs typeface="Arial MT"/>
              </a:rPr>
              <a:t> </a:t>
            </a:r>
            <a:r>
              <a:rPr sz="1600" spc="-5" dirty="0">
                <a:solidFill>
                  <a:srgbClr val="FFFFFF"/>
                </a:solidFill>
                <a:latin typeface="Arial MT"/>
                <a:cs typeface="Arial MT"/>
              </a:rPr>
              <a:t>recommended </a:t>
            </a:r>
            <a:r>
              <a:rPr sz="1600" dirty="0">
                <a:solidFill>
                  <a:srgbClr val="FFFFFF"/>
                </a:solidFill>
                <a:latin typeface="Arial MT"/>
                <a:cs typeface="Arial MT"/>
              </a:rPr>
              <a:t> </a:t>
            </a:r>
            <a:r>
              <a:rPr sz="1600" spc="-5" dirty="0">
                <a:solidFill>
                  <a:srgbClr val="FFFFFF"/>
                </a:solidFill>
                <a:latin typeface="Arial MT"/>
                <a:cs typeface="Arial MT"/>
              </a:rPr>
              <a:t>assessments </a:t>
            </a:r>
            <a:r>
              <a:rPr sz="1600" dirty="0">
                <a:solidFill>
                  <a:srgbClr val="FFFFFF"/>
                </a:solidFill>
                <a:latin typeface="Arial MT"/>
                <a:cs typeface="Arial MT"/>
              </a:rPr>
              <a:t> </a:t>
            </a:r>
            <a:r>
              <a:rPr sz="1600" spc="-5" dirty="0">
                <a:solidFill>
                  <a:srgbClr val="FFFFFF"/>
                </a:solidFill>
                <a:latin typeface="Arial MT"/>
                <a:cs typeface="Arial MT"/>
              </a:rPr>
              <a:t>and</a:t>
            </a:r>
            <a:r>
              <a:rPr sz="1600" spc="-20" dirty="0">
                <a:solidFill>
                  <a:srgbClr val="FFFFFF"/>
                </a:solidFill>
                <a:latin typeface="Arial MT"/>
                <a:cs typeface="Arial MT"/>
              </a:rPr>
              <a:t> </a:t>
            </a:r>
            <a:r>
              <a:rPr sz="1600" spc="-5" dirty="0">
                <a:solidFill>
                  <a:srgbClr val="FFFFFF"/>
                </a:solidFill>
                <a:latin typeface="Arial MT"/>
                <a:cs typeface="Arial MT"/>
              </a:rPr>
              <a:t>treatments</a:t>
            </a:r>
            <a:endParaRPr sz="1600">
              <a:latin typeface="Arial MT"/>
              <a:cs typeface="Arial M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24:</a:t>
            </a:r>
            <a:r>
              <a:rPr sz="2000" spc="-15" dirty="0">
                <a:solidFill>
                  <a:srgbClr val="767070"/>
                </a:solidFill>
              </a:rPr>
              <a:t> </a:t>
            </a:r>
            <a:r>
              <a:rPr sz="2000" spc="-5" dirty="0">
                <a:solidFill>
                  <a:srgbClr val="767070"/>
                </a:solidFill>
              </a:rPr>
              <a:t>Prepare</a:t>
            </a:r>
            <a:r>
              <a:rPr sz="2000" dirty="0">
                <a:solidFill>
                  <a:srgbClr val="767070"/>
                </a:solidFill>
              </a:rPr>
              <a:t> </a:t>
            </a:r>
            <a:r>
              <a:rPr sz="2000" spc="-5" dirty="0">
                <a:solidFill>
                  <a:srgbClr val="767070"/>
                </a:solidFill>
              </a:rPr>
              <a:t>for</a:t>
            </a:r>
            <a:r>
              <a:rPr sz="2000" spc="-20" dirty="0">
                <a:solidFill>
                  <a:srgbClr val="767070"/>
                </a:solidFill>
              </a:rPr>
              <a:t> </a:t>
            </a:r>
            <a:r>
              <a:rPr sz="2000" spc="-10" dirty="0">
                <a:solidFill>
                  <a:srgbClr val="767070"/>
                </a:solidFill>
              </a:rPr>
              <a:t>Evacuation</a:t>
            </a:r>
            <a:endParaRPr sz="2000"/>
          </a:p>
        </p:txBody>
      </p:sp>
      <p:pic>
        <p:nvPicPr>
          <p:cNvPr id="3" name="object 3"/>
          <p:cNvPicPr/>
          <p:nvPr/>
        </p:nvPicPr>
        <p:blipFill>
          <a:blip r:embed="rId3" cstate="print"/>
          <a:stretch>
            <a:fillRect/>
          </a:stretch>
        </p:blipFill>
        <p:spPr>
          <a:xfrm>
            <a:off x="309372" y="255270"/>
            <a:ext cx="1173467" cy="656081"/>
          </a:xfrm>
          <a:prstGeom prst="rect">
            <a:avLst/>
          </a:prstGeom>
        </p:spPr>
      </p:pic>
      <p:sp>
        <p:nvSpPr>
          <p:cNvPr id="4" name="object 4"/>
          <p:cNvSpPr txBox="1"/>
          <p:nvPr/>
        </p:nvSpPr>
        <p:spPr>
          <a:xfrm>
            <a:off x="1804408" y="668444"/>
            <a:ext cx="8585835" cy="1068070"/>
          </a:xfrm>
          <a:prstGeom prst="rect">
            <a:avLst/>
          </a:prstGeom>
        </p:spPr>
        <p:txBody>
          <a:bodyPr vert="horz" wrap="square" lIns="0" tIns="74295" rIns="0" bIns="0" rtlCol="0">
            <a:spAutoFit/>
          </a:bodyPr>
          <a:lstStyle/>
          <a:p>
            <a:pPr marL="12700" marR="5080" indent="1434465">
              <a:lnSpc>
                <a:spcPts val="3890"/>
              </a:lnSpc>
              <a:spcBef>
                <a:spcPts val="585"/>
              </a:spcBef>
            </a:pPr>
            <a:r>
              <a:rPr sz="3600" b="1" dirty="0">
                <a:latin typeface="Arial"/>
                <a:cs typeface="Arial"/>
              </a:rPr>
              <a:t>EVACUATION </a:t>
            </a:r>
            <a:r>
              <a:rPr sz="3600" b="1" spc="-5" dirty="0">
                <a:latin typeface="Arial"/>
                <a:cs typeface="Arial"/>
              </a:rPr>
              <a:t>PLATFORM </a:t>
            </a:r>
            <a:r>
              <a:rPr sz="3600" b="1" dirty="0">
                <a:latin typeface="Arial"/>
                <a:cs typeface="Arial"/>
              </a:rPr>
              <a:t> </a:t>
            </a:r>
            <a:r>
              <a:rPr sz="3600" b="1" spc="-5" dirty="0">
                <a:solidFill>
                  <a:srgbClr val="BB8542"/>
                </a:solidFill>
                <a:latin typeface="Arial"/>
                <a:cs typeface="Arial"/>
              </a:rPr>
              <a:t>CAPABILITIES</a:t>
            </a:r>
            <a:r>
              <a:rPr sz="3600" b="1" spc="-25" dirty="0">
                <a:solidFill>
                  <a:srgbClr val="BB8542"/>
                </a:solidFill>
                <a:latin typeface="Arial"/>
                <a:cs typeface="Arial"/>
              </a:rPr>
              <a:t> </a:t>
            </a:r>
            <a:r>
              <a:rPr sz="3600" b="1" spc="-5" dirty="0">
                <a:solidFill>
                  <a:srgbClr val="BB8542"/>
                </a:solidFill>
                <a:latin typeface="Arial"/>
                <a:cs typeface="Arial"/>
              </a:rPr>
              <a:t>AND</a:t>
            </a:r>
            <a:r>
              <a:rPr sz="3600" b="1" spc="-20" dirty="0">
                <a:solidFill>
                  <a:srgbClr val="BB8542"/>
                </a:solidFill>
                <a:latin typeface="Arial"/>
                <a:cs typeface="Arial"/>
              </a:rPr>
              <a:t> </a:t>
            </a:r>
            <a:r>
              <a:rPr sz="3600" b="1" spc="-5" dirty="0">
                <a:solidFill>
                  <a:srgbClr val="BB8542"/>
                </a:solidFill>
                <a:latin typeface="Arial"/>
                <a:cs typeface="Arial"/>
              </a:rPr>
              <a:t>CONSIDERATIONS</a:t>
            </a:r>
            <a:endParaRPr sz="3600">
              <a:latin typeface="Arial"/>
              <a:cs typeface="Arial"/>
            </a:endParaRPr>
          </a:p>
        </p:txBody>
      </p:sp>
      <p:grpSp>
        <p:nvGrpSpPr>
          <p:cNvPr id="5" name="object 5"/>
          <p:cNvGrpSpPr/>
          <p:nvPr/>
        </p:nvGrpSpPr>
        <p:grpSpPr>
          <a:xfrm>
            <a:off x="8069580" y="5479536"/>
            <a:ext cx="3724910" cy="896619"/>
            <a:chOff x="8069580" y="5479536"/>
            <a:chExt cx="3724910" cy="896619"/>
          </a:xfrm>
        </p:grpSpPr>
        <p:sp>
          <p:nvSpPr>
            <p:cNvPr id="6" name="object 6"/>
            <p:cNvSpPr/>
            <p:nvPr/>
          </p:nvSpPr>
          <p:spPr>
            <a:xfrm>
              <a:off x="8079105" y="5489061"/>
              <a:ext cx="3705860" cy="877569"/>
            </a:xfrm>
            <a:custGeom>
              <a:avLst/>
              <a:gdLst/>
              <a:ahLst/>
              <a:cxnLst/>
              <a:rect l="l" t="t" r="r" b="b"/>
              <a:pathLst>
                <a:path w="3705859" h="877570">
                  <a:moveTo>
                    <a:pt x="3683850" y="0"/>
                  </a:moveTo>
                  <a:lnTo>
                    <a:pt x="21755" y="0"/>
                  </a:lnTo>
                  <a:lnTo>
                    <a:pt x="13287" y="1709"/>
                  </a:lnTo>
                  <a:lnTo>
                    <a:pt x="6372" y="6372"/>
                  </a:lnTo>
                  <a:lnTo>
                    <a:pt x="1709" y="13287"/>
                  </a:lnTo>
                  <a:lnTo>
                    <a:pt x="0" y="21755"/>
                  </a:lnTo>
                  <a:lnTo>
                    <a:pt x="0" y="855319"/>
                  </a:lnTo>
                  <a:lnTo>
                    <a:pt x="1709" y="863785"/>
                  </a:lnTo>
                  <a:lnTo>
                    <a:pt x="6372" y="870696"/>
                  </a:lnTo>
                  <a:lnTo>
                    <a:pt x="13287" y="875354"/>
                  </a:lnTo>
                  <a:lnTo>
                    <a:pt x="21755" y="877061"/>
                  </a:lnTo>
                  <a:lnTo>
                    <a:pt x="3683850" y="877061"/>
                  </a:lnTo>
                  <a:lnTo>
                    <a:pt x="3692318" y="875354"/>
                  </a:lnTo>
                  <a:lnTo>
                    <a:pt x="3699233" y="870696"/>
                  </a:lnTo>
                  <a:lnTo>
                    <a:pt x="3703896" y="863785"/>
                  </a:lnTo>
                  <a:lnTo>
                    <a:pt x="3705605" y="855319"/>
                  </a:lnTo>
                  <a:lnTo>
                    <a:pt x="3705605" y="21755"/>
                  </a:lnTo>
                  <a:lnTo>
                    <a:pt x="3703896" y="13287"/>
                  </a:lnTo>
                  <a:lnTo>
                    <a:pt x="3699233" y="6372"/>
                  </a:lnTo>
                  <a:lnTo>
                    <a:pt x="3692318" y="1709"/>
                  </a:lnTo>
                  <a:lnTo>
                    <a:pt x="3683850" y="0"/>
                  </a:lnTo>
                  <a:close/>
                </a:path>
              </a:pathLst>
            </a:custGeom>
            <a:solidFill>
              <a:srgbClr val="FFF4D2"/>
            </a:solidFill>
          </p:spPr>
          <p:txBody>
            <a:bodyPr wrap="square" lIns="0" tIns="0" rIns="0" bIns="0" rtlCol="0"/>
            <a:lstStyle/>
            <a:p>
              <a:endParaRPr/>
            </a:p>
          </p:txBody>
        </p:sp>
        <p:sp>
          <p:nvSpPr>
            <p:cNvPr id="7" name="object 7"/>
            <p:cNvSpPr/>
            <p:nvPr/>
          </p:nvSpPr>
          <p:spPr>
            <a:xfrm>
              <a:off x="8079105" y="5489061"/>
              <a:ext cx="3705860" cy="877569"/>
            </a:xfrm>
            <a:custGeom>
              <a:avLst/>
              <a:gdLst/>
              <a:ahLst/>
              <a:cxnLst/>
              <a:rect l="l" t="t" r="r" b="b"/>
              <a:pathLst>
                <a:path w="3705859" h="877570">
                  <a:moveTo>
                    <a:pt x="0" y="21755"/>
                  </a:moveTo>
                  <a:lnTo>
                    <a:pt x="1709" y="13287"/>
                  </a:lnTo>
                  <a:lnTo>
                    <a:pt x="6372" y="6372"/>
                  </a:lnTo>
                  <a:lnTo>
                    <a:pt x="13287" y="1709"/>
                  </a:lnTo>
                  <a:lnTo>
                    <a:pt x="21755" y="0"/>
                  </a:lnTo>
                  <a:lnTo>
                    <a:pt x="3683850" y="0"/>
                  </a:lnTo>
                  <a:lnTo>
                    <a:pt x="3692318" y="1709"/>
                  </a:lnTo>
                  <a:lnTo>
                    <a:pt x="3699233" y="6372"/>
                  </a:lnTo>
                  <a:lnTo>
                    <a:pt x="3703896" y="13287"/>
                  </a:lnTo>
                  <a:lnTo>
                    <a:pt x="3705605" y="21755"/>
                  </a:lnTo>
                  <a:lnTo>
                    <a:pt x="3705605" y="855319"/>
                  </a:lnTo>
                  <a:lnTo>
                    <a:pt x="3703896" y="863785"/>
                  </a:lnTo>
                  <a:lnTo>
                    <a:pt x="3699233" y="870696"/>
                  </a:lnTo>
                  <a:lnTo>
                    <a:pt x="3692318" y="875354"/>
                  </a:lnTo>
                  <a:lnTo>
                    <a:pt x="3683850" y="877061"/>
                  </a:lnTo>
                  <a:lnTo>
                    <a:pt x="21755" y="877061"/>
                  </a:lnTo>
                  <a:lnTo>
                    <a:pt x="13287" y="875354"/>
                  </a:lnTo>
                  <a:lnTo>
                    <a:pt x="6372" y="870696"/>
                  </a:lnTo>
                  <a:lnTo>
                    <a:pt x="1709" y="863785"/>
                  </a:lnTo>
                  <a:lnTo>
                    <a:pt x="0" y="855319"/>
                  </a:lnTo>
                  <a:lnTo>
                    <a:pt x="0" y="21755"/>
                  </a:lnTo>
                  <a:close/>
                </a:path>
              </a:pathLst>
            </a:custGeom>
            <a:ln w="19050">
              <a:solidFill>
                <a:srgbClr val="BB8542"/>
              </a:solidFill>
            </a:ln>
          </p:spPr>
          <p:txBody>
            <a:bodyPr wrap="square" lIns="0" tIns="0" rIns="0" bIns="0" rtlCol="0"/>
            <a:lstStyle/>
            <a:p>
              <a:endParaRPr/>
            </a:p>
          </p:txBody>
        </p:sp>
        <p:pic>
          <p:nvPicPr>
            <p:cNvPr id="8" name="object 8"/>
            <p:cNvPicPr/>
            <p:nvPr/>
          </p:nvPicPr>
          <p:blipFill>
            <a:blip r:embed="rId4" cstate="print"/>
            <a:stretch>
              <a:fillRect/>
            </a:stretch>
          </p:blipFill>
          <p:spPr>
            <a:xfrm>
              <a:off x="8273034" y="5694425"/>
              <a:ext cx="548639" cy="457199"/>
            </a:xfrm>
            <a:prstGeom prst="rect">
              <a:avLst/>
            </a:prstGeom>
          </p:spPr>
        </p:pic>
      </p:grpSp>
      <p:sp>
        <p:nvSpPr>
          <p:cNvPr id="9" name="object 9"/>
          <p:cNvSpPr txBox="1"/>
          <p:nvPr/>
        </p:nvSpPr>
        <p:spPr>
          <a:xfrm>
            <a:off x="8087865" y="5489061"/>
            <a:ext cx="3688079" cy="877569"/>
          </a:xfrm>
          <a:prstGeom prst="rect">
            <a:avLst/>
          </a:prstGeom>
        </p:spPr>
        <p:txBody>
          <a:bodyPr vert="horz" wrap="square" lIns="0" tIns="39370" rIns="0" bIns="0" rtlCol="0">
            <a:spAutoFit/>
          </a:bodyPr>
          <a:lstStyle/>
          <a:p>
            <a:pPr marL="824865" marR="137160">
              <a:lnSpc>
                <a:spcPct val="100000"/>
              </a:lnSpc>
              <a:spcBef>
                <a:spcPts val="310"/>
              </a:spcBef>
            </a:pPr>
            <a:r>
              <a:rPr sz="1600" spc="-5" dirty="0">
                <a:latin typeface="Arial MT"/>
                <a:cs typeface="Arial MT"/>
              </a:rPr>
              <a:t>Training and exercising on the </a:t>
            </a:r>
            <a:r>
              <a:rPr sz="1600" spc="-430" dirty="0">
                <a:latin typeface="Arial MT"/>
                <a:cs typeface="Arial MT"/>
              </a:rPr>
              <a:t> </a:t>
            </a:r>
            <a:r>
              <a:rPr sz="1600" spc="-5" dirty="0">
                <a:latin typeface="Arial MT"/>
                <a:cs typeface="Arial MT"/>
              </a:rPr>
              <a:t>platforms</a:t>
            </a:r>
            <a:r>
              <a:rPr sz="1600" spc="15" dirty="0">
                <a:latin typeface="Arial MT"/>
                <a:cs typeface="Arial MT"/>
              </a:rPr>
              <a:t> </a:t>
            </a:r>
            <a:r>
              <a:rPr sz="1600" spc="-5" dirty="0">
                <a:latin typeface="Arial MT"/>
                <a:cs typeface="Arial MT"/>
              </a:rPr>
              <a:t>your</a:t>
            </a:r>
            <a:r>
              <a:rPr sz="1600" dirty="0">
                <a:latin typeface="Arial MT"/>
                <a:cs typeface="Arial MT"/>
              </a:rPr>
              <a:t> </a:t>
            </a:r>
            <a:r>
              <a:rPr sz="1600" spc="-5" dirty="0">
                <a:latin typeface="Arial MT"/>
                <a:cs typeface="Arial MT"/>
              </a:rPr>
              <a:t>unit will</a:t>
            </a:r>
            <a:r>
              <a:rPr sz="1600" spc="-20" dirty="0">
                <a:latin typeface="Arial MT"/>
                <a:cs typeface="Arial MT"/>
              </a:rPr>
              <a:t> </a:t>
            </a:r>
            <a:r>
              <a:rPr sz="1600" spc="-5" dirty="0">
                <a:latin typeface="Arial MT"/>
                <a:cs typeface="Arial MT"/>
              </a:rPr>
              <a:t>most </a:t>
            </a:r>
            <a:r>
              <a:rPr sz="1600" dirty="0">
                <a:latin typeface="Arial MT"/>
                <a:cs typeface="Arial MT"/>
              </a:rPr>
              <a:t> </a:t>
            </a:r>
            <a:r>
              <a:rPr sz="1600" spc="-5" dirty="0">
                <a:latin typeface="Arial MT"/>
                <a:cs typeface="Arial MT"/>
              </a:rPr>
              <a:t>likely</a:t>
            </a:r>
            <a:r>
              <a:rPr sz="1600" spc="-20" dirty="0">
                <a:latin typeface="Arial MT"/>
                <a:cs typeface="Arial MT"/>
              </a:rPr>
              <a:t> </a:t>
            </a:r>
            <a:r>
              <a:rPr sz="1600" spc="-5" dirty="0">
                <a:latin typeface="Arial MT"/>
                <a:cs typeface="Arial MT"/>
              </a:rPr>
              <a:t>encounter</a:t>
            </a:r>
            <a:r>
              <a:rPr sz="1600" dirty="0">
                <a:latin typeface="Arial MT"/>
                <a:cs typeface="Arial MT"/>
              </a:rPr>
              <a:t> </a:t>
            </a:r>
            <a:r>
              <a:rPr sz="1600" spc="-5" dirty="0">
                <a:latin typeface="Arial MT"/>
                <a:cs typeface="Arial MT"/>
              </a:rPr>
              <a:t>is essential</a:t>
            </a:r>
            <a:endParaRPr sz="1600">
              <a:latin typeface="Arial MT"/>
              <a:cs typeface="Arial MT"/>
            </a:endParaRPr>
          </a:p>
        </p:txBody>
      </p:sp>
      <p:pic>
        <p:nvPicPr>
          <p:cNvPr id="10" name="object 10"/>
          <p:cNvPicPr/>
          <p:nvPr/>
        </p:nvPicPr>
        <p:blipFill>
          <a:blip r:embed="rId5" cstate="print"/>
          <a:stretch>
            <a:fillRect/>
          </a:stretch>
        </p:blipFill>
        <p:spPr>
          <a:xfrm>
            <a:off x="196595" y="1747266"/>
            <a:ext cx="7809737" cy="4741925"/>
          </a:xfrm>
          <a:prstGeom prst="rect">
            <a:avLst/>
          </a:prstGeom>
        </p:spPr>
      </p:pic>
      <p:graphicFrame>
        <p:nvGraphicFramePr>
          <p:cNvPr id="11" name="object 11"/>
          <p:cNvGraphicFramePr>
            <a:graphicFrameLocks noGrp="1"/>
          </p:cNvGraphicFramePr>
          <p:nvPr/>
        </p:nvGraphicFramePr>
        <p:xfrm>
          <a:off x="336550" y="1857375"/>
          <a:ext cx="7510145" cy="4503119"/>
        </p:xfrm>
        <a:graphic>
          <a:graphicData uri="http://schemas.openxmlformats.org/drawingml/2006/table">
            <a:tbl>
              <a:tblPr firstRow="1" bandRow="1">
                <a:tableStyleId>{2D5ABB26-0587-4C30-8999-92F81FD0307C}</a:tableStyleId>
              </a:tblPr>
              <a:tblGrid>
                <a:gridCol w="1963420">
                  <a:extLst>
                    <a:ext uri="{9D8B030D-6E8A-4147-A177-3AD203B41FA5}">
                      <a16:colId xmlns:a16="http://schemas.microsoft.com/office/drawing/2014/main" val="20000"/>
                    </a:ext>
                  </a:extLst>
                </a:gridCol>
                <a:gridCol w="2597150">
                  <a:extLst>
                    <a:ext uri="{9D8B030D-6E8A-4147-A177-3AD203B41FA5}">
                      <a16:colId xmlns:a16="http://schemas.microsoft.com/office/drawing/2014/main" val="20001"/>
                    </a:ext>
                  </a:extLst>
                </a:gridCol>
                <a:gridCol w="2949575">
                  <a:extLst>
                    <a:ext uri="{9D8B030D-6E8A-4147-A177-3AD203B41FA5}">
                      <a16:colId xmlns:a16="http://schemas.microsoft.com/office/drawing/2014/main" val="20002"/>
                    </a:ext>
                  </a:extLst>
                </a:gridCol>
              </a:tblGrid>
              <a:tr h="479425">
                <a:tc>
                  <a:txBody>
                    <a:bodyPr/>
                    <a:lstStyle/>
                    <a:p>
                      <a:pPr marL="91440">
                        <a:lnSpc>
                          <a:spcPct val="100000"/>
                        </a:lnSpc>
                        <a:spcBef>
                          <a:spcPts val="880"/>
                        </a:spcBef>
                      </a:pPr>
                      <a:r>
                        <a:rPr sz="1600" b="1" spc="-5" dirty="0">
                          <a:solidFill>
                            <a:srgbClr val="FFFFFF"/>
                          </a:solidFill>
                          <a:latin typeface="Arial"/>
                          <a:cs typeface="Arial"/>
                        </a:rPr>
                        <a:t>Evacuation</a:t>
                      </a:r>
                      <a:r>
                        <a:rPr sz="1600" b="1" spc="-35" dirty="0">
                          <a:solidFill>
                            <a:srgbClr val="FFFFFF"/>
                          </a:solidFill>
                          <a:latin typeface="Arial"/>
                          <a:cs typeface="Arial"/>
                        </a:rPr>
                        <a:t> </a:t>
                      </a:r>
                      <a:r>
                        <a:rPr sz="1600" b="1" spc="-5" dirty="0">
                          <a:solidFill>
                            <a:srgbClr val="FFFFFF"/>
                          </a:solidFill>
                          <a:latin typeface="Arial"/>
                          <a:cs typeface="Arial"/>
                        </a:rPr>
                        <a:t>Mode</a:t>
                      </a:r>
                      <a:endParaRPr sz="1600">
                        <a:latin typeface="Arial"/>
                        <a:cs typeface="Arial"/>
                      </a:endParaRPr>
                    </a:p>
                  </a:txBody>
                  <a:tcPr marL="0" marR="0" marT="1117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B8542"/>
                    </a:solidFill>
                  </a:tcPr>
                </a:tc>
                <a:tc>
                  <a:txBody>
                    <a:bodyPr/>
                    <a:lstStyle/>
                    <a:p>
                      <a:pPr marL="91440">
                        <a:lnSpc>
                          <a:spcPct val="100000"/>
                        </a:lnSpc>
                        <a:spcBef>
                          <a:spcPts val="880"/>
                        </a:spcBef>
                      </a:pPr>
                      <a:r>
                        <a:rPr sz="1600" b="1" spc="-5" dirty="0">
                          <a:solidFill>
                            <a:srgbClr val="FFFFFF"/>
                          </a:solidFill>
                          <a:latin typeface="Arial"/>
                          <a:cs typeface="Arial"/>
                        </a:rPr>
                        <a:t>Dedicated</a:t>
                      </a:r>
                      <a:r>
                        <a:rPr sz="1600" b="1" spc="-20" dirty="0">
                          <a:solidFill>
                            <a:srgbClr val="FFFFFF"/>
                          </a:solidFill>
                          <a:latin typeface="Arial"/>
                          <a:cs typeface="Arial"/>
                        </a:rPr>
                        <a:t> </a:t>
                      </a:r>
                      <a:r>
                        <a:rPr sz="1600" b="1" spc="-5" dirty="0">
                          <a:solidFill>
                            <a:srgbClr val="FFFFFF"/>
                          </a:solidFill>
                          <a:latin typeface="Arial"/>
                          <a:cs typeface="Arial"/>
                        </a:rPr>
                        <a:t>Evac</a:t>
                      </a:r>
                      <a:r>
                        <a:rPr sz="1600" b="1" spc="-20" dirty="0">
                          <a:solidFill>
                            <a:srgbClr val="FFFFFF"/>
                          </a:solidFill>
                          <a:latin typeface="Arial"/>
                          <a:cs typeface="Arial"/>
                        </a:rPr>
                        <a:t> </a:t>
                      </a:r>
                      <a:r>
                        <a:rPr sz="1600" b="1" spc="-5" dirty="0">
                          <a:solidFill>
                            <a:srgbClr val="FFFFFF"/>
                          </a:solidFill>
                          <a:latin typeface="Arial"/>
                          <a:cs typeface="Arial"/>
                        </a:rPr>
                        <a:t>Assets</a:t>
                      </a:r>
                      <a:endParaRPr sz="1600">
                        <a:latin typeface="Arial"/>
                        <a:cs typeface="Arial"/>
                      </a:endParaRPr>
                    </a:p>
                  </a:txBody>
                  <a:tcPr marL="0" marR="0" marT="1117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B8542"/>
                    </a:solidFill>
                  </a:tcPr>
                </a:tc>
                <a:tc>
                  <a:txBody>
                    <a:bodyPr/>
                    <a:lstStyle/>
                    <a:p>
                      <a:pPr marL="90805">
                        <a:lnSpc>
                          <a:spcPct val="100000"/>
                        </a:lnSpc>
                        <a:spcBef>
                          <a:spcPts val="880"/>
                        </a:spcBef>
                      </a:pPr>
                      <a:r>
                        <a:rPr sz="1600" b="1" spc="-5" dirty="0">
                          <a:solidFill>
                            <a:srgbClr val="FFFFFF"/>
                          </a:solidFill>
                          <a:latin typeface="Arial"/>
                          <a:cs typeface="Arial"/>
                        </a:rPr>
                        <a:t>Evac</a:t>
                      </a:r>
                      <a:r>
                        <a:rPr sz="1600" b="1" spc="-15" dirty="0">
                          <a:solidFill>
                            <a:srgbClr val="FFFFFF"/>
                          </a:solidFill>
                          <a:latin typeface="Arial"/>
                          <a:cs typeface="Arial"/>
                        </a:rPr>
                        <a:t> </a:t>
                      </a:r>
                      <a:r>
                        <a:rPr sz="1600" b="1" spc="-5" dirty="0">
                          <a:solidFill>
                            <a:srgbClr val="FFFFFF"/>
                          </a:solidFill>
                          <a:latin typeface="Arial"/>
                          <a:cs typeface="Arial"/>
                        </a:rPr>
                        <a:t>Assets</a:t>
                      </a:r>
                      <a:r>
                        <a:rPr sz="1600" b="1" spc="-10" dirty="0">
                          <a:solidFill>
                            <a:srgbClr val="FFFFFF"/>
                          </a:solidFill>
                          <a:latin typeface="Arial"/>
                          <a:cs typeface="Arial"/>
                        </a:rPr>
                        <a:t> </a:t>
                      </a:r>
                      <a:r>
                        <a:rPr sz="1600" b="1" spc="-5" dirty="0">
                          <a:solidFill>
                            <a:srgbClr val="FFFFFF"/>
                          </a:solidFill>
                          <a:latin typeface="Arial"/>
                          <a:cs typeface="Arial"/>
                        </a:rPr>
                        <a:t>of Opportunity</a:t>
                      </a:r>
                      <a:endParaRPr sz="1600">
                        <a:latin typeface="Arial"/>
                        <a:cs typeface="Arial"/>
                      </a:endParaRPr>
                    </a:p>
                  </a:txBody>
                  <a:tcPr marL="0" marR="0" marT="1117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B8542"/>
                    </a:solidFill>
                  </a:tcPr>
                </a:tc>
                <a:extLst>
                  <a:ext uri="{0D108BD9-81ED-4DB2-BD59-A6C34878D82A}">
                    <a16:rowId xmlns:a16="http://schemas.microsoft.com/office/drawing/2014/main" val="10000"/>
                  </a:ext>
                </a:extLst>
              </a:tr>
              <a:tr h="1066810">
                <a:tc>
                  <a:txBody>
                    <a:bodyPr/>
                    <a:lstStyle/>
                    <a:p>
                      <a:pPr marL="91440">
                        <a:lnSpc>
                          <a:spcPct val="100000"/>
                        </a:lnSpc>
                        <a:spcBef>
                          <a:spcPts val="310"/>
                        </a:spcBef>
                      </a:pPr>
                      <a:r>
                        <a:rPr sz="1600" b="1" spc="-5" dirty="0">
                          <a:latin typeface="Arial"/>
                          <a:cs typeface="Arial"/>
                        </a:rPr>
                        <a:t>Ground</a:t>
                      </a:r>
                      <a:endParaRPr sz="1600">
                        <a:latin typeface="Arial"/>
                        <a:cs typeface="Arial"/>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2E6E6"/>
                    </a:solidFill>
                  </a:tcPr>
                </a:tc>
                <a:tc>
                  <a:txBody>
                    <a:bodyPr/>
                    <a:lstStyle/>
                    <a:p>
                      <a:pPr marL="91440" marR="803910">
                        <a:lnSpc>
                          <a:spcPct val="100000"/>
                        </a:lnSpc>
                        <a:spcBef>
                          <a:spcPts val="310"/>
                        </a:spcBef>
                      </a:pPr>
                      <a:r>
                        <a:rPr sz="1600" spc="-5" dirty="0">
                          <a:latin typeface="Arial MT"/>
                          <a:cs typeface="Arial MT"/>
                        </a:rPr>
                        <a:t>M997 Ambulance </a:t>
                      </a:r>
                      <a:r>
                        <a:rPr sz="1600" dirty="0">
                          <a:latin typeface="Arial MT"/>
                          <a:cs typeface="Arial MT"/>
                        </a:rPr>
                        <a:t> </a:t>
                      </a:r>
                      <a:r>
                        <a:rPr sz="1600" spc="-5" dirty="0">
                          <a:latin typeface="Arial MT"/>
                          <a:cs typeface="Arial MT"/>
                        </a:rPr>
                        <a:t>M1035</a:t>
                      </a:r>
                      <a:r>
                        <a:rPr sz="1600" spc="-60" dirty="0">
                          <a:latin typeface="Arial MT"/>
                          <a:cs typeface="Arial MT"/>
                        </a:rPr>
                        <a:t> </a:t>
                      </a:r>
                      <a:r>
                        <a:rPr sz="1600" spc="-5" dirty="0">
                          <a:latin typeface="Arial MT"/>
                          <a:cs typeface="Arial MT"/>
                        </a:rPr>
                        <a:t>Ambulance </a:t>
                      </a:r>
                      <a:r>
                        <a:rPr sz="1600" spc="-430" dirty="0">
                          <a:latin typeface="Arial MT"/>
                          <a:cs typeface="Arial MT"/>
                        </a:rPr>
                        <a:t> </a:t>
                      </a:r>
                      <a:r>
                        <a:rPr sz="1600" spc="-5" dirty="0">
                          <a:latin typeface="Arial MT"/>
                          <a:cs typeface="Arial MT"/>
                        </a:rPr>
                        <a:t>M113 Ambulance </a:t>
                      </a:r>
                      <a:r>
                        <a:rPr sz="1600" dirty="0">
                          <a:latin typeface="Arial MT"/>
                          <a:cs typeface="Arial MT"/>
                        </a:rPr>
                        <a:t> </a:t>
                      </a:r>
                      <a:r>
                        <a:rPr sz="1600" spc="-5" dirty="0">
                          <a:latin typeface="Arial MT"/>
                          <a:cs typeface="Arial MT"/>
                        </a:rPr>
                        <a:t>Others</a:t>
                      </a:r>
                      <a:endParaRPr sz="1600">
                        <a:latin typeface="Arial MT"/>
                        <a:cs typeface="Arial MT"/>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2E6E6"/>
                    </a:solidFill>
                  </a:tcPr>
                </a:tc>
                <a:tc>
                  <a:txBody>
                    <a:bodyPr/>
                    <a:lstStyle/>
                    <a:p>
                      <a:pPr marL="90805" marR="369570">
                        <a:lnSpc>
                          <a:spcPct val="100000"/>
                        </a:lnSpc>
                        <a:spcBef>
                          <a:spcPts val="310"/>
                        </a:spcBef>
                      </a:pPr>
                      <a:r>
                        <a:rPr sz="1600" spc="-5" dirty="0">
                          <a:latin typeface="Arial MT"/>
                          <a:cs typeface="Arial MT"/>
                        </a:rPr>
                        <a:t>Carries,</a:t>
                      </a:r>
                      <a:r>
                        <a:rPr sz="1600" spc="-10" dirty="0">
                          <a:latin typeface="Arial MT"/>
                          <a:cs typeface="Arial MT"/>
                        </a:rPr>
                        <a:t> </a:t>
                      </a:r>
                      <a:r>
                        <a:rPr sz="1600" spc="-5" dirty="0">
                          <a:latin typeface="Arial MT"/>
                          <a:cs typeface="Arial MT"/>
                        </a:rPr>
                        <a:t>drags,</a:t>
                      </a:r>
                      <a:r>
                        <a:rPr sz="1600" spc="5" dirty="0">
                          <a:latin typeface="Arial MT"/>
                          <a:cs typeface="Arial MT"/>
                        </a:rPr>
                        <a:t> </a:t>
                      </a:r>
                      <a:r>
                        <a:rPr sz="1600" spc="-5" dirty="0">
                          <a:latin typeface="Arial MT"/>
                          <a:cs typeface="Arial MT"/>
                        </a:rPr>
                        <a:t>and litters </a:t>
                      </a:r>
                      <a:r>
                        <a:rPr sz="1600" dirty="0">
                          <a:latin typeface="Arial MT"/>
                          <a:cs typeface="Arial MT"/>
                        </a:rPr>
                        <a:t> </a:t>
                      </a:r>
                      <a:r>
                        <a:rPr sz="1600" spc="-5" dirty="0">
                          <a:latin typeface="Arial MT"/>
                          <a:cs typeface="Arial MT"/>
                        </a:rPr>
                        <a:t>Non-med wheeled vehicles </a:t>
                      </a:r>
                      <a:r>
                        <a:rPr sz="1600" spc="-430" dirty="0">
                          <a:latin typeface="Arial MT"/>
                          <a:cs typeface="Arial MT"/>
                        </a:rPr>
                        <a:t> </a:t>
                      </a:r>
                      <a:r>
                        <a:rPr sz="1600" spc="-5" dirty="0">
                          <a:latin typeface="Arial MT"/>
                          <a:cs typeface="Arial MT"/>
                        </a:rPr>
                        <a:t>Non-med tracked vehicles </a:t>
                      </a:r>
                      <a:r>
                        <a:rPr sz="1600" dirty="0">
                          <a:latin typeface="Arial MT"/>
                          <a:cs typeface="Arial MT"/>
                        </a:rPr>
                        <a:t> </a:t>
                      </a:r>
                      <a:r>
                        <a:rPr sz="1600" spc="-5" dirty="0">
                          <a:latin typeface="Arial MT"/>
                          <a:cs typeface="Arial MT"/>
                        </a:rPr>
                        <a:t>Local</a:t>
                      </a:r>
                      <a:r>
                        <a:rPr sz="1600" spc="-25" dirty="0">
                          <a:latin typeface="Arial MT"/>
                          <a:cs typeface="Arial MT"/>
                        </a:rPr>
                        <a:t> </a:t>
                      </a:r>
                      <a:r>
                        <a:rPr sz="1600" spc="-5" dirty="0">
                          <a:latin typeface="Arial MT"/>
                          <a:cs typeface="Arial MT"/>
                        </a:rPr>
                        <a:t>civilian</a:t>
                      </a:r>
                      <a:r>
                        <a:rPr sz="1600" spc="-30" dirty="0">
                          <a:latin typeface="Arial MT"/>
                          <a:cs typeface="Arial MT"/>
                        </a:rPr>
                        <a:t> </a:t>
                      </a:r>
                      <a:r>
                        <a:rPr sz="1600" spc="-5" dirty="0">
                          <a:latin typeface="Arial MT"/>
                          <a:cs typeface="Arial MT"/>
                        </a:rPr>
                        <a:t>ground</a:t>
                      </a:r>
                      <a:r>
                        <a:rPr sz="1600" spc="-10" dirty="0">
                          <a:latin typeface="Arial MT"/>
                          <a:cs typeface="Arial MT"/>
                        </a:rPr>
                        <a:t> </a:t>
                      </a:r>
                      <a:r>
                        <a:rPr sz="1600" spc="-5" dirty="0">
                          <a:latin typeface="Arial MT"/>
                          <a:cs typeface="Arial MT"/>
                        </a:rPr>
                        <a:t>assets</a:t>
                      </a:r>
                      <a:endParaRPr sz="1600">
                        <a:latin typeface="Arial MT"/>
                        <a:cs typeface="Arial MT"/>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2E6E6"/>
                    </a:solidFill>
                  </a:tcPr>
                </a:tc>
                <a:extLst>
                  <a:ext uri="{0D108BD9-81ED-4DB2-BD59-A6C34878D82A}">
                    <a16:rowId xmlns:a16="http://schemas.microsoft.com/office/drawing/2014/main" val="10001"/>
                  </a:ext>
                </a:extLst>
              </a:tr>
              <a:tr h="1310650">
                <a:tc>
                  <a:txBody>
                    <a:bodyPr/>
                    <a:lstStyle/>
                    <a:p>
                      <a:pPr marL="91440">
                        <a:lnSpc>
                          <a:spcPct val="100000"/>
                        </a:lnSpc>
                        <a:spcBef>
                          <a:spcPts val="309"/>
                        </a:spcBef>
                      </a:pPr>
                      <a:r>
                        <a:rPr sz="1600" b="1" spc="-5" dirty="0">
                          <a:latin typeface="Arial"/>
                          <a:cs typeface="Arial"/>
                        </a:rPr>
                        <a:t>Rotary-Wing</a:t>
                      </a:r>
                      <a:endParaRPr sz="1600">
                        <a:latin typeface="Arial"/>
                        <a:cs typeface="Arial"/>
                      </a:endParaRPr>
                    </a:p>
                  </a:txBody>
                  <a:tcPr marL="0" marR="0" marT="393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DCFD1"/>
                    </a:solidFill>
                  </a:tcPr>
                </a:tc>
                <a:tc>
                  <a:txBody>
                    <a:bodyPr/>
                    <a:lstStyle/>
                    <a:p>
                      <a:pPr marL="91440">
                        <a:lnSpc>
                          <a:spcPct val="100000"/>
                        </a:lnSpc>
                        <a:spcBef>
                          <a:spcPts val="309"/>
                        </a:spcBef>
                      </a:pPr>
                      <a:r>
                        <a:rPr sz="1600" spc="-5" dirty="0">
                          <a:latin typeface="Arial MT"/>
                          <a:cs typeface="Arial MT"/>
                        </a:rPr>
                        <a:t>UH-60Q</a:t>
                      </a:r>
                      <a:r>
                        <a:rPr sz="1600" spc="-30" dirty="0">
                          <a:latin typeface="Arial MT"/>
                          <a:cs typeface="Arial MT"/>
                        </a:rPr>
                        <a:t> </a:t>
                      </a:r>
                      <a:r>
                        <a:rPr sz="1600" spc="-5" dirty="0">
                          <a:latin typeface="Arial MT"/>
                          <a:cs typeface="Arial MT"/>
                        </a:rPr>
                        <a:t>Black</a:t>
                      </a:r>
                      <a:r>
                        <a:rPr sz="1600" spc="-30" dirty="0">
                          <a:latin typeface="Arial MT"/>
                          <a:cs typeface="Arial MT"/>
                        </a:rPr>
                        <a:t> </a:t>
                      </a:r>
                      <a:r>
                        <a:rPr sz="1600" dirty="0">
                          <a:latin typeface="Arial MT"/>
                          <a:cs typeface="Arial MT"/>
                        </a:rPr>
                        <a:t>Hawk</a:t>
                      </a:r>
                      <a:endParaRPr sz="1600">
                        <a:latin typeface="Arial MT"/>
                        <a:cs typeface="Arial MT"/>
                      </a:endParaRPr>
                    </a:p>
                  </a:txBody>
                  <a:tcPr marL="0" marR="0" marT="393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DCFD1"/>
                    </a:solidFill>
                  </a:tcPr>
                </a:tc>
                <a:tc>
                  <a:txBody>
                    <a:bodyPr/>
                    <a:lstStyle/>
                    <a:p>
                      <a:pPr marL="90805" marR="1215390">
                        <a:lnSpc>
                          <a:spcPct val="100000"/>
                        </a:lnSpc>
                        <a:spcBef>
                          <a:spcPts val="309"/>
                        </a:spcBef>
                      </a:pPr>
                      <a:r>
                        <a:rPr sz="1600" dirty="0">
                          <a:latin typeface="Arial MT"/>
                          <a:cs typeface="Arial MT"/>
                        </a:rPr>
                        <a:t>CH-46</a:t>
                      </a:r>
                      <a:r>
                        <a:rPr sz="1600" spc="-55" dirty="0">
                          <a:latin typeface="Arial MT"/>
                          <a:cs typeface="Arial MT"/>
                        </a:rPr>
                        <a:t> </a:t>
                      </a:r>
                      <a:r>
                        <a:rPr sz="1600" spc="-5" dirty="0">
                          <a:latin typeface="Arial MT"/>
                          <a:cs typeface="Arial MT"/>
                        </a:rPr>
                        <a:t>Sea</a:t>
                      </a:r>
                      <a:r>
                        <a:rPr sz="1600" spc="-50" dirty="0">
                          <a:latin typeface="Arial MT"/>
                          <a:cs typeface="Arial MT"/>
                        </a:rPr>
                        <a:t> </a:t>
                      </a:r>
                      <a:r>
                        <a:rPr sz="1600" spc="-5" dirty="0">
                          <a:latin typeface="Arial MT"/>
                          <a:cs typeface="Arial MT"/>
                        </a:rPr>
                        <a:t>Knight </a:t>
                      </a:r>
                      <a:r>
                        <a:rPr sz="1600" spc="-430" dirty="0">
                          <a:latin typeface="Arial MT"/>
                          <a:cs typeface="Arial MT"/>
                        </a:rPr>
                        <a:t> </a:t>
                      </a:r>
                      <a:r>
                        <a:rPr sz="1600" dirty="0">
                          <a:latin typeface="Arial MT"/>
                          <a:cs typeface="Arial MT"/>
                        </a:rPr>
                        <a:t>CH-47</a:t>
                      </a:r>
                      <a:r>
                        <a:rPr sz="1600" spc="-35" dirty="0">
                          <a:latin typeface="Arial MT"/>
                          <a:cs typeface="Arial MT"/>
                        </a:rPr>
                        <a:t> </a:t>
                      </a:r>
                      <a:r>
                        <a:rPr sz="1600" spc="-5" dirty="0">
                          <a:latin typeface="Arial MT"/>
                          <a:cs typeface="Arial MT"/>
                        </a:rPr>
                        <a:t>Chinook</a:t>
                      </a:r>
                      <a:endParaRPr sz="1600">
                        <a:latin typeface="Arial MT"/>
                        <a:cs typeface="Arial MT"/>
                      </a:endParaRPr>
                    </a:p>
                    <a:p>
                      <a:pPr marL="90805" marR="527050">
                        <a:lnSpc>
                          <a:spcPts val="1920"/>
                        </a:lnSpc>
                        <a:spcBef>
                          <a:spcPts val="60"/>
                        </a:spcBef>
                      </a:pPr>
                      <a:r>
                        <a:rPr sz="1600" dirty="0">
                          <a:latin typeface="Arial MT"/>
                          <a:cs typeface="Arial MT"/>
                        </a:rPr>
                        <a:t>CH-53</a:t>
                      </a:r>
                      <a:r>
                        <a:rPr sz="1600" spc="-40" dirty="0">
                          <a:latin typeface="Arial MT"/>
                          <a:cs typeface="Arial MT"/>
                        </a:rPr>
                        <a:t> </a:t>
                      </a:r>
                      <a:r>
                        <a:rPr sz="1600" spc="-5" dirty="0">
                          <a:latin typeface="Arial MT"/>
                          <a:cs typeface="Arial MT"/>
                        </a:rPr>
                        <a:t>Super</a:t>
                      </a:r>
                      <a:r>
                        <a:rPr sz="1600" spc="-30" dirty="0">
                          <a:latin typeface="Arial MT"/>
                          <a:cs typeface="Arial MT"/>
                        </a:rPr>
                        <a:t> </a:t>
                      </a:r>
                      <a:r>
                        <a:rPr sz="1600" spc="-5" dirty="0">
                          <a:latin typeface="Arial MT"/>
                          <a:cs typeface="Arial MT"/>
                        </a:rPr>
                        <a:t>Sea</a:t>
                      </a:r>
                      <a:r>
                        <a:rPr sz="1600" spc="-30" dirty="0">
                          <a:latin typeface="Arial MT"/>
                          <a:cs typeface="Arial MT"/>
                        </a:rPr>
                        <a:t> </a:t>
                      </a:r>
                      <a:r>
                        <a:rPr sz="1600" spc="-5" dirty="0">
                          <a:latin typeface="Arial MT"/>
                          <a:cs typeface="Arial MT"/>
                        </a:rPr>
                        <a:t>Stallion </a:t>
                      </a:r>
                      <a:r>
                        <a:rPr sz="1600" spc="-425" dirty="0">
                          <a:latin typeface="Arial MT"/>
                          <a:cs typeface="Arial MT"/>
                        </a:rPr>
                        <a:t> </a:t>
                      </a:r>
                      <a:r>
                        <a:rPr sz="1600" spc="-5" dirty="0">
                          <a:latin typeface="Arial MT"/>
                          <a:cs typeface="Arial MT"/>
                        </a:rPr>
                        <a:t>MV-22 Osprey</a:t>
                      </a:r>
                      <a:endParaRPr sz="1600">
                        <a:latin typeface="Arial MT"/>
                        <a:cs typeface="Arial MT"/>
                      </a:endParaRPr>
                    </a:p>
                    <a:p>
                      <a:pPr marL="90805">
                        <a:lnSpc>
                          <a:spcPts val="1855"/>
                        </a:lnSpc>
                      </a:pPr>
                      <a:r>
                        <a:rPr sz="1600" spc="-5" dirty="0">
                          <a:latin typeface="Arial MT"/>
                          <a:cs typeface="Arial MT"/>
                        </a:rPr>
                        <a:t>Others</a:t>
                      </a:r>
                      <a:endParaRPr sz="1600">
                        <a:latin typeface="Arial MT"/>
                        <a:cs typeface="Arial MT"/>
                      </a:endParaRPr>
                    </a:p>
                  </a:txBody>
                  <a:tcPr marL="0" marR="0" marT="393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DCFD1"/>
                    </a:solidFill>
                  </a:tcPr>
                </a:tc>
                <a:extLst>
                  <a:ext uri="{0D108BD9-81ED-4DB2-BD59-A6C34878D82A}">
                    <a16:rowId xmlns:a16="http://schemas.microsoft.com/office/drawing/2014/main" val="10002"/>
                  </a:ext>
                </a:extLst>
              </a:tr>
              <a:tr h="1066810">
                <a:tc>
                  <a:txBody>
                    <a:bodyPr/>
                    <a:lstStyle/>
                    <a:p>
                      <a:pPr marL="91440">
                        <a:lnSpc>
                          <a:spcPct val="100000"/>
                        </a:lnSpc>
                        <a:spcBef>
                          <a:spcPts val="305"/>
                        </a:spcBef>
                      </a:pPr>
                      <a:r>
                        <a:rPr sz="1600" b="1" spc="-5" dirty="0">
                          <a:latin typeface="Arial"/>
                          <a:cs typeface="Arial"/>
                        </a:rPr>
                        <a:t>Fixed-Wing</a:t>
                      </a:r>
                      <a:endParaRPr sz="1600">
                        <a:latin typeface="Arial"/>
                        <a:cs typeface="Arial"/>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2E6E6"/>
                    </a:solidFill>
                  </a:tcPr>
                </a:tc>
                <a:tc>
                  <a:txBody>
                    <a:bodyPr/>
                    <a:lstStyle/>
                    <a:p>
                      <a:pPr marL="91440">
                        <a:lnSpc>
                          <a:spcPct val="100000"/>
                        </a:lnSpc>
                        <a:spcBef>
                          <a:spcPts val="305"/>
                        </a:spcBef>
                      </a:pPr>
                      <a:r>
                        <a:rPr sz="1600" spc="-5" dirty="0">
                          <a:latin typeface="Arial MT"/>
                          <a:cs typeface="Arial MT"/>
                        </a:rPr>
                        <a:t>None</a:t>
                      </a:r>
                      <a:endParaRPr sz="1600">
                        <a:latin typeface="Arial MT"/>
                        <a:cs typeface="Arial MT"/>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2E6E6"/>
                    </a:solidFill>
                  </a:tcPr>
                </a:tc>
                <a:tc>
                  <a:txBody>
                    <a:bodyPr/>
                    <a:lstStyle/>
                    <a:p>
                      <a:pPr marL="90805" marR="2161540">
                        <a:lnSpc>
                          <a:spcPct val="100000"/>
                        </a:lnSpc>
                        <a:spcBef>
                          <a:spcPts val="305"/>
                        </a:spcBef>
                      </a:pPr>
                      <a:r>
                        <a:rPr sz="1600" spc="-5" dirty="0">
                          <a:latin typeface="Arial MT"/>
                          <a:cs typeface="Arial MT"/>
                        </a:rPr>
                        <a:t>C-130 </a:t>
                      </a:r>
                      <a:r>
                        <a:rPr sz="1600" dirty="0">
                          <a:latin typeface="Arial MT"/>
                          <a:cs typeface="Arial MT"/>
                        </a:rPr>
                        <a:t> </a:t>
                      </a:r>
                      <a:r>
                        <a:rPr sz="1600" spc="-5" dirty="0">
                          <a:latin typeface="Arial MT"/>
                          <a:cs typeface="Arial MT"/>
                        </a:rPr>
                        <a:t>C-17 </a:t>
                      </a:r>
                      <a:r>
                        <a:rPr sz="1600" dirty="0">
                          <a:latin typeface="Arial MT"/>
                          <a:cs typeface="Arial MT"/>
                        </a:rPr>
                        <a:t> KC-</a:t>
                      </a:r>
                      <a:r>
                        <a:rPr sz="1600" spc="-5" dirty="0">
                          <a:latin typeface="Arial MT"/>
                          <a:cs typeface="Arial MT"/>
                        </a:rPr>
                        <a:t>135</a:t>
                      </a:r>
                      <a:endParaRPr sz="1600">
                        <a:latin typeface="Arial MT"/>
                        <a:cs typeface="Arial MT"/>
                      </a:endParaRPr>
                    </a:p>
                    <a:p>
                      <a:pPr marL="90805">
                        <a:lnSpc>
                          <a:spcPts val="1920"/>
                        </a:lnSpc>
                      </a:pPr>
                      <a:r>
                        <a:rPr sz="1600" spc="-5" dirty="0">
                          <a:latin typeface="Arial MT"/>
                          <a:cs typeface="Arial MT"/>
                        </a:rPr>
                        <a:t>Others</a:t>
                      </a:r>
                      <a:endParaRPr sz="1600">
                        <a:latin typeface="Arial MT"/>
                        <a:cs typeface="Arial MT"/>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2E6E6"/>
                    </a:solidFill>
                  </a:tcPr>
                </a:tc>
                <a:extLst>
                  <a:ext uri="{0D108BD9-81ED-4DB2-BD59-A6C34878D82A}">
                    <a16:rowId xmlns:a16="http://schemas.microsoft.com/office/drawing/2014/main" val="10003"/>
                  </a:ext>
                </a:extLst>
              </a:tr>
              <a:tr h="579424">
                <a:tc>
                  <a:txBody>
                    <a:bodyPr/>
                    <a:lstStyle/>
                    <a:p>
                      <a:pPr marL="91440">
                        <a:lnSpc>
                          <a:spcPct val="100000"/>
                        </a:lnSpc>
                        <a:spcBef>
                          <a:spcPts val="305"/>
                        </a:spcBef>
                      </a:pPr>
                      <a:r>
                        <a:rPr sz="1600" b="1" spc="-5" dirty="0">
                          <a:latin typeface="Arial"/>
                          <a:cs typeface="Arial"/>
                        </a:rPr>
                        <a:t>Sea</a:t>
                      </a:r>
                      <a:endParaRPr sz="1600">
                        <a:latin typeface="Arial"/>
                        <a:cs typeface="Arial"/>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DCFD1"/>
                    </a:solidFill>
                  </a:tcPr>
                </a:tc>
                <a:tc>
                  <a:txBody>
                    <a:bodyPr/>
                    <a:lstStyle/>
                    <a:p>
                      <a:pPr marL="91440">
                        <a:lnSpc>
                          <a:spcPct val="100000"/>
                        </a:lnSpc>
                        <a:spcBef>
                          <a:spcPts val="305"/>
                        </a:spcBef>
                      </a:pPr>
                      <a:r>
                        <a:rPr sz="1600" spc="-5" dirty="0">
                          <a:latin typeface="Arial MT"/>
                          <a:cs typeface="Arial MT"/>
                        </a:rPr>
                        <a:t>Naval</a:t>
                      </a:r>
                      <a:r>
                        <a:rPr sz="1600" spc="-35" dirty="0">
                          <a:latin typeface="Arial MT"/>
                          <a:cs typeface="Arial MT"/>
                        </a:rPr>
                        <a:t> </a:t>
                      </a:r>
                      <a:r>
                        <a:rPr sz="1600" spc="-5" dirty="0">
                          <a:latin typeface="Arial MT"/>
                          <a:cs typeface="Arial MT"/>
                        </a:rPr>
                        <a:t>Hospital</a:t>
                      </a:r>
                      <a:r>
                        <a:rPr sz="1600" spc="-25" dirty="0">
                          <a:latin typeface="Arial MT"/>
                          <a:cs typeface="Arial MT"/>
                        </a:rPr>
                        <a:t> </a:t>
                      </a:r>
                      <a:r>
                        <a:rPr sz="1600" spc="-5" dirty="0">
                          <a:latin typeface="Arial MT"/>
                          <a:cs typeface="Arial MT"/>
                        </a:rPr>
                        <a:t>Ships</a:t>
                      </a:r>
                      <a:endParaRPr sz="1600">
                        <a:latin typeface="Arial MT"/>
                        <a:cs typeface="Arial MT"/>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DCFD1"/>
                    </a:solidFill>
                  </a:tcPr>
                </a:tc>
                <a:tc>
                  <a:txBody>
                    <a:bodyPr/>
                    <a:lstStyle/>
                    <a:p>
                      <a:pPr marL="90805">
                        <a:lnSpc>
                          <a:spcPct val="100000"/>
                        </a:lnSpc>
                        <a:spcBef>
                          <a:spcPts val="305"/>
                        </a:spcBef>
                      </a:pPr>
                      <a:r>
                        <a:rPr sz="1600" dirty="0">
                          <a:latin typeface="Arial MT"/>
                          <a:cs typeface="Arial MT"/>
                        </a:rPr>
                        <a:t>LHDs</a:t>
                      </a:r>
                      <a:endParaRPr sz="1600">
                        <a:latin typeface="Arial MT"/>
                        <a:cs typeface="Arial MT"/>
                      </a:endParaRPr>
                    </a:p>
                    <a:p>
                      <a:pPr marL="90805">
                        <a:lnSpc>
                          <a:spcPct val="100000"/>
                        </a:lnSpc>
                      </a:pPr>
                      <a:r>
                        <a:rPr sz="1600" spc="-5" dirty="0">
                          <a:latin typeface="Arial MT"/>
                          <a:cs typeface="Arial MT"/>
                        </a:rPr>
                        <a:t>Others</a:t>
                      </a:r>
                      <a:endParaRPr sz="1600">
                        <a:latin typeface="Arial MT"/>
                        <a:cs typeface="Arial MT"/>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DCFD1"/>
                    </a:solidFill>
                  </a:tcPr>
                </a:tc>
                <a:extLst>
                  <a:ext uri="{0D108BD9-81ED-4DB2-BD59-A6C34878D82A}">
                    <a16:rowId xmlns:a16="http://schemas.microsoft.com/office/drawing/2014/main" val="10004"/>
                  </a:ext>
                </a:extLst>
              </a:tr>
            </a:tbl>
          </a:graphicData>
        </a:graphic>
      </p:graphicFrame>
      <p:pic>
        <p:nvPicPr>
          <p:cNvPr id="12" name="object 12"/>
          <p:cNvPicPr/>
          <p:nvPr/>
        </p:nvPicPr>
        <p:blipFill>
          <a:blip r:embed="rId6" cstate="print"/>
          <a:stretch>
            <a:fillRect/>
          </a:stretch>
        </p:blipFill>
        <p:spPr>
          <a:xfrm>
            <a:off x="8830056" y="2084070"/>
            <a:ext cx="3288791" cy="1051559"/>
          </a:xfrm>
          <a:prstGeom prst="rect">
            <a:avLst/>
          </a:prstGeom>
        </p:spPr>
      </p:pic>
      <p:pic>
        <p:nvPicPr>
          <p:cNvPr id="13" name="object 13"/>
          <p:cNvPicPr/>
          <p:nvPr/>
        </p:nvPicPr>
        <p:blipFill>
          <a:blip r:embed="rId7" cstate="print"/>
          <a:stretch>
            <a:fillRect/>
          </a:stretch>
        </p:blipFill>
        <p:spPr>
          <a:xfrm>
            <a:off x="8033004" y="3343655"/>
            <a:ext cx="2695193" cy="1543037"/>
          </a:xfrm>
          <a:prstGeom prst="rect">
            <a:avLst/>
          </a:prstGeom>
        </p:spPr>
      </p:pic>
      <p:sp>
        <p:nvSpPr>
          <p:cNvPr id="14" name="object 14"/>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15" name="object 15"/>
          <p:cNvSpPr txBox="1">
            <a:spLocks noGrp="1"/>
          </p:cNvSpPr>
          <p:nvPr>
            <p:ph type="sldNum" sz="quarter" idx="7"/>
          </p:nvPr>
        </p:nvSpPr>
        <p:spPr>
          <a:prstGeom prst="rect">
            <a:avLst/>
          </a:prstGeom>
        </p:spPr>
        <p:txBody>
          <a:bodyPr vert="horz" wrap="square" lIns="0" tIns="11430" rIns="0" bIns="0" rtlCol="0">
            <a:spAutoFit/>
          </a:bodyPr>
          <a:lstStyle/>
          <a:p>
            <a:pPr marL="38100">
              <a:lnSpc>
                <a:spcPct val="100000"/>
              </a:lnSpc>
              <a:spcBef>
                <a:spcPts val="90"/>
              </a:spcBef>
            </a:pPr>
            <a:fld id="{81D60167-4931-47E6-BA6A-407CBD079E47}" type="slidenum">
              <a:rPr dirty="0">
                <a:solidFill>
                  <a:srgbClr val="000000"/>
                </a:solidFill>
              </a:rPr>
              <a:t>17</a:t>
            </a:fld>
            <a:endParaRPr dirty="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24:</a:t>
            </a:r>
            <a:r>
              <a:rPr sz="2000" b="1" spc="-15" dirty="0">
                <a:solidFill>
                  <a:srgbClr val="767070"/>
                </a:solidFill>
                <a:latin typeface="Arial"/>
                <a:cs typeface="Arial"/>
              </a:rPr>
              <a:t> </a:t>
            </a:r>
            <a:r>
              <a:rPr sz="2000" b="1" spc="-5" dirty="0">
                <a:solidFill>
                  <a:srgbClr val="767070"/>
                </a:solidFill>
                <a:latin typeface="Arial"/>
                <a:cs typeface="Arial"/>
              </a:rPr>
              <a:t>Prepare</a:t>
            </a:r>
            <a:r>
              <a:rPr sz="2000" b="1" dirty="0">
                <a:solidFill>
                  <a:srgbClr val="767070"/>
                </a:solidFill>
                <a:latin typeface="Arial"/>
                <a:cs typeface="Arial"/>
              </a:rPr>
              <a:t> </a:t>
            </a:r>
            <a:r>
              <a:rPr sz="2000" b="1" spc="-5" dirty="0">
                <a:solidFill>
                  <a:srgbClr val="767070"/>
                </a:solidFill>
                <a:latin typeface="Arial"/>
                <a:cs typeface="Arial"/>
              </a:rPr>
              <a:t>for</a:t>
            </a:r>
            <a:r>
              <a:rPr sz="2000" b="1" spc="-20" dirty="0">
                <a:solidFill>
                  <a:srgbClr val="767070"/>
                </a:solidFill>
                <a:latin typeface="Arial"/>
                <a:cs typeface="Arial"/>
              </a:rPr>
              <a:t> </a:t>
            </a:r>
            <a:r>
              <a:rPr sz="2000" b="1" spc="-10" dirty="0">
                <a:solidFill>
                  <a:srgbClr val="767070"/>
                </a:solidFill>
                <a:latin typeface="Arial"/>
                <a:cs typeface="Arial"/>
              </a:rPr>
              <a:t>Evacuation</a:t>
            </a:r>
            <a:endParaRPr sz="2000">
              <a:latin typeface="Arial"/>
              <a:cs typeface="Arial"/>
            </a:endParaRPr>
          </a:p>
        </p:txBody>
      </p:sp>
      <p:pic>
        <p:nvPicPr>
          <p:cNvPr id="3" name="object 3"/>
          <p:cNvPicPr/>
          <p:nvPr/>
        </p:nvPicPr>
        <p:blipFill>
          <a:blip r:embed="rId3" cstate="print"/>
          <a:stretch>
            <a:fillRect/>
          </a:stretch>
        </p:blipFill>
        <p:spPr>
          <a:xfrm>
            <a:off x="309372" y="255270"/>
            <a:ext cx="1173467" cy="656081"/>
          </a:xfrm>
          <a:prstGeom prst="rect">
            <a:avLst/>
          </a:prstGeom>
        </p:spPr>
      </p:pic>
      <p:sp>
        <p:nvSpPr>
          <p:cNvPr id="4" name="object 4"/>
          <p:cNvSpPr txBox="1">
            <a:spLocks noGrp="1"/>
          </p:cNvSpPr>
          <p:nvPr>
            <p:ph type="title"/>
          </p:nvPr>
        </p:nvSpPr>
        <p:spPr>
          <a:prstGeom prst="rect">
            <a:avLst/>
          </a:prstGeom>
        </p:spPr>
        <p:txBody>
          <a:bodyPr vert="horz" wrap="square" lIns="0" tIns="74295" rIns="0" bIns="0" rtlCol="0">
            <a:spAutoFit/>
          </a:bodyPr>
          <a:lstStyle/>
          <a:p>
            <a:pPr marL="1256665" marR="5080" indent="63500">
              <a:lnSpc>
                <a:spcPts val="3890"/>
              </a:lnSpc>
              <a:spcBef>
                <a:spcPts val="585"/>
              </a:spcBef>
            </a:pPr>
            <a:r>
              <a:rPr spc="-5" dirty="0"/>
              <a:t>PLANNING </a:t>
            </a:r>
            <a:r>
              <a:rPr dirty="0">
                <a:solidFill>
                  <a:srgbClr val="000000"/>
                </a:solidFill>
              </a:rPr>
              <a:t>FOR </a:t>
            </a:r>
            <a:r>
              <a:rPr spc="-5" dirty="0">
                <a:solidFill>
                  <a:srgbClr val="000000"/>
                </a:solidFill>
              </a:rPr>
              <a:t>AND </a:t>
            </a:r>
            <a:r>
              <a:rPr dirty="0"/>
              <a:t>MANAGING </a:t>
            </a:r>
            <a:r>
              <a:rPr spc="-990" dirty="0"/>
              <a:t> </a:t>
            </a:r>
            <a:r>
              <a:rPr spc="-5" dirty="0">
                <a:solidFill>
                  <a:srgbClr val="000000"/>
                </a:solidFill>
              </a:rPr>
              <a:t>TACTICAL</a:t>
            </a:r>
            <a:r>
              <a:rPr spc="-30" dirty="0">
                <a:solidFill>
                  <a:srgbClr val="000000"/>
                </a:solidFill>
              </a:rPr>
              <a:t> </a:t>
            </a:r>
            <a:r>
              <a:rPr dirty="0"/>
              <a:t>EVACUATION</a:t>
            </a:r>
            <a:r>
              <a:rPr spc="-40" dirty="0"/>
              <a:t> </a:t>
            </a:r>
            <a:r>
              <a:rPr spc="-5" dirty="0"/>
              <a:t>ASSETS</a:t>
            </a:r>
          </a:p>
        </p:txBody>
      </p:sp>
      <p:grpSp>
        <p:nvGrpSpPr>
          <p:cNvPr id="5" name="object 5"/>
          <p:cNvGrpSpPr/>
          <p:nvPr/>
        </p:nvGrpSpPr>
        <p:grpSpPr>
          <a:xfrm>
            <a:off x="1085850" y="5912360"/>
            <a:ext cx="3756025" cy="723900"/>
            <a:chOff x="1085850" y="5912360"/>
            <a:chExt cx="3756025" cy="723900"/>
          </a:xfrm>
        </p:grpSpPr>
        <p:sp>
          <p:nvSpPr>
            <p:cNvPr id="6" name="object 6"/>
            <p:cNvSpPr/>
            <p:nvPr/>
          </p:nvSpPr>
          <p:spPr>
            <a:xfrm>
              <a:off x="1095375" y="5921885"/>
              <a:ext cx="3736975" cy="704850"/>
            </a:xfrm>
            <a:custGeom>
              <a:avLst/>
              <a:gdLst/>
              <a:ahLst/>
              <a:cxnLst/>
              <a:rect l="l" t="t" r="r" b="b"/>
              <a:pathLst>
                <a:path w="3736975" h="704850">
                  <a:moveTo>
                    <a:pt x="3729024" y="0"/>
                  </a:moveTo>
                  <a:lnTo>
                    <a:pt x="7823" y="0"/>
                  </a:lnTo>
                  <a:lnTo>
                    <a:pt x="0" y="7823"/>
                  </a:lnTo>
                  <a:lnTo>
                    <a:pt x="0" y="17475"/>
                  </a:lnTo>
                  <a:lnTo>
                    <a:pt x="0" y="697026"/>
                  </a:lnTo>
                  <a:lnTo>
                    <a:pt x="7823" y="704849"/>
                  </a:lnTo>
                  <a:lnTo>
                    <a:pt x="3729024" y="704849"/>
                  </a:lnTo>
                  <a:lnTo>
                    <a:pt x="3736848" y="697026"/>
                  </a:lnTo>
                  <a:lnTo>
                    <a:pt x="3736848" y="7823"/>
                  </a:lnTo>
                  <a:lnTo>
                    <a:pt x="3729024" y="0"/>
                  </a:lnTo>
                  <a:close/>
                </a:path>
              </a:pathLst>
            </a:custGeom>
            <a:solidFill>
              <a:srgbClr val="FFF4D2"/>
            </a:solidFill>
          </p:spPr>
          <p:txBody>
            <a:bodyPr wrap="square" lIns="0" tIns="0" rIns="0" bIns="0" rtlCol="0"/>
            <a:lstStyle/>
            <a:p>
              <a:endParaRPr/>
            </a:p>
          </p:txBody>
        </p:sp>
        <p:sp>
          <p:nvSpPr>
            <p:cNvPr id="7" name="object 7"/>
            <p:cNvSpPr/>
            <p:nvPr/>
          </p:nvSpPr>
          <p:spPr>
            <a:xfrm>
              <a:off x="1095375" y="5921885"/>
              <a:ext cx="3736975" cy="704850"/>
            </a:xfrm>
            <a:custGeom>
              <a:avLst/>
              <a:gdLst/>
              <a:ahLst/>
              <a:cxnLst/>
              <a:rect l="l" t="t" r="r" b="b"/>
              <a:pathLst>
                <a:path w="3736975" h="704850">
                  <a:moveTo>
                    <a:pt x="0" y="17475"/>
                  </a:moveTo>
                  <a:lnTo>
                    <a:pt x="0" y="7823"/>
                  </a:lnTo>
                  <a:lnTo>
                    <a:pt x="7823" y="0"/>
                  </a:lnTo>
                  <a:lnTo>
                    <a:pt x="17475" y="0"/>
                  </a:lnTo>
                  <a:lnTo>
                    <a:pt x="3719372" y="0"/>
                  </a:lnTo>
                  <a:lnTo>
                    <a:pt x="3729024" y="0"/>
                  </a:lnTo>
                  <a:lnTo>
                    <a:pt x="3736848" y="7823"/>
                  </a:lnTo>
                  <a:lnTo>
                    <a:pt x="3736848" y="17475"/>
                  </a:lnTo>
                  <a:lnTo>
                    <a:pt x="3736848" y="687362"/>
                  </a:lnTo>
                  <a:lnTo>
                    <a:pt x="3736848" y="697026"/>
                  </a:lnTo>
                  <a:lnTo>
                    <a:pt x="3729024" y="704849"/>
                  </a:lnTo>
                  <a:lnTo>
                    <a:pt x="3719372" y="704849"/>
                  </a:lnTo>
                  <a:lnTo>
                    <a:pt x="17475" y="704849"/>
                  </a:lnTo>
                  <a:lnTo>
                    <a:pt x="7823" y="704849"/>
                  </a:lnTo>
                  <a:lnTo>
                    <a:pt x="0" y="697026"/>
                  </a:lnTo>
                  <a:lnTo>
                    <a:pt x="0" y="687362"/>
                  </a:lnTo>
                  <a:lnTo>
                    <a:pt x="0" y="17475"/>
                  </a:lnTo>
                  <a:close/>
                </a:path>
              </a:pathLst>
            </a:custGeom>
            <a:ln w="19050">
              <a:solidFill>
                <a:srgbClr val="BB8542"/>
              </a:solidFill>
            </a:ln>
          </p:spPr>
          <p:txBody>
            <a:bodyPr wrap="square" lIns="0" tIns="0" rIns="0" bIns="0" rtlCol="0"/>
            <a:lstStyle/>
            <a:p>
              <a:endParaRPr/>
            </a:p>
          </p:txBody>
        </p:sp>
        <p:pic>
          <p:nvPicPr>
            <p:cNvPr id="8" name="object 8"/>
            <p:cNvPicPr/>
            <p:nvPr/>
          </p:nvPicPr>
          <p:blipFill>
            <a:blip r:embed="rId4" cstate="print"/>
            <a:stretch>
              <a:fillRect/>
            </a:stretch>
          </p:blipFill>
          <p:spPr>
            <a:xfrm>
              <a:off x="1239774" y="6100571"/>
              <a:ext cx="444233" cy="387857"/>
            </a:xfrm>
            <a:prstGeom prst="rect">
              <a:avLst/>
            </a:prstGeom>
          </p:spPr>
        </p:pic>
      </p:grpSp>
      <p:sp>
        <p:nvSpPr>
          <p:cNvPr id="9" name="object 9"/>
          <p:cNvSpPr txBox="1"/>
          <p:nvPr/>
        </p:nvSpPr>
        <p:spPr>
          <a:xfrm>
            <a:off x="1763063" y="6013367"/>
            <a:ext cx="2950845" cy="513715"/>
          </a:xfrm>
          <a:prstGeom prst="rect">
            <a:avLst/>
          </a:prstGeom>
        </p:spPr>
        <p:txBody>
          <a:bodyPr vert="horz" wrap="square" lIns="0" tIns="12700" rIns="0" bIns="0" rtlCol="0">
            <a:spAutoFit/>
          </a:bodyPr>
          <a:lstStyle/>
          <a:p>
            <a:pPr marL="12700" marR="5080">
              <a:lnSpc>
                <a:spcPct val="100000"/>
              </a:lnSpc>
              <a:spcBef>
                <a:spcPts val="100"/>
              </a:spcBef>
            </a:pPr>
            <a:r>
              <a:rPr sz="1600" spc="-5" dirty="0">
                <a:latin typeface="Arial MT"/>
                <a:cs typeface="Arial MT"/>
              </a:rPr>
              <a:t>Develop </a:t>
            </a:r>
            <a:r>
              <a:rPr sz="1600" dirty="0">
                <a:latin typeface="Arial MT"/>
                <a:cs typeface="Arial MT"/>
              </a:rPr>
              <a:t>a </a:t>
            </a:r>
            <a:r>
              <a:rPr sz="1600" spc="-5" dirty="0">
                <a:latin typeface="Arial MT"/>
                <a:cs typeface="Arial MT"/>
              </a:rPr>
              <a:t>PACE plan for each </a:t>
            </a:r>
            <a:r>
              <a:rPr sz="1600" dirty="0">
                <a:latin typeface="Arial MT"/>
                <a:cs typeface="Arial MT"/>
              </a:rPr>
              <a:t> </a:t>
            </a:r>
            <a:r>
              <a:rPr sz="1600" spc="-5" dirty="0">
                <a:latin typeface="Arial MT"/>
                <a:cs typeface="Arial MT"/>
              </a:rPr>
              <a:t>phase</a:t>
            </a:r>
            <a:r>
              <a:rPr sz="1600" spc="-10" dirty="0">
                <a:latin typeface="Arial MT"/>
                <a:cs typeface="Arial MT"/>
              </a:rPr>
              <a:t> </a:t>
            </a:r>
            <a:r>
              <a:rPr sz="1600" spc="-5" dirty="0">
                <a:latin typeface="Arial MT"/>
                <a:cs typeface="Arial MT"/>
              </a:rPr>
              <a:t>of</a:t>
            </a:r>
            <a:r>
              <a:rPr sz="1600" spc="5" dirty="0">
                <a:latin typeface="Arial MT"/>
                <a:cs typeface="Arial MT"/>
              </a:rPr>
              <a:t> </a:t>
            </a:r>
            <a:r>
              <a:rPr sz="1600" spc="-5" dirty="0">
                <a:latin typeface="Arial MT"/>
                <a:cs typeface="Arial MT"/>
              </a:rPr>
              <a:t>the</a:t>
            </a:r>
            <a:r>
              <a:rPr sz="1600" dirty="0">
                <a:latin typeface="Arial MT"/>
                <a:cs typeface="Arial MT"/>
              </a:rPr>
              <a:t> </a:t>
            </a:r>
            <a:r>
              <a:rPr sz="1600" spc="-5" dirty="0">
                <a:latin typeface="Arial MT"/>
                <a:cs typeface="Arial MT"/>
              </a:rPr>
              <a:t>evacuation</a:t>
            </a:r>
            <a:r>
              <a:rPr sz="1600" spc="-20" dirty="0">
                <a:latin typeface="Arial MT"/>
                <a:cs typeface="Arial MT"/>
              </a:rPr>
              <a:t> </a:t>
            </a:r>
            <a:r>
              <a:rPr sz="1600" spc="-5" dirty="0">
                <a:latin typeface="Arial MT"/>
                <a:cs typeface="Arial MT"/>
              </a:rPr>
              <a:t>process</a:t>
            </a:r>
            <a:endParaRPr sz="1600">
              <a:latin typeface="Arial MT"/>
              <a:cs typeface="Arial MT"/>
            </a:endParaRPr>
          </a:p>
        </p:txBody>
      </p:sp>
      <p:pic>
        <p:nvPicPr>
          <p:cNvPr id="10" name="object 10"/>
          <p:cNvPicPr/>
          <p:nvPr/>
        </p:nvPicPr>
        <p:blipFill>
          <a:blip r:embed="rId5" cstate="print"/>
          <a:stretch>
            <a:fillRect/>
          </a:stretch>
        </p:blipFill>
        <p:spPr>
          <a:xfrm>
            <a:off x="374904" y="3445002"/>
            <a:ext cx="5489447" cy="2380475"/>
          </a:xfrm>
          <a:prstGeom prst="rect">
            <a:avLst/>
          </a:prstGeom>
        </p:spPr>
      </p:pic>
      <p:graphicFrame>
        <p:nvGraphicFramePr>
          <p:cNvPr id="11" name="object 11"/>
          <p:cNvGraphicFramePr>
            <a:graphicFrameLocks noGrp="1"/>
          </p:cNvGraphicFramePr>
          <p:nvPr/>
        </p:nvGraphicFramePr>
        <p:xfrm>
          <a:off x="492125" y="3532187"/>
          <a:ext cx="5211445" cy="2163722"/>
        </p:xfrm>
        <a:graphic>
          <a:graphicData uri="http://schemas.openxmlformats.org/drawingml/2006/table">
            <a:tbl>
              <a:tblPr firstRow="1" bandRow="1">
                <a:tableStyleId>{2D5ABB26-0587-4C30-8999-92F81FD0307C}</a:tableStyleId>
              </a:tblPr>
              <a:tblGrid>
                <a:gridCol w="1966595">
                  <a:extLst>
                    <a:ext uri="{9D8B030D-6E8A-4147-A177-3AD203B41FA5}">
                      <a16:colId xmlns:a16="http://schemas.microsoft.com/office/drawing/2014/main" val="20000"/>
                    </a:ext>
                  </a:extLst>
                </a:gridCol>
                <a:gridCol w="3244850">
                  <a:extLst>
                    <a:ext uri="{9D8B030D-6E8A-4147-A177-3AD203B41FA5}">
                      <a16:colId xmlns:a16="http://schemas.microsoft.com/office/drawing/2014/main" val="20001"/>
                    </a:ext>
                  </a:extLst>
                </a:gridCol>
              </a:tblGrid>
              <a:tr h="477824">
                <a:tc>
                  <a:txBody>
                    <a:bodyPr/>
                    <a:lstStyle/>
                    <a:p>
                      <a:pPr marL="91440">
                        <a:lnSpc>
                          <a:spcPct val="100000"/>
                        </a:lnSpc>
                        <a:spcBef>
                          <a:spcPts val="750"/>
                        </a:spcBef>
                      </a:pPr>
                      <a:r>
                        <a:rPr sz="1800" b="1" spc="-5" dirty="0">
                          <a:solidFill>
                            <a:srgbClr val="FFFFFF"/>
                          </a:solidFill>
                          <a:latin typeface="Arial"/>
                          <a:cs typeface="Arial"/>
                        </a:rPr>
                        <a:t>Evacuation</a:t>
                      </a:r>
                      <a:r>
                        <a:rPr sz="1800" b="1" spc="-35" dirty="0">
                          <a:solidFill>
                            <a:srgbClr val="FFFFFF"/>
                          </a:solidFill>
                          <a:latin typeface="Arial"/>
                          <a:cs typeface="Arial"/>
                        </a:rPr>
                        <a:t> </a:t>
                      </a:r>
                      <a:r>
                        <a:rPr sz="1800" b="1" spc="-5" dirty="0">
                          <a:solidFill>
                            <a:srgbClr val="FFFFFF"/>
                          </a:solidFill>
                          <a:latin typeface="Arial"/>
                          <a:cs typeface="Arial"/>
                        </a:rPr>
                        <a:t>Plan</a:t>
                      </a:r>
                      <a:endParaRPr sz="1800">
                        <a:latin typeface="Arial"/>
                        <a:cs typeface="Arial"/>
                      </a:endParaRPr>
                    </a:p>
                  </a:txBody>
                  <a:tcPr marL="0" marR="0" marT="9525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BB8542"/>
                    </a:solidFill>
                  </a:tcPr>
                </a:tc>
                <a:tc>
                  <a:txBody>
                    <a:bodyPr/>
                    <a:lstStyle/>
                    <a:p>
                      <a:pPr marL="90805">
                        <a:lnSpc>
                          <a:spcPct val="100000"/>
                        </a:lnSpc>
                        <a:spcBef>
                          <a:spcPts val="750"/>
                        </a:spcBef>
                      </a:pPr>
                      <a:r>
                        <a:rPr sz="1800" b="1" spc="-5" dirty="0">
                          <a:solidFill>
                            <a:srgbClr val="FFFFFF"/>
                          </a:solidFill>
                          <a:latin typeface="Arial"/>
                          <a:cs typeface="Arial"/>
                        </a:rPr>
                        <a:t>Evacuation</a:t>
                      </a:r>
                      <a:r>
                        <a:rPr sz="1800" b="1" spc="-40" dirty="0">
                          <a:solidFill>
                            <a:srgbClr val="FFFFFF"/>
                          </a:solidFill>
                          <a:latin typeface="Arial"/>
                          <a:cs typeface="Arial"/>
                        </a:rPr>
                        <a:t> </a:t>
                      </a:r>
                      <a:r>
                        <a:rPr sz="1800" b="1" dirty="0">
                          <a:solidFill>
                            <a:srgbClr val="FFFFFF"/>
                          </a:solidFill>
                          <a:latin typeface="Arial"/>
                          <a:cs typeface="Arial"/>
                        </a:rPr>
                        <a:t>Asset</a:t>
                      </a:r>
                      <a:endParaRPr sz="1800">
                        <a:latin typeface="Arial"/>
                        <a:cs typeface="Arial"/>
                      </a:endParaRPr>
                    </a:p>
                  </a:txBody>
                  <a:tcPr marL="0" marR="0" marT="9525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BB8542"/>
                    </a:solidFill>
                  </a:tcPr>
                </a:tc>
                <a:extLst>
                  <a:ext uri="{0D108BD9-81ED-4DB2-BD59-A6C34878D82A}">
                    <a16:rowId xmlns:a16="http://schemas.microsoft.com/office/drawing/2014/main" val="10000"/>
                  </a:ext>
                </a:extLst>
              </a:tr>
              <a:tr h="420674">
                <a:tc>
                  <a:txBody>
                    <a:bodyPr/>
                    <a:lstStyle/>
                    <a:p>
                      <a:pPr marL="91440">
                        <a:lnSpc>
                          <a:spcPct val="100000"/>
                        </a:lnSpc>
                        <a:spcBef>
                          <a:spcPts val="305"/>
                        </a:spcBef>
                      </a:pPr>
                      <a:r>
                        <a:rPr sz="2000" b="1" spc="-5" dirty="0">
                          <a:solidFill>
                            <a:srgbClr val="BB8542"/>
                          </a:solidFill>
                          <a:latin typeface="Arial"/>
                          <a:cs typeface="Arial"/>
                        </a:rPr>
                        <a:t>P</a:t>
                      </a:r>
                      <a:r>
                        <a:rPr sz="1800" spc="-5" dirty="0">
                          <a:latin typeface="Arial MT"/>
                          <a:cs typeface="Arial MT"/>
                        </a:rPr>
                        <a:t>rimary</a:t>
                      </a:r>
                      <a:endParaRPr sz="1800">
                        <a:latin typeface="Arial MT"/>
                        <a:cs typeface="Arial MT"/>
                      </a:endParaRPr>
                    </a:p>
                  </a:txBody>
                  <a:tcPr marL="0" marR="0" marT="3873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2E6E6"/>
                    </a:solidFill>
                  </a:tcPr>
                </a:tc>
                <a:tc>
                  <a:txBody>
                    <a:bodyPr/>
                    <a:lstStyle/>
                    <a:p>
                      <a:pPr marL="90805">
                        <a:lnSpc>
                          <a:spcPct val="100000"/>
                        </a:lnSpc>
                        <a:spcBef>
                          <a:spcPts val="310"/>
                        </a:spcBef>
                      </a:pPr>
                      <a:r>
                        <a:rPr sz="1800" spc="-5" dirty="0">
                          <a:latin typeface="Arial MT"/>
                          <a:cs typeface="Arial MT"/>
                        </a:rPr>
                        <a:t>Military</a:t>
                      </a:r>
                      <a:r>
                        <a:rPr sz="1800" spc="-20" dirty="0">
                          <a:latin typeface="Arial MT"/>
                          <a:cs typeface="Arial MT"/>
                        </a:rPr>
                        <a:t> </a:t>
                      </a:r>
                      <a:r>
                        <a:rPr sz="1800" dirty="0">
                          <a:latin typeface="Arial MT"/>
                          <a:cs typeface="Arial MT"/>
                        </a:rPr>
                        <a:t>ground</a:t>
                      </a:r>
                      <a:r>
                        <a:rPr sz="1800" spc="-20" dirty="0">
                          <a:latin typeface="Arial MT"/>
                          <a:cs typeface="Arial MT"/>
                        </a:rPr>
                        <a:t> </a:t>
                      </a:r>
                      <a:r>
                        <a:rPr sz="1800" spc="-5" dirty="0">
                          <a:latin typeface="Arial MT"/>
                          <a:cs typeface="Arial MT"/>
                        </a:rPr>
                        <a:t>ambulance</a:t>
                      </a:r>
                      <a:endParaRPr sz="1800">
                        <a:latin typeface="Arial MT"/>
                        <a:cs typeface="Arial MT"/>
                      </a:endParaRPr>
                    </a:p>
                  </a:txBody>
                  <a:tcPr marL="0" marR="0" marT="3937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E2E6E6"/>
                    </a:solidFill>
                  </a:tcPr>
                </a:tc>
                <a:extLst>
                  <a:ext uri="{0D108BD9-81ED-4DB2-BD59-A6C34878D82A}">
                    <a16:rowId xmlns:a16="http://schemas.microsoft.com/office/drawing/2014/main" val="10001"/>
                  </a:ext>
                </a:extLst>
              </a:tr>
              <a:tr h="422275">
                <a:tc>
                  <a:txBody>
                    <a:bodyPr/>
                    <a:lstStyle/>
                    <a:p>
                      <a:pPr marL="91440">
                        <a:lnSpc>
                          <a:spcPct val="100000"/>
                        </a:lnSpc>
                        <a:spcBef>
                          <a:spcPts val="305"/>
                        </a:spcBef>
                      </a:pPr>
                      <a:r>
                        <a:rPr sz="2000" b="1" spc="-5" dirty="0">
                          <a:solidFill>
                            <a:srgbClr val="BB8542"/>
                          </a:solidFill>
                          <a:latin typeface="Arial"/>
                          <a:cs typeface="Arial"/>
                        </a:rPr>
                        <a:t>A</a:t>
                      </a:r>
                      <a:r>
                        <a:rPr sz="1800" spc="-5" dirty="0">
                          <a:latin typeface="Arial MT"/>
                          <a:cs typeface="Arial MT"/>
                        </a:rPr>
                        <a:t>lternate</a:t>
                      </a:r>
                      <a:endParaRPr sz="1800">
                        <a:latin typeface="Arial MT"/>
                        <a:cs typeface="Arial MT"/>
                      </a:endParaRPr>
                    </a:p>
                  </a:txBody>
                  <a:tcPr marL="0" marR="0" marT="3873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DCFD1"/>
                    </a:solidFill>
                  </a:tcPr>
                </a:tc>
                <a:tc>
                  <a:txBody>
                    <a:bodyPr/>
                    <a:lstStyle/>
                    <a:p>
                      <a:pPr marL="90805">
                        <a:lnSpc>
                          <a:spcPct val="100000"/>
                        </a:lnSpc>
                        <a:spcBef>
                          <a:spcPts val="310"/>
                        </a:spcBef>
                      </a:pPr>
                      <a:r>
                        <a:rPr sz="1800" spc="-5" dirty="0">
                          <a:latin typeface="Arial MT"/>
                          <a:cs typeface="Arial MT"/>
                        </a:rPr>
                        <a:t>Military</a:t>
                      </a:r>
                      <a:r>
                        <a:rPr sz="1800" spc="-25" dirty="0">
                          <a:latin typeface="Arial MT"/>
                          <a:cs typeface="Arial MT"/>
                        </a:rPr>
                        <a:t> </a:t>
                      </a:r>
                      <a:r>
                        <a:rPr sz="1800" dirty="0">
                          <a:latin typeface="Arial MT"/>
                          <a:cs typeface="Arial MT"/>
                        </a:rPr>
                        <a:t>wheeled</a:t>
                      </a:r>
                      <a:r>
                        <a:rPr sz="1800" spc="-25" dirty="0">
                          <a:latin typeface="Arial MT"/>
                          <a:cs typeface="Arial MT"/>
                        </a:rPr>
                        <a:t> </a:t>
                      </a:r>
                      <a:r>
                        <a:rPr sz="1800" spc="-5" dirty="0">
                          <a:latin typeface="Arial MT"/>
                          <a:cs typeface="Arial MT"/>
                        </a:rPr>
                        <a:t>vehicle</a:t>
                      </a:r>
                      <a:endParaRPr sz="1800">
                        <a:latin typeface="Arial MT"/>
                        <a:cs typeface="Arial MT"/>
                      </a:endParaRPr>
                    </a:p>
                  </a:txBody>
                  <a:tcPr marL="0" marR="0" marT="3937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CDCFD1"/>
                    </a:solidFill>
                  </a:tcPr>
                </a:tc>
                <a:extLst>
                  <a:ext uri="{0D108BD9-81ED-4DB2-BD59-A6C34878D82A}">
                    <a16:rowId xmlns:a16="http://schemas.microsoft.com/office/drawing/2014/main" val="10002"/>
                  </a:ext>
                </a:extLst>
              </a:tr>
              <a:tr h="420674">
                <a:tc>
                  <a:txBody>
                    <a:bodyPr/>
                    <a:lstStyle/>
                    <a:p>
                      <a:pPr marL="91440">
                        <a:lnSpc>
                          <a:spcPct val="100000"/>
                        </a:lnSpc>
                        <a:spcBef>
                          <a:spcPts val="305"/>
                        </a:spcBef>
                      </a:pPr>
                      <a:r>
                        <a:rPr sz="2000" b="1" spc="-5" dirty="0">
                          <a:solidFill>
                            <a:srgbClr val="BB8542"/>
                          </a:solidFill>
                          <a:latin typeface="Arial"/>
                          <a:cs typeface="Arial"/>
                        </a:rPr>
                        <a:t>C</a:t>
                      </a:r>
                      <a:r>
                        <a:rPr sz="1800" spc="-5" dirty="0">
                          <a:latin typeface="Arial MT"/>
                          <a:cs typeface="Arial MT"/>
                        </a:rPr>
                        <a:t>ontingency</a:t>
                      </a:r>
                      <a:endParaRPr sz="1800">
                        <a:latin typeface="Arial MT"/>
                        <a:cs typeface="Arial MT"/>
                      </a:endParaRPr>
                    </a:p>
                  </a:txBody>
                  <a:tcPr marL="0" marR="0" marT="3873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2E6E6"/>
                    </a:solidFill>
                  </a:tcPr>
                </a:tc>
                <a:tc>
                  <a:txBody>
                    <a:bodyPr/>
                    <a:lstStyle/>
                    <a:p>
                      <a:pPr marL="90805">
                        <a:lnSpc>
                          <a:spcPct val="100000"/>
                        </a:lnSpc>
                        <a:spcBef>
                          <a:spcPts val="310"/>
                        </a:spcBef>
                      </a:pPr>
                      <a:r>
                        <a:rPr sz="1800" spc="-5" dirty="0">
                          <a:latin typeface="Arial MT"/>
                          <a:cs typeface="Arial MT"/>
                        </a:rPr>
                        <a:t>Civilian</a:t>
                      </a:r>
                      <a:r>
                        <a:rPr sz="1800" spc="-25" dirty="0">
                          <a:latin typeface="Arial MT"/>
                          <a:cs typeface="Arial MT"/>
                        </a:rPr>
                        <a:t> </a:t>
                      </a:r>
                      <a:r>
                        <a:rPr sz="1800" dirty="0">
                          <a:latin typeface="Arial MT"/>
                          <a:cs typeface="Arial MT"/>
                        </a:rPr>
                        <a:t>ground</a:t>
                      </a:r>
                      <a:r>
                        <a:rPr sz="1800" spc="-20" dirty="0">
                          <a:latin typeface="Arial MT"/>
                          <a:cs typeface="Arial MT"/>
                        </a:rPr>
                        <a:t> </a:t>
                      </a:r>
                      <a:r>
                        <a:rPr sz="1800" spc="-5" dirty="0">
                          <a:latin typeface="Arial MT"/>
                          <a:cs typeface="Arial MT"/>
                        </a:rPr>
                        <a:t>ambulance</a:t>
                      </a:r>
                      <a:endParaRPr sz="1800">
                        <a:latin typeface="Arial MT"/>
                        <a:cs typeface="Arial MT"/>
                      </a:endParaRPr>
                    </a:p>
                  </a:txBody>
                  <a:tcPr marL="0" marR="0" marT="3937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E2E6E6"/>
                    </a:solidFill>
                  </a:tcPr>
                </a:tc>
                <a:extLst>
                  <a:ext uri="{0D108BD9-81ED-4DB2-BD59-A6C34878D82A}">
                    <a16:rowId xmlns:a16="http://schemas.microsoft.com/office/drawing/2014/main" val="10003"/>
                  </a:ext>
                </a:extLst>
              </a:tr>
              <a:tr h="422275">
                <a:tc>
                  <a:txBody>
                    <a:bodyPr/>
                    <a:lstStyle/>
                    <a:p>
                      <a:pPr marL="91440">
                        <a:lnSpc>
                          <a:spcPct val="100000"/>
                        </a:lnSpc>
                        <a:spcBef>
                          <a:spcPts val="305"/>
                        </a:spcBef>
                      </a:pPr>
                      <a:r>
                        <a:rPr sz="2000" b="1" spc="-5" dirty="0">
                          <a:solidFill>
                            <a:srgbClr val="BB8542"/>
                          </a:solidFill>
                          <a:latin typeface="Arial"/>
                          <a:cs typeface="Arial"/>
                        </a:rPr>
                        <a:t>E</a:t>
                      </a:r>
                      <a:r>
                        <a:rPr sz="1800" spc="-5" dirty="0">
                          <a:latin typeface="Arial MT"/>
                          <a:cs typeface="Arial MT"/>
                        </a:rPr>
                        <a:t>mergency</a:t>
                      </a:r>
                      <a:endParaRPr sz="1800">
                        <a:latin typeface="Arial MT"/>
                        <a:cs typeface="Arial MT"/>
                      </a:endParaRPr>
                    </a:p>
                  </a:txBody>
                  <a:tcPr marL="0" marR="0" marT="38735"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CDCFD1"/>
                    </a:solidFill>
                  </a:tcPr>
                </a:tc>
                <a:tc>
                  <a:txBody>
                    <a:bodyPr/>
                    <a:lstStyle/>
                    <a:p>
                      <a:pPr marL="90805">
                        <a:lnSpc>
                          <a:spcPct val="100000"/>
                        </a:lnSpc>
                        <a:spcBef>
                          <a:spcPts val="310"/>
                        </a:spcBef>
                      </a:pPr>
                      <a:r>
                        <a:rPr sz="1800" spc="-5" dirty="0">
                          <a:latin typeface="Arial MT"/>
                          <a:cs typeface="Arial MT"/>
                        </a:rPr>
                        <a:t>Civilian</a:t>
                      </a:r>
                      <a:r>
                        <a:rPr sz="1800" spc="-30" dirty="0">
                          <a:latin typeface="Arial MT"/>
                          <a:cs typeface="Arial MT"/>
                        </a:rPr>
                        <a:t> </a:t>
                      </a:r>
                      <a:r>
                        <a:rPr sz="1800" dirty="0">
                          <a:latin typeface="Arial MT"/>
                          <a:cs typeface="Arial MT"/>
                        </a:rPr>
                        <a:t>wheeled</a:t>
                      </a:r>
                      <a:r>
                        <a:rPr sz="1800" spc="-25" dirty="0">
                          <a:latin typeface="Arial MT"/>
                          <a:cs typeface="Arial MT"/>
                        </a:rPr>
                        <a:t> </a:t>
                      </a:r>
                      <a:r>
                        <a:rPr sz="1800" spc="-5" dirty="0">
                          <a:latin typeface="Arial MT"/>
                          <a:cs typeface="Arial MT"/>
                        </a:rPr>
                        <a:t>vehicle</a:t>
                      </a:r>
                      <a:endParaRPr sz="1800">
                        <a:latin typeface="Arial MT"/>
                        <a:cs typeface="Arial MT"/>
                      </a:endParaRPr>
                    </a:p>
                  </a:txBody>
                  <a:tcPr marL="0" marR="0" marT="393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CDCFD1"/>
                    </a:solidFill>
                  </a:tcPr>
                </a:tc>
                <a:extLst>
                  <a:ext uri="{0D108BD9-81ED-4DB2-BD59-A6C34878D82A}">
                    <a16:rowId xmlns:a16="http://schemas.microsoft.com/office/drawing/2014/main" val="10004"/>
                  </a:ext>
                </a:extLst>
              </a:tr>
            </a:tbl>
          </a:graphicData>
        </a:graphic>
      </p:graphicFrame>
      <p:sp>
        <p:nvSpPr>
          <p:cNvPr id="12" name="object 12"/>
          <p:cNvSpPr txBox="1"/>
          <p:nvPr/>
        </p:nvSpPr>
        <p:spPr>
          <a:xfrm>
            <a:off x="647112" y="2135637"/>
            <a:ext cx="4180204" cy="1228725"/>
          </a:xfrm>
          <a:prstGeom prst="rect">
            <a:avLst/>
          </a:prstGeom>
        </p:spPr>
        <p:txBody>
          <a:bodyPr vert="horz" wrap="square" lIns="0" tIns="139065" rIns="0" bIns="0" rtlCol="0">
            <a:spAutoFit/>
          </a:bodyPr>
          <a:lstStyle/>
          <a:p>
            <a:pPr marL="12700">
              <a:lnSpc>
                <a:spcPct val="100000"/>
              </a:lnSpc>
              <a:spcBef>
                <a:spcPts val="1095"/>
              </a:spcBef>
            </a:pPr>
            <a:r>
              <a:rPr sz="1800" spc="-5" dirty="0">
                <a:latin typeface="Arial MT"/>
                <a:cs typeface="Arial MT"/>
              </a:rPr>
              <a:t>Integrate</a:t>
            </a:r>
            <a:r>
              <a:rPr sz="1800" spc="-15" dirty="0">
                <a:latin typeface="Arial MT"/>
                <a:cs typeface="Arial MT"/>
              </a:rPr>
              <a:t> </a:t>
            </a:r>
            <a:r>
              <a:rPr sz="1800" spc="-5" dirty="0">
                <a:latin typeface="Arial MT"/>
                <a:cs typeface="Arial MT"/>
              </a:rPr>
              <a:t>into</a:t>
            </a:r>
            <a:r>
              <a:rPr sz="1800" spc="-15" dirty="0">
                <a:latin typeface="Arial MT"/>
                <a:cs typeface="Arial MT"/>
              </a:rPr>
              <a:t> </a:t>
            </a:r>
            <a:r>
              <a:rPr sz="1800" spc="-5" dirty="0">
                <a:latin typeface="Arial MT"/>
                <a:cs typeface="Arial MT"/>
              </a:rPr>
              <a:t>the</a:t>
            </a:r>
            <a:r>
              <a:rPr sz="1800" spc="-10" dirty="0">
                <a:latin typeface="Arial MT"/>
                <a:cs typeface="Arial MT"/>
              </a:rPr>
              <a:t> </a:t>
            </a:r>
            <a:r>
              <a:rPr sz="1800" dirty="0">
                <a:latin typeface="Arial MT"/>
                <a:cs typeface="Arial MT"/>
              </a:rPr>
              <a:t>planning</a:t>
            </a:r>
            <a:r>
              <a:rPr sz="1800" spc="-20" dirty="0">
                <a:latin typeface="Arial MT"/>
                <a:cs typeface="Arial MT"/>
              </a:rPr>
              <a:t> </a:t>
            </a:r>
            <a:r>
              <a:rPr sz="1800" spc="-5" dirty="0">
                <a:latin typeface="Arial MT"/>
                <a:cs typeface="Arial MT"/>
              </a:rPr>
              <a:t>team</a:t>
            </a:r>
            <a:endParaRPr sz="1800">
              <a:latin typeface="Arial MT"/>
              <a:cs typeface="Arial MT"/>
            </a:endParaRPr>
          </a:p>
          <a:p>
            <a:pPr marL="12700">
              <a:lnSpc>
                <a:spcPct val="100000"/>
              </a:lnSpc>
              <a:spcBef>
                <a:spcPts val="994"/>
              </a:spcBef>
            </a:pPr>
            <a:r>
              <a:rPr sz="1800" b="1" spc="-5" dirty="0">
                <a:latin typeface="Arial"/>
                <a:cs typeface="Arial"/>
              </a:rPr>
              <a:t>OR</a:t>
            </a:r>
            <a:endParaRPr sz="1800">
              <a:latin typeface="Arial"/>
              <a:cs typeface="Arial"/>
            </a:endParaRPr>
          </a:p>
          <a:p>
            <a:pPr marL="12700">
              <a:lnSpc>
                <a:spcPct val="100000"/>
              </a:lnSpc>
              <a:spcBef>
                <a:spcPts val="1000"/>
              </a:spcBef>
            </a:pPr>
            <a:r>
              <a:rPr sz="1800" spc="-5" dirty="0">
                <a:latin typeface="Arial MT"/>
                <a:cs typeface="Arial MT"/>
              </a:rPr>
              <a:t>Seek</a:t>
            </a:r>
            <a:r>
              <a:rPr sz="1800" spc="-15" dirty="0">
                <a:latin typeface="Arial MT"/>
                <a:cs typeface="Arial MT"/>
              </a:rPr>
              <a:t> </a:t>
            </a:r>
            <a:r>
              <a:rPr sz="1800" dirty="0">
                <a:latin typeface="Arial MT"/>
                <a:cs typeface="Arial MT"/>
              </a:rPr>
              <a:t>out</a:t>
            </a:r>
            <a:r>
              <a:rPr sz="1800" spc="-10" dirty="0">
                <a:latin typeface="Arial MT"/>
                <a:cs typeface="Arial MT"/>
              </a:rPr>
              <a:t> </a:t>
            </a:r>
            <a:r>
              <a:rPr sz="1800" dirty="0">
                <a:latin typeface="Arial MT"/>
                <a:cs typeface="Arial MT"/>
              </a:rPr>
              <a:t>and</a:t>
            </a:r>
            <a:r>
              <a:rPr sz="1800" spc="-15" dirty="0">
                <a:latin typeface="Arial MT"/>
                <a:cs typeface="Arial MT"/>
              </a:rPr>
              <a:t> </a:t>
            </a:r>
            <a:r>
              <a:rPr sz="1800" dirty="0">
                <a:latin typeface="Arial MT"/>
                <a:cs typeface="Arial MT"/>
              </a:rPr>
              <a:t>work</a:t>
            </a:r>
            <a:r>
              <a:rPr sz="1800" spc="-15" dirty="0">
                <a:latin typeface="Arial MT"/>
                <a:cs typeface="Arial MT"/>
              </a:rPr>
              <a:t> </a:t>
            </a:r>
            <a:r>
              <a:rPr sz="1800" spc="-5" dirty="0">
                <a:latin typeface="Arial MT"/>
                <a:cs typeface="Arial MT"/>
              </a:rPr>
              <a:t>with</a:t>
            </a:r>
            <a:r>
              <a:rPr sz="1800" spc="-15" dirty="0">
                <a:latin typeface="Arial MT"/>
                <a:cs typeface="Arial MT"/>
              </a:rPr>
              <a:t> </a:t>
            </a:r>
            <a:r>
              <a:rPr sz="1800" spc="-5" dirty="0">
                <a:latin typeface="Arial MT"/>
                <a:cs typeface="Arial MT"/>
              </a:rPr>
              <a:t>medical</a:t>
            </a:r>
            <a:r>
              <a:rPr sz="1800" spc="-15" dirty="0">
                <a:latin typeface="Arial MT"/>
                <a:cs typeface="Arial MT"/>
              </a:rPr>
              <a:t> </a:t>
            </a:r>
            <a:r>
              <a:rPr sz="1800" dirty="0">
                <a:latin typeface="Arial MT"/>
                <a:cs typeface="Arial MT"/>
              </a:rPr>
              <a:t>planners</a:t>
            </a:r>
            <a:endParaRPr sz="1800">
              <a:latin typeface="Arial MT"/>
              <a:cs typeface="Arial MT"/>
            </a:endParaRPr>
          </a:p>
        </p:txBody>
      </p:sp>
      <p:sp>
        <p:nvSpPr>
          <p:cNvPr id="13" name="object 13"/>
          <p:cNvSpPr txBox="1"/>
          <p:nvPr/>
        </p:nvSpPr>
        <p:spPr>
          <a:xfrm>
            <a:off x="367649" y="1795442"/>
            <a:ext cx="5492115" cy="345440"/>
          </a:xfrm>
          <a:prstGeom prst="rect">
            <a:avLst/>
          </a:prstGeom>
        </p:spPr>
        <p:txBody>
          <a:bodyPr vert="horz" wrap="square" lIns="0" tIns="12700" rIns="0" bIns="0" rtlCol="0">
            <a:spAutoFit/>
          </a:bodyPr>
          <a:lstStyle/>
          <a:p>
            <a:pPr marL="12700">
              <a:lnSpc>
                <a:spcPct val="100000"/>
              </a:lnSpc>
              <a:spcBef>
                <a:spcPts val="100"/>
              </a:spcBef>
            </a:pPr>
            <a:r>
              <a:rPr sz="2100" b="1" spc="-5" dirty="0">
                <a:latin typeface="Arial"/>
                <a:cs typeface="Arial"/>
              </a:rPr>
              <a:t>Actively</a:t>
            </a:r>
            <a:r>
              <a:rPr sz="2100" b="1" spc="-10" dirty="0">
                <a:latin typeface="Arial"/>
                <a:cs typeface="Arial"/>
              </a:rPr>
              <a:t> </a:t>
            </a:r>
            <a:r>
              <a:rPr sz="2100" b="1" spc="-5" dirty="0">
                <a:latin typeface="Arial"/>
                <a:cs typeface="Arial"/>
              </a:rPr>
              <a:t>Participate in</a:t>
            </a:r>
            <a:r>
              <a:rPr sz="2100" b="1" dirty="0">
                <a:latin typeface="Arial"/>
                <a:cs typeface="Arial"/>
              </a:rPr>
              <a:t> </a:t>
            </a:r>
            <a:r>
              <a:rPr sz="2100" b="1" spc="-5" dirty="0">
                <a:latin typeface="Arial"/>
                <a:cs typeface="Arial"/>
              </a:rPr>
              <a:t>Evacuation</a:t>
            </a:r>
            <a:r>
              <a:rPr sz="2100" b="1" dirty="0">
                <a:latin typeface="Arial"/>
                <a:cs typeface="Arial"/>
              </a:rPr>
              <a:t> </a:t>
            </a:r>
            <a:r>
              <a:rPr sz="2100" b="1" spc="-5" dirty="0">
                <a:latin typeface="Arial"/>
                <a:cs typeface="Arial"/>
              </a:rPr>
              <a:t>Planning</a:t>
            </a:r>
            <a:endParaRPr sz="2100">
              <a:latin typeface="Arial"/>
              <a:cs typeface="Arial"/>
            </a:endParaRPr>
          </a:p>
        </p:txBody>
      </p:sp>
      <p:sp>
        <p:nvSpPr>
          <p:cNvPr id="14" name="object 14"/>
          <p:cNvSpPr txBox="1"/>
          <p:nvPr/>
        </p:nvSpPr>
        <p:spPr>
          <a:xfrm>
            <a:off x="6439837" y="2548438"/>
            <a:ext cx="4598670" cy="827405"/>
          </a:xfrm>
          <a:prstGeom prst="rect">
            <a:avLst/>
          </a:prstGeom>
        </p:spPr>
        <p:txBody>
          <a:bodyPr vert="horz" wrap="square" lIns="0" tIns="139065" rIns="0" bIns="0" rtlCol="0">
            <a:spAutoFit/>
          </a:bodyPr>
          <a:lstStyle/>
          <a:p>
            <a:pPr marL="12700">
              <a:lnSpc>
                <a:spcPct val="100000"/>
              </a:lnSpc>
              <a:spcBef>
                <a:spcPts val="1095"/>
              </a:spcBef>
            </a:pPr>
            <a:r>
              <a:rPr sz="1800" spc="-5" dirty="0">
                <a:latin typeface="Arial MT"/>
                <a:cs typeface="Arial MT"/>
              </a:rPr>
              <a:t>Variable</a:t>
            </a:r>
            <a:r>
              <a:rPr sz="1800" spc="-25" dirty="0">
                <a:latin typeface="Arial MT"/>
                <a:cs typeface="Arial MT"/>
              </a:rPr>
              <a:t> </a:t>
            </a:r>
            <a:r>
              <a:rPr sz="1800" spc="-5" dirty="0">
                <a:latin typeface="Arial MT"/>
                <a:cs typeface="Arial MT"/>
              </a:rPr>
              <a:t>supporting</a:t>
            </a:r>
            <a:r>
              <a:rPr sz="1800" spc="-15" dirty="0">
                <a:latin typeface="Arial MT"/>
                <a:cs typeface="Arial MT"/>
              </a:rPr>
              <a:t> </a:t>
            </a:r>
            <a:r>
              <a:rPr sz="1800" dirty="0">
                <a:latin typeface="Arial MT"/>
                <a:cs typeface="Arial MT"/>
              </a:rPr>
              <a:t>roles</a:t>
            </a:r>
            <a:endParaRPr sz="1800">
              <a:latin typeface="Arial MT"/>
              <a:cs typeface="Arial MT"/>
            </a:endParaRPr>
          </a:p>
          <a:p>
            <a:pPr marL="12700">
              <a:lnSpc>
                <a:spcPct val="100000"/>
              </a:lnSpc>
              <a:spcBef>
                <a:spcPts val="994"/>
              </a:spcBef>
            </a:pPr>
            <a:r>
              <a:rPr sz="1800" spc="-5" dirty="0">
                <a:latin typeface="Arial MT"/>
                <a:cs typeface="Arial MT"/>
              </a:rPr>
              <a:t>Possibly</a:t>
            </a:r>
            <a:r>
              <a:rPr sz="1800" dirty="0">
                <a:latin typeface="Arial MT"/>
                <a:cs typeface="Arial MT"/>
              </a:rPr>
              <a:t> </a:t>
            </a:r>
            <a:r>
              <a:rPr sz="1800" spc="-5" dirty="0">
                <a:latin typeface="Arial MT"/>
                <a:cs typeface="Arial MT"/>
              </a:rPr>
              <a:t>involved </a:t>
            </a:r>
            <a:r>
              <a:rPr sz="1800" dirty="0">
                <a:latin typeface="Arial MT"/>
                <a:cs typeface="Arial MT"/>
              </a:rPr>
              <a:t>in</a:t>
            </a:r>
            <a:r>
              <a:rPr sz="1800" spc="5" dirty="0">
                <a:latin typeface="Arial MT"/>
                <a:cs typeface="Arial MT"/>
              </a:rPr>
              <a:t> </a:t>
            </a:r>
            <a:r>
              <a:rPr sz="1800" spc="-5" dirty="0">
                <a:latin typeface="Arial MT"/>
                <a:cs typeface="Arial MT"/>
              </a:rPr>
              <a:t>decision-making</a:t>
            </a:r>
            <a:r>
              <a:rPr sz="1800" spc="-10" dirty="0">
                <a:latin typeface="Arial MT"/>
                <a:cs typeface="Arial MT"/>
              </a:rPr>
              <a:t> </a:t>
            </a:r>
            <a:r>
              <a:rPr sz="1800" spc="-5" dirty="0">
                <a:latin typeface="Arial MT"/>
                <a:cs typeface="Arial MT"/>
              </a:rPr>
              <a:t>process</a:t>
            </a:r>
            <a:endParaRPr sz="1800">
              <a:latin typeface="Arial MT"/>
              <a:cs typeface="Arial MT"/>
            </a:endParaRPr>
          </a:p>
        </p:txBody>
      </p:sp>
      <p:sp>
        <p:nvSpPr>
          <p:cNvPr id="15" name="object 15"/>
          <p:cNvSpPr txBox="1"/>
          <p:nvPr/>
        </p:nvSpPr>
        <p:spPr>
          <a:xfrm>
            <a:off x="6209637" y="1627968"/>
            <a:ext cx="5552440" cy="934085"/>
          </a:xfrm>
          <a:prstGeom prst="rect">
            <a:avLst/>
          </a:prstGeom>
        </p:spPr>
        <p:txBody>
          <a:bodyPr vert="horz" wrap="square" lIns="0" tIns="181610" rIns="0" bIns="0" rtlCol="0">
            <a:spAutoFit/>
          </a:bodyPr>
          <a:lstStyle/>
          <a:p>
            <a:pPr marL="12700">
              <a:lnSpc>
                <a:spcPct val="100000"/>
              </a:lnSpc>
              <a:spcBef>
                <a:spcPts val="1430"/>
              </a:spcBef>
            </a:pPr>
            <a:r>
              <a:rPr sz="2100" b="1" dirty="0">
                <a:latin typeface="Arial"/>
                <a:cs typeface="Arial"/>
              </a:rPr>
              <a:t>Be</a:t>
            </a:r>
            <a:r>
              <a:rPr sz="2100" b="1" spc="-10" dirty="0">
                <a:latin typeface="Arial"/>
                <a:cs typeface="Arial"/>
              </a:rPr>
              <a:t> </a:t>
            </a:r>
            <a:r>
              <a:rPr sz="2100" b="1" spc="-5" dirty="0">
                <a:latin typeface="Arial"/>
                <a:cs typeface="Arial"/>
              </a:rPr>
              <a:t>Part</a:t>
            </a:r>
            <a:r>
              <a:rPr sz="2100" b="1" spc="-10" dirty="0">
                <a:latin typeface="Arial"/>
                <a:cs typeface="Arial"/>
              </a:rPr>
              <a:t> </a:t>
            </a:r>
            <a:r>
              <a:rPr sz="2100" b="1" dirty="0">
                <a:latin typeface="Arial"/>
                <a:cs typeface="Arial"/>
              </a:rPr>
              <a:t>of</a:t>
            </a:r>
            <a:r>
              <a:rPr sz="2100" b="1" spc="10" dirty="0">
                <a:latin typeface="Arial"/>
                <a:cs typeface="Arial"/>
              </a:rPr>
              <a:t> </a:t>
            </a:r>
            <a:r>
              <a:rPr sz="2100" b="1" spc="-5" dirty="0">
                <a:latin typeface="Arial"/>
                <a:cs typeface="Arial"/>
              </a:rPr>
              <a:t>Tactical</a:t>
            </a:r>
            <a:r>
              <a:rPr sz="2100" b="1" spc="-10" dirty="0">
                <a:latin typeface="Arial"/>
                <a:cs typeface="Arial"/>
              </a:rPr>
              <a:t> </a:t>
            </a:r>
            <a:r>
              <a:rPr sz="2100" b="1" spc="-5" dirty="0">
                <a:latin typeface="Arial"/>
                <a:cs typeface="Arial"/>
              </a:rPr>
              <a:t>Evacuation Management</a:t>
            </a:r>
            <a:endParaRPr sz="2100">
              <a:latin typeface="Arial"/>
              <a:cs typeface="Arial"/>
            </a:endParaRPr>
          </a:p>
          <a:p>
            <a:pPr marL="12700">
              <a:lnSpc>
                <a:spcPct val="100000"/>
              </a:lnSpc>
              <a:spcBef>
                <a:spcPts val="1140"/>
              </a:spcBef>
            </a:pPr>
            <a:r>
              <a:rPr sz="1800" b="1" spc="-5" dirty="0">
                <a:latin typeface="Arial"/>
                <a:cs typeface="Arial"/>
              </a:rPr>
              <a:t>Large-scale</a:t>
            </a:r>
            <a:r>
              <a:rPr sz="1800" b="1" spc="-10" dirty="0">
                <a:latin typeface="Arial"/>
                <a:cs typeface="Arial"/>
              </a:rPr>
              <a:t> </a:t>
            </a:r>
            <a:r>
              <a:rPr sz="1800" b="1" spc="-5" dirty="0">
                <a:latin typeface="Arial"/>
                <a:cs typeface="Arial"/>
              </a:rPr>
              <a:t>operation</a:t>
            </a:r>
            <a:r>
              <a:rPr sz="1800" b="1" dirty="0">
                <a:latin typeface="Arial"/>
                <a:cs typeface="Arial"/>
              </a:rPr>
              <a:t> </a:t>
            </a:r>
            <a:r>
              <a:rPr sz="1800" b="1" spc="-5" dirty="0">
                <a:latin typeface="Arial"/>
                <a:cs typeface="Arial"/>
              </a:rPr>
              <a:t>with</a:t>
            </a:r>
            <a:r>
              <a:rPr sz="1800" b="1" dirty="0">
                <a:latin typeface="Arial"/>
                <a:cs typeface="Arial"/>
              </a:rPr>
              <a:t> </a:t>
            </a:r>
            <a:r>
              <a:rPr sz="1800" b="1" spc="-5" dirty="0">
                <a:latin typeface="Arial"/>
                <a:cs typeface="Arial"/>
              </a:rPr>
              <a:t>dedicated</a:t>
            </a:r>
            <a:r>
              <a:rPr sz="1800" b="1" dirty="0">
                <a:latin typeface="Arial"/>
                <a:cs typeface="Arial"/>
              </a:rPr>
              <a:t> assets</a:t>
            </a:r>
            <a:endParaRPr sz="1800">
              <a:latin typeface="Arial"/>
              <a:cs typeface="Arial"/>
            </a:endParaRPr>
          </a:p>
        </p:txBody>
      </p:sp>
      <p:sp>
        <p:nvSpPr>
          <p:cNvPr id="16" name="object 16"/>
          <p:cNvSpPr txBox="1"/>
          <p:nvPr/>
        </p:nvSpPr>
        <p:spPr>
          <a:xfrm>
            <a:off x="6190434" y="3433348"/>
            <a:ext cx="5215890" cy="2237105"/>
          </a:xfrm>
          <a:prstGeom prst="rect">
            <a:avLst/>
          </a:prstGeom>
        </p:spPr>
        <p:txBody>
          <a:bodyPr vert="horz" wrap="square" lIns="0" tIns="104775" rIns="0" bIns="0" rtlCol="0">
            <a:spAutoFit/>
          </a:bodyPr>
          <a:lstStyle/>
          <a:p>
            <a:pPr marL="12700">
              <a:lnSpc>
                <a:spcPct val="100000"/>
              </a:lnSpc>
              <a:spcBef>
                <a:spcPts val="825"/>
              </a:spcBef>
            </a:pPr>
            <a:r>
              <a:rPr sz="1800" b="1" spc="-5" dirty="0">
                <a:latin typeface="Arial"/>
                <a:cs typeface="Arial"/>
              </a:rPr>
              <a:t>Smaller operations</a:t>
            </a:r>
            <a:r>
              <a:rPr sz="1800" b="1" spc="-10" dirty="0">
                <a:latin typeface="Arial"/>
                <a:cs typeface="Arial"/>
              </a:rPr>
              <a:t> </a:t>
            </a:r>
            <a:r>
              <a:rPr sz="1800" b="1" spc="-5" dirty="0">
                <a:latin typeface="Arial"/>
                <a:cs typeface="Arial"/>
              </a:rPr>
              <a:t>with</a:t>
            </a:r>
            <a:r>
              <a:rPr sz="1800" b="1" spc="5" dirty="0">
                <a:latin typeface="Arial"/>
                <a:cs typeface="Arial"/>
              </a:rPr>
              <a:t> </a:t>
            </a:r>
            <a:r>
              <a:rPr sz="1800" b="1" dirty="0">
                <a:latin typeface="Arial"/>
                <a:cs typeface="Arial"/>
              </a:rPr>
              <a:t>assets</a:t>
            </a:r>
            <a:r>
              <a:rPr sz="1800" b="1" spc="-20" dirty="0">
                <a:latin typeface="Arial"/>
                <a:cs typeface="Arial"/>
              </a:rPr>
              <a:t> </a:t>
            </a:r>
            <a:r>
              <a:rPr sz="1800" b="1" spc="-5" dirty="0">
                <a:latin typeface="Arial"/>
                <a:cs typeface="Arial"/>
              </a:rPr>
              <a:t>of opportunity</a:t>
            </a:r>
            <a:endParaRPr sz="1800">
              <a:latin typeface="Arial"/>
              <a:cs typeface="Arial"/>
            </a:endParaRPr>
          </a:p>
          <a:p>
            <a:pPr marL="312420">
              <a:lnSpc>
                <a:spcPct val="100000"/>
              </a:lnSpc>
              <a:spcBef>
                <a:spcPts val="730"/>
              </a:spcBef>
            </a:pPr>
            <a:r>
              <a:rPr sz="1800" spc="-5" dirty="0">
                <a:latin typeface="Arial MT"/>
                <a:cs typeface="Arial MT"/>
              </a:rPr>
              <a:t>Initiate</a:t>
            </a:r>
            <a:r>
              <a:rPr sz="1800" spc="-10" dirty="0">
                <a:latin typeface="Arial MT"/>
                <a:cs typeface="Arial MT"/>
              </a:rPr>
              <a:t> </a:t>
            </a:r>
            <a:r>
              <a:rPr sz="1800" spc="-5" dirty="0">
                <a:latin typeface="Arial MT"/>
                <a:cs typeface="Arial MT"/>
              </a:rPr>
              <a:t>the evacuation</a:t>
            </a:r>
            <a:r>
              <a:rPr sz="1800" spc="-15" dirty="0">
                <a:latin typeface="Arial MT"/>
                <a:cs typeface="Arial MT"/>
              </a:rPr>
              <a:t> </a:t>
            </a:r>
            <a:r>
              <a:rPr sz="1800" spc="-5" dirty="0">
                <a:latin typeface="Arial MT"/>
                <a:cs typeface="Arial MT"/>
              </a:rPr>
              <a:t>process</a:t>
            </a:r>
            <a:endParaRPr sz="1800">
              <a:latin typeface="Arial MT"/>
              <a:cs typeface="Arial MT"/>
            </a:endParaRPr>
          </a:p>
          <a:p>
            <a:pPr marL="312420" marR="5080">
              <a:lnSpc>
                <a:spcPct val="100000"/>
              </a:lnSpc>
              <a:spcBef>
                <a:spcPts val="995"/>
              </a:spcBef>
            </a:pPr>
            <a:r>
              <a:rPr sz="1800" spc="-5" dirty="0">
                <a:latin typeface="Arial MT"/>
                <a:cs typeface="Arial MT"/>
              </a:rPr>
              <a:t>Provide </a:t>
            </a:r>
            <a:r>
              <a:rPr sz="1800" dirty="0">
                <a:latin typeface="Arial MT"/>
                <a:cs typeface="Arial MT"/>
              </a:rPr>
              <a:t>ops personnel </a:t>
            </a:r>
            <a:r>
              <a:rPr sz="1800" spc="-5" dirty="0">
                <a:latin typeface="Arial MT"/>
                <a:cs typeface="Arial MT"/>
              </a:rPr>
              <a:t>necessary information </a:t>
            </a:r>
            <a:r>
              <a:rPr sz="1800" dirty="0">
                <a:latin typeface="Arial MT"/>
                <a:cs typeface="Arial MT"/>
              </a:rPr>
              <a:t>on </a:t>
            </a:r>
            <a:r>
              <a:rPr sz="1800" spc="-490" dirty="0">
                <a:latin typeface="Arial MT"/>
                <a:cs typeface="Arial MT"/>
              </a:rPr>
              <a:t> </a:t>
            </a:r>
            <a:r>
              <a:rPr sz="1800" spc="-5" dirty="0">
                <a:latin typeface="Arial MT"/>
                <a:cs typeface="Arial MT"/>
              </a:rPr>
              <a:t>destination</a:t>
            </a:r>
            <a:r>
              <a:rPr sz="1800" spc="-15" dirty="0">
                <a:latin typeface="Arial MT"/>
                <a:cs typeface="Arial MT"/>
              </a:rPr>
              <a:t> </a:t>
            </a:r>
            <a:r>
              <a:rPr sz="1800" dirty="0">
                <a:latin typeface="Arial MT"/>
                <a:cs typeface="Arial MT"/>
              </a:rPr>
              <a:t>and</a:t>
            </a:r>
            <a:r>
              <a:rPr sz="1800" spc="-5" dirty="0">
                <a:latin typeface="Arial MT"/>
                <a:cs typeface="Arial MT"/>
              </a:rPr>
              <a:t> transport</a:t>
            </a:r>
            <a:r>
              <a:rPr sz="1800" spc="-10" dirty="0">
                <a:latin typeface="Arial MT"/>
                <a:cs typeface="Arial MT"/>
              </a:rPr>
              <a:t> </a:t>
            </a:r>
            <a:r>
              <a:rPr sz="1800" spc="-5" dirty="0">
                <a:latin typeface="Arial MT"/>
                <a:cs typeface="Arial MT"/>
              </a:rPr>
              <a:t>considerations</a:t>
            </a:r>
            <a:endParaRPr sz="1800">
              <a:latin typeface="Arial MT"/>
              <a:cs typeface="Arial MT"/>
            </a:endParaRPr>
          </a:p>
          <a:p>
            <a:pPr marL="312420" marR="562610">
              <a:lnSpc>
                <a:spcPct val="146400"/>
              </a:lnSpc>
            </a:pPr>
            <a:r>
              <a:rPr sz="1800" spc="-5" dirty="0">
                <a:latin typeface="Arial MT"/>
                <a:cs typeface="Arial MT"/>
              </a:rPr>
              <a:t>Coordinate</a:t>
            </a:r>
            <a:r>
              <a:rPr sz="1800" spc="-10" dirty="0">
                <a:latin typeface="Arial MT"/>
                <a:cs typeface="Arial MT"/>
              </a:rPr>
              <a:t> </a:t>
            </a:r>
            <a:r>
              <a:rPr sz="1800" spc="-5" dirty="0">
                <a:latin typeface="Arial MT"/>
                <a:cs typeface="Arial MT"/>
              </a:rPr>
              <a:t>with</a:t>
            </a:r>
            <a:r>
              <a:rPr sz="1800" dirty="0">
                <a:latin typeface="Arial MT"/>
                <a:cs typeface="Arial MT"/>
              </a:rPr>
              <a:t> </a:t>
            </a:r>
            <a:r>
              <a:rPr sz="1800" spc="-5" dirty="0">
                <a:latin typeface="Arial MT"/>
                <a:cs typeface="Arial MT"/>
              </a:rPr>
              <a:t>receiving</a:t>
            </a:r>
            <a:r>
              <a:rPr sz="1800" spc="-10" dirty="0">
                <a:latin typeface="Arial MT"/>
                <a:cs typeface="Arial MT"/>
              </a:rPr>
              <a:t> </a:t>
            </a:r>
            <a:r>
              <a:rPr sz="1800" spc="-5" dirty="0">
                <a:latin typeface="Arial MT"/>
                <a:cs typeface="Arial MT"/>
              </a:rPr>
              <a:t>medical</a:t>
            </a:r>
            <a:r>
              <a:rPr sz="1800" dirty="0">
                <a:latin typeface="Arial MT"/>
                <a:cs typeface="Arial MT"/>
              </a:rPr>
              <a:t> </a:t>
            </a:r>
            <a:r>
              <a:rPr sz="1800" spc="-5" dirty="0">
                <a:latin typeface="Arial MT"/>
                <a:cs typeface="Arial MT"/>
              </a:rPr>
              <a:t>facility </a:t>
            </a:r>
            <a:r>
              <a:rPr sz="1800" dirty="0">
                <a:latin typeface="Arial MT"/>
                <a:cs typeface="Arial MT"/>
              </a:rPr>
              <a:t> </a:t>
            </a:r>
            <a:r>
              <a:rPr sz="1800" spc="-5" dirty="0">
                <a:latin typeface="Arial MT"/>
                <a:cs typeface="Arial MT"/>
              </a:rPr>
              <a:t>Coordinate</a:t>
            </a:r>
            <a:r>
              <a:rPr sz="1800" spc="-10" dirty="0">
                <a:latin typeface="Arial MT"/>
                <a:cs typeface="Arial MT"/>
              </a:rPr>
              <a:t> </a:t>
            </a:r>
            <a:r>
              <a:rPr sz="1800" dirty="0">
                <a:latin typeface="Arial MT"/>
                <a:cs typeface="Arial MT"/>
              </a:rPr>
              <a:t>med or</a:t>
            </a:r>
            <a:r>
              <a:rPr sz="1800" spc="5" dirty="0">
                <a:latin typeface="Arial MT"/>
                <a:cs typeface="Arial MT"/>
              </a:rPr>
              <a:t> </a:t>
            </a:r>
            <a:r>
              <a:rPr sz="1800" spc="-5" dirty="0">
                <a:latin typeface="Arial MT"/>
                <a:cs typeface="Arial MT"/>
              </a:rPr>
              <a:t>non-medical</a:t>
            </a:r>
            <a:r>
              <a:rPr sz="1800" spc="-15" dirty="0">
                <a:latin typeface="Arial MT"/>
                <a:cs typeface="Arial MT"/>
              </a:rPr>
              <a:t> </a:t>
            </a:r>
            <a:r>
              <a:rPr sz="1800" spc="-5" dirty="0">
                <a:latin typeface="Arial MT"/>
                <a:cs typeface="Arial MT"/>
              </a:rPr>
              <a:t>attendants</a:t>
            </a:r>
            <a:endParaRPr sz="1800">
              <a:latin typeface="Arial MT"/>
              <a:cs typeface="Arial MT"/>
            </a:endParaRPr>
          </a:p>
        </p:txBody>
      </p:sp>
      <p:sp>
        <p:nvSpPr>
          <p:cNvPr id="17" name="object 17"/>
          <p:cNvSpPr/>
          <p:nvPr/>
        </p:nvSpPr>
        <p:spPr>
          <a:xfrm>
            <a:off x="492633" y="2284857"/>
            <a:ext cx="0" cy="284480"/>
          </a:xfrm>
          <a:custGeom>
            <a:avLst/>
            <a:gdLst/>
            <a:ahLst/>
            <a:cxnLst/>
            <a:rect l="l" t="t" r="r" b="b"/>
            <a:pathLst>
              <a:path h="284480">
                <a:moveTo>
                  <a:pt x="0" y="284162"/>
                </a:moveTo>
                <a:lnTo>
                  <a:pt x="0" y="0"/>
                </a:lnTo>
              </a:path>
            </a:pathLst>
          </a:custGeom>
          <a:ln w="101600">
            <a:solidFill>
              <a:srgbClr val="CD9146"/>
            </a:solidFill>
          </a:ln>
        </p:spPr>
        <p:txBody>
          <a:bodyPr wrap="square" lIns="0" tIns="0" rIns="0" bIns="0" rtlCol="0"/>
          <a:lstStyle/>
          <a:p>
            <a:endParaRPr/>
          </a:p>
        </p:txBody>
      </p:sp>
      <p:sp>
        <p:nvSpPr>
          <p:cNvPr id="18" name="object 18"/>
          <p:cNvSpPr/>
          <p:nvPr/>
        </p:nvSpPr>
        <p:spPr>
          <a:xfrm>
            <a:off x="508634" y="3067430"/>
            <a:ext cx="0" cy="284480"/>
          </a:xfrm>
          <a:custGeom>
            <a:avLst/>
            <a:gdLst/>
            <a:ahLst/>
            <a:cxnLst/>
            <a:rect l="l" t="t" r="r" b="b"/>
            <a:pathLst>
              <a:path h="284479">
                <a:moveTo>
                  <a:pt x="0" y="284162"/>
                </a:moveTo>
                <a:lnTo>
                  <a:pt x="0" y="0"/>
                </a:lnTo>
              </a:path>
            </a:pathLst>
          </a:custGeom>
          <a:ln w="101600">
            <a:solidFill>
              <a:srgbClr val="CD9146"/>
            </a:solidFill>
          </a:ln>
        </p:spPr>
        <p:txBody>
          <a:bodyPr wrap="square" lIns="0" tIns="0" rIns="0" bIns="0" rtlCol="0"/>
          <a:lstStyle/>
          <a:p>
            <a:endParaRPr/>
          </a:p>
        </p:txBody>
      </p:sp>
      <p:grpSp>
        <p:nvGrpSpPr>
          <p:cNvPr id="19" name="object 19"/>
          <p:cNvGrpSpPr/>
          <p:nvPr/>
        </p:nvGrpSpPr>
        <p:grpSpPr>
          <a:xfrm>
            <a:off x="6199632" y="5747008"/>
            <a:ext cx="5391150" cy="722630"/>
            <a:chOff x="6199632" y="5747008"/>
            <a:chExt cx="5391150" cy="722630"/>
          </a:xfrm>
        </p:grpSpPr>
        <p:sp>
          <p:nvSpPr>
            <p:cNvPr id="20" name="object 20"/>
            <p:cNvSpPr/>
            <p:nvPr/>
          </p:nvSpPr>
          <p:spPr>
            <a:xfrm>
              <a:off x="6209157" y="5756533"/>
              <a:ext cx="5372100" cy="703580"/>
            </a:xfrm>
            <a:custGeom>
              <a:avLst/>
              <a:gdLst/>
              <a:ahLst/>
              <a:cxnLst/>
              <a:rect l="l" t="t" r="r" b="b"/>
              <a:pathLst>
                <a:path w="5372100" h="703579">
                  <a:moveTo>
                    <a:pt x="5364289" y="0"/>
                  </a:moveTo>
                  <a:lnTo>
                    <a:pt x="7810" y="0"/>
                  </a:lnTo>
                  <a:lnTo>
                    <a:pt x="0" y="7797"/>
                  </a:lnTo>
                  <a:lnTo>
                    <a:pt x="0" y="17437"/>
                  </a:lnTo>
                  <a:lnTo>
                    <a:pt x="0" y="695515"/>
                  </a:lnTo>
                  <a:lnTo>
                    <a:pt x="7810" y="703326"/>
                  </a:lnTo>
                  <a:lnTo>
                    <a:pt x="5364289" y="703326"/>
                  </a:lnTo>
                  <a:lnTo>
                    <a:pt x="5372100" y="695515"/>
                  </a:lnTo>
                  <a:lnTo>
                    <a:pt x="5372100" y="7797"/>
                  </a:lnTo>
                  <a:lnTo>
                    <a:pt x="5364289" y="0"/>
                  </a:lnTo>
                  <a:close/>
                </a:path>
              </a:pathLst>
            </a:custGeom>
            <a:solidFill>
              <a:srgbClr val="FFF4D2"/>
            </a:solidFill>
          </p:spPr>
          <p:txBody>
            <a:bodyPr wrap="square" lIns="0" tIns="0" rIns="0" bIns="0" rtlCol="0"/>
            <a:lstStyle/>
            <a:p>
              <a:endParaRPr/>
            </a:p>
          </p:txBody>
        </p:sp>
        <p:sp>
          <p:nvSpPr>
            <p:cNvPr id="21" name="object 21"/>
            <p:cNvSpPr/>
            <p:nvPr/>
          </p:nvSpPr>
          <p:spPr>
            <a:xfrm>
              <a:off x="6209157" y="5756533"/>
              <a:ext cx="5372100" cy="703580"/>
            </a:xfrm>
            <a:custGeom>
              <a:avLst/>
              <a:gdLst/>
              <a:ahLst/>
              <a:cxnLst/>
              <a:rect l="l" t="t" r="r" b="b"/>
              <a:pathLst>
                <a:path w="5372100" h="703579">
                  <a:moveTo>
                    <a:pt x="0" y="17437"/>
                  </a:moveTo>
                  <a:lnTo>
                    <a:pt x="0" y="7797"/>
                  </a:lnTo>
                  <a:lnTo>
                    <a:pt x="7810" y="0"/>
                  </a:lnTo>
                  <a:lnTo>
                    <a:pt x="17437" y="0"/>
                  </a:lnTo>
                  <a:lnTo>
                    <a:pt x="5354662" y="0"/>
                  </a:lnTo>
                  <a:lnTo>
                    <a:pt x="5364289" y="0"/>
                  </a:lnTo>
                  <a:lnTo>
                    <a:pt x="5372100" y="7797"/>
                  </a:lnTo>
                  <a:lnTo>
                    <a:pt x="5372100" y="17437"/>
                  </a:lnTo>
                  <a:lnTo>
                    <a:pt x="5372100" y="685876"/>
                  </a:lnTo>
                  <a:lnTo>
                    <a:pt x="5372100" y="695515"/>
                  </a:lnTo>
                  <a:lnTo>
                    <a:pt x="5364289" y="703326"/>
                  </a:lnTo>
                  <a:lnTo>
                    <a:pt x="5354662" y="703326"/>
                  </a:lnTo>
                  <a:lnTo>
                    <a:pt x="17437" y="703326"/>
                  </a:lnTo>
                  <a:lnTo>
                    <a:pt x="7810" y="703326"/>
                  </a:lnTo>
                  <a:lnTo>
                    <a:pt x="0" y="695515"/>
                  </a:lnTo>
                  <a:lnTo>
                    <a:pt x="0" y="685876"/>
                  </a:lnTo>
                  <a:lnTo>
                    <a:pt x="0" y="17437"/>
                  </a:lnTo>
                  <a:close/>
                </a:path>
              </a:pathLst>
            </a:custGeom>
            <a:ln w="19049">
              <a:solidFill>
                <a:srgbClr val="BB8542"/>
              </a:solidFill>
            </a:ln>
          </p:spPr>
          <p:txBody>
            <a:bodyPr wrap="square" lIns="0" tIns="0" rIns="0" bIns="0" rtlCol="0"/>
            <a:lstStyle/>
            <a:p>
              <a:endParaRPr/>
            </a:p>
          </p:txBody>
        </p:sp>
        <p:pic>
          <p:nvPicPr>
            <p:cNvPr id="22" name="object 22"/>
            <p:cNvPicPr/>
            <p:nvPr/>
          </p:nvPicPr>
          <p:blipFill>
            <a:blip r:embed="rId4" cstate="print"/>
            <a:stretch>
              <a:fillRect/>
            </a:stretch>
          </p:blipFill>
          <p:spPr>
            <a:xfrm>
              <a:off x="6336030" y="5889497"/>
              <a:ext cx="445769" cy="387083"/>
            </a:xfrm>
            <a:prstGeom prst="rect">
              <a:avLst/>
            </a:prstGeom>
          </p:spPr>
        </p:pic>
      </p:grpSp>
      <p:sp>
        <p:nvSpPr>
          <p:cNvPr id="23" name="object 23"/>
          <p:cNvSpPr txBox="1"/>
          <p:nvPr/>
        </p:nvSpPr>
        <p:spPr>
          <a:xfrm>
            <a:off x="6860524" y="5838740"/>
            <a:ext cx="4575175" cy="513715"/>
          </a:xfrm>
          <a:prstGeom prst="rect">
            <a:avLst/>
          </a:prstGeom>
        </p:spPr>
        <p:txBody>
          <a:bodyPr vert="horz" wrap="square" lIns="0" tIns="12700" rIns="0" bIns="0" rtlCol="0">
            <a:spAutoFit/>
          </a:bodyPr>
          <a:lstStyle/>
          <a:p>
            <a:pPr marL="12700" marR="5080">
              <a:lnSpc>
                <a:spcPct val="100000"/>
              </a:lnSpc>
              <a:spcBef>
                <a:spcPts val="100"/>
              </a:spcBef>
            </a:pPr>
            <a:r>
              <a:rPr sz="1600" spc="-5" dirty="0">
                <a:latin typeface="Arial MT"/>
                <a:cs typeface="Arial MT"/>
              </a:rPr>
              <a:t>Work</a:t>
            </a:r>
            <a:r>
              <a:rPr sz="1600" spc="5" dirty="0">
                <a:latin typeface="Arial MT"/>
                <a:cs typeface="Arial MT"/>
              </a:rPr>
              <a:t> </a:t>
            </a:r>
            <a:r>
              <a:rPr sz="1600" spc="-5" dirty="0">
                <a:latin typeface="Arial MT"/>
                <a:cs typeface="Arial MT"/>
              </a:rPr>
              <a:t>with operations</a:t>
            </a:r>
            <a:r>
              <a:rPr sz="1600" spc="5" dirty="0">
                <a:latin typeface="Arial MT"/>
                <a:cs typeface="Arial MT"/>
              </a:rPr>
              <a:t> </a:t>
            </a:r>
            <a:r>
              <a:rPr sz="1600" spc="-5" dirty="0">
                <a:latin typeface="Arial MT"/>
                <a:cs typeface="Arial MT"/>
              </a:rPr>
              <a:t>personnel prior</a:t>
            </a:r>
            <a:r>
              <a:rPr sz="1600" spc="10" dirty="0">
                <a:latin typeface="Arial MT"/>
                <a:cs typeface="Arial MT"/>
              </a:rPr>
              <a:t> </a:t>
            </a:r>
            <a:r>
              <a:rPr sz="1600" spc="-5" dirty="0">
                <a:latin typeface="Arial MT"/>
                <a:cs typeface="Arial MT"/>
              </a:rPr>
              <a:t>to</a:t>
            </a:r>
            <a:r>
              <a:rPr sz="1600" spc="5" dirty="0">
                <a:latin typeface="Arial MT"/>
                <a:cs typeface="Arial MT"/>
              </a:rPr>
              <a:t> </a:t>
            </a:r>
            <a:r>
              <a:rPr sz="1600" spc="-5" dirty="0">
                <a:latin typeface="Arial MT"/>
                <a:cs typeface="Arial MT"/>
              </a:rPr>
              <a:t>and</a:t>
            </a:r>
            <a:r>
              <a:rPr sz="1600" dirty="0">
                <a:latin typeface="Arial MT"/>
                <a:cs typeface="Arial MT"/>
              </a:rPr>
              <a:t> </a:t>
            </a:r>
            <a:r>
              <a:rPr sz="1600" spc="-5" dirty="0">
                <a:latin typeface="Arial MT"/>
                <a:cs typeface="Arial MT"/>
              </a:rPr>
              <a:t>during </a:t>
            </a:r>
            <a:r>
              <a:rPr sz="1600" spc="-430" dirty="0">
                <a:latin typeface="Arial MT"/>
                <a:cs typeface="Arial MT"/>
              </a:rPr>
              <a:t> </a:t>
            </a:r>
            <a:r>
              <a:rPr sz="1600" spc="-5" dirty="0">
                <a:latin typeface="Arial MT"/>
                <a:cs typeface="Arial MT"/>
              </a:rPr>
              <a:t>deployment</a:t>
            </a:r>
            <a:r>
              <a:rPr sz="1600" dirty="0">
                <a:latin typeface="Arial MT"/>
                <a:cs typeface="Arial MT"/>
              </a:rPr>
              <a:t> </a:t>
            </a:r>
            <a:r>
              <a:rPr sz="1600" spc="-5" dirty="0">
                <a:latin typeface="Arial MT"/>
                <a:cs typeface="Arial MT"/>
              </a:rPr>
              <a:t>to</a:t>
            </a:r>
            <a:r>
              <a:rPr sz="1600" spc="5" dirty="0">
                <a:latin typeface="Arial MT"/>
                <a:cs typeface="Arial MT"/>
              </a:rPr>
              <a:t> </a:t>
            </a:r>
            <a:r>
              <a:rPr sz="1600" spc="-5" dirty="0">
                <a:latin typeface="Arial MT"/>
                <a:cs typeface="Arial MT"/>
              </a:rPr>
              <a:t>be</a:t>
            </a:r>
            <a:r>
              <a:rPr sz="1600" dirty="0">
                <a:latin typeface="Arial MT"/>
                <a:cs typeface="Arial MT"/>
              </a:rPr>
              <a:t> a </a:t>
            </a:r>
            <a:r>
              <a:rPr sz="1600" spc="-5" dirty="0">
                <a:latin typeface="Arial MT"/>
                <a:cs typeface="Arial MT"/>
              </a:rPr>
              <a:t>known</a:t>
            </a:r>
            <a:r>
              <a:rPr sz="1600" spc="-15" dirty="0">
                <a:latin typeface="Arial MT"/>
                <a:cs typeface="Arial MT"/>
              </a:rPr>
              <a:t> </a:t>
            </a:r>
            <a:r>
              <a:rPr sz="1600" spc="-5" dirty="0">
                <a:latin typeface="Arial MT"/>
                <a:cs typeface="Arial MT"/>
              </a:rPr>
              <a:t>part</a:t>
            </a:r>
            <a:r>
              <a:rPr sz="1600" spc="15" dirty="0">
                <a:latin typeface="Arial MT"/>
                <a:cs typeface="Arial MT"/>
              </a:rPr>
              <a:t> </a:t>
            </a:r>
            <a:r>
              <a:rPr sz="1600" spc="-5" dirty="0">
                <a:latin typeface="Arial MT"/>
                <a:cs typeface="Arial MT"/>
              </a:rPr>
              <a:t>of</a:t>
            </a:r>
            <a:r>
              <a:rPr sz="1600" spc="10" dirty="0">
                <a:latin typeface="Arial MT"/>
                <a:cs typeface="Arial MT"/>
              </a:rPr>
              <a:t> </a:t>
            </a:r>
            <a:r>
              <a:rPr sz="1600" spc="-5" dirty="0">
                <a:latin typeface="Arial MT"/>
                <a:cs typeface="Arial MT"/>
              </a:rPr>
              <a:t>their</a:t>
            </a:r>
            <a:r>
              <a:rPr sz="1600" spc="10" dirty="0">
                <a:latin typeface="Arial MT"/>
                <a:cs typeface="Arial MT"/>
              </a:rPr>
              <a:t> </a:t>
            </a:r>
            <a:r>
              <a:rPr sz="1600" spc="-5" dirty="0">
                <a:latin typeface="Arial MT"/>
                <a:cs typeface="Arial MT"/>
              </a:rPr>
              <a:t>process</a:t>
            </a:r>
            <a:endParaRPr sz="1600">
              <a:latin typeface="Arial MT"/>
              <a:cs typeface="Arial MT"/>
            </a:endParaRPr>
          </a:p>
        </p:txBody>
      </p:sp>
      <p:sp>
        <p:nvSpPr>
          <p:cNvPr id="24" name="object 24"/>
          <p:cNvSpPr/>
          <p:nvPr/>
        </p:nvSpPr>
        <p:spPr>
          <a:xfrm>
            <a:off x="6285357" y="2673475"/>
            <a:ext cx="0" cy="284480"/>
          </a:xfrm>
          <a:custGeom>
            <a:avLst/>
            <a:gdLst/>
            <a:ahLst/>
            <a:cxnLst/>
            <a:rect l="l" t="t" r="r" b="b"/>
            <a:pathLst>
              <a:path h="284480">
                <a:moveTo>
                  <a:pt x="0" y="284162"/>
                </a:moveTo>
                <a:lnTo>
                  <a:pt x="0" y="0"/>
                </a:lnTo>
              </a:path>
            </a:pathLst>
          </a:custGeom>
          <a:ln w="101600">
            <a:solidFill>
              <a:srgbClr val="CD9146"/>
            </a:solidFill>
          </a:ln>
        </p:spPr>
        <p:txBody>
          <a:bodyPr wrap="square" lIns="0" tIns="0" rIns="0" bIns="0" rtlCol="0"/>
          <a:lstStyle/>
          <a:p>
            <a:endParaRPr/>
          </a:p>
        </p:txBody>
      </p:sp>
      <p:sp>
        <p:nvSpPr>
          <p:cNvPr id="25" name="object 25"/>
          <p:cNvSpPr/>
          <p:nvPr/>
        </p:nvSpPr>
        <p:spPr>
          <a:xfrm>
            <a:off x="6285357" y="3084955"/>
            <a:ext cx="0" cy="284480"/>
          </a:xfrm>
          <a:custGeom>
            <a:avLst/>
            <a:gdLst/>
            <a:ahLst/>
            <a:cxnLst/>
            <a:rect l="l" t="t" r="r" b="b"/>
            <a:pathLst>
              <a:path h="284479">
                <a:moveTo>
                  <a:pt x="0" y="284162"/>
                </a:moveTo>
                <a:lnTo>
                  <a:pt x="0" y="0"/>
                </a:lnTo>
              </a:path>
            </a:pathLst>
          </a:custGeom>
          <a:ln w="101600">
            <a:solidFill>
              <a:srgbClr val="CD9146"/>
            </a:solidFill>
          </a:ln>
        </p:spPr>
        <p:txBody>
          <a:bodyPr wrap="square" lIns="0" tIns="0" rIns="0" bIns="0" rtlCol="0"/>
          <a:lstStyle/>
          <a:p>
            <a:endParaRPr/>
          </a:p>
        </p:txBody>
      </p:sp>
      <p:sp>
        <p:nvSpPr>
          <p:cNvPr id="26" name="object 26"/>
          <p:cNvSpPr/>
          <p:nvPr/>
        </p:nvSpPr>
        <p:spPr>
          <a:xfrm>
            <a:off x="6285357" y="3899534"/>
            <a:ext cx="0" cy="284480"/>
          </a:xfrm>
          <a:custGeom>
            <a:avLst/>
            <a:gdLst/>
            <a:ahLst/>
            <a:cxnLst/>
            <a:rect l="l" t="t" r="r" b="b"/>
            <a:pathLst>
              <a:path h="284479">
                <a:moveTo>
                  <a:pt x="0" y="284162"/>
                </a:moveTo>
                <a:lnTo>
                  <a:pt x="0" y="0"/>
                </a:lnTo>
              </a:path>
            </a:pathLst>
          </a:custGeom>
          <a:ln w="101600">
            <a:solidFill>
              <a:srgbClr val="CD9146"/>
            </a:solidFill>
          </a:ln>
        </p:spPr>
        <p:txBody>
          <a:bodyPr wrap="square" lIns="0" tIns="0" rIns="0" bIns="0" rtlCol="0"/>
          <a:lstStyle/>
          <a:p>
            <a:endParaRPr/>
          </a:p>
        </p:txBody>
      </p:sp>
      <p:sp>
        <p:nvSpPr>
          <p:cNvPr id="27" name="object 27"/>
          <p:cNvSpPr/>
          <p:nvPr/>
        </p:nvSpPr>
        <p:spPr>
          <a:xfrm>
            <a:off x="6285357" y="4311775"/>
            <a:ext cx="0" cy="484505"/>
          </a:xfrm>
          <a:custGeom>
            <a:avLst/>
            <a:gdLst/>
            <a:ahLst/>
            <a:cxnLst/>
            <a:rect l="l" t="t" r="r" b="b"/>
            <a:pathLst>
              <a:path h="484504">
                <a:moveTo>
                  <a:pt x="0" y="484187"/>
                </a:moveTo>
                <a:lnTo>
                  <a:pt x="0" y="0"/>
                </a:lnTo>
              </a:path>
            </a:pathLst>
          </a:custGeom>
          <a:ln w="101600">
            <a:solidFill>
              <a:srgbClr val="CD9146"/>
            </a:solidFill>
          </a:ln>
        </p:spPr>
        <p:txBody>
          <a:bodyPr wrap="square" lIns="0" tIns="0" rIns="0" bIns="0" rtlCol="0"/>
          <a:lstStyle/>
          <a:p>
            <a:endParaRPr/>
          </a:p>
        </p:txBody>
      </p:sp>
      <p:sp>
        <p:nvSpPr>
          <p:cNvPr id="28" name="object 28"/>
          <p:cNvSpPr/>
          <p:nvPr/>
        </p:nvSpPr>
        <p:spPr>
          <a:xfrm>
            <a:off x="6273927" y="4957953"/>
            <a:ext cx="0" cy="284480"/>
          </a:xfrm>
          <a:custGeom>
            <a:avLst/>
            <a:gdLst/>
            <a:ahLst/>
            <a:cxnLst/>
            <a:rect l="l" t="t" r="r" b="b"/>
            <a:pathLst>
              <a:path h="284479">
                <a:moveTo>
                  <a:pt x="0" y="284162"/>
                </a:moveTo>
                <a:lnTo>
                  <a:pt x="0" y="0"/>
                </a:lnTo>
              </a:path>
            </a:pathLst>
          </a:custGeom>
          <a:ln w="101600">
            <a:solidFill>
              <a:srgbClr val="CD9146"/>
            </a:solidFill>
          </a:ln>
        </p:spPr>
        <p:txBody>
          <a:bodyPr wrap="square" lIns="0" tIns="0" rIns="0" bIns="0" rtlCol="0"/>
          <a:lstStyle/>
          <a:p>
            <a:endParaRPr/>
          </a:p>
        </p:txBody>
      </p:sp>
      <p:sp>
        <p:nvSpPr>
          <p:cNvPr id="29" name="object 29"/>
          <p:cNvSpPr/>
          <p:nvPr/>
        </p:nvSpPr>
        <p:spPr>
          <a:xfrm>
            <a:off x="6273927" y="5369431"/>
            <a:ext cx="0" cy="284480"/>
          </a:xfrm>
          <a:custGeom>
            <a:avLst/>
            <a:gdLst/>
            <a:ahLst/>
            <a:cxnLst/>
            <a:rect l="l" t="t" r="r" b="b"/>
            <a:pathLst>
              <a:path h="284479">
                <a:moveTo>
                  <a:pt x="0" y="284162"/>
                </a:moveTo>
                <a:lnTo>
                  <a:pt x="0" y="0"/>
                </a:lnTo>
              </a:path>
            </a:pathLst>
          </a:custGeom>
          <a:ln w="101600">
            <a:solidFill>
              <a:srgbClr val="CD9146"/>
            </a:solidFill>
          </a:ln>
        </p:spPr>
        <p:txBody>
          <a:bodyPr wrap="square" lIns="0" tIns="0" rIns="0" bIns="0" rtlCol="0"/>
          <a:lstStyle/>
          <a:p>
            <a:endParaRPr/>
          </a:p>
        </p:txBody>
      </p:sp>
      <p:sp>
        <p:nvSpPr>
          <p:cNvPr id="30" name="object 30"/>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31" name="object 31"/>
          <p:cNvSpPr txBox="1">
            <a:spLocks noGrp="1"/>
          </p:cNvSpPr>
          <p:nvPr>
            <p:ph type="sldNum" sz="quarter" idx="7"/>
          </p:nvPr>
        </p:nvSpPr>
        <p:spPr>
          <a:prstGeom prst="rect">
            <a:avLst/>
          </a:prstGeom>
        </p:spPr>
        <p:txBody>
          <a:bodyPr vert="horz" wrap="square" lIns="0" tIns="11430" rIns="0" bIns="0" rtlCol="0">
            <a:spAutoFit/>
          </a:bodyPr>
          <a:lstStyle/>
          <a:p>
            <a:pPr marL="38100">
              <a:lnSpc>
                <a:spcPct val="100000"/>
              </a:lnSpc>
              <a:spcBef>
                <a:spcPts val="90"/>
              </a:spcBef>
            </a:pPr>
            <a:fld id="{81D60167-4931-47E6-BA6A-407CBD079E47}" type="slidenum">
              <a:rPr dirty="0">
                <a:solidFill>
                  <a:srgbClr val="000000"/>
                </a:solidFill>
              </a:rPr>
              <a:t>18</a:t>
            </a:fld>
            <a:endParaRPr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24:</a:t>
            </a:r>
            <a:r>
              <a:rPr sz="2000" b="1" spc="-15" dirty="0">
                <a:solidFill>
                  <a:srgbClr val="767070"/>
                </a:solidFill>
                <a:latin typeface="Arial"/>
                <a:cs typeface="Arial"/>
              </a:rPr>
              <a:t> </a:t>
            </a:r>
            <a:r>
              <a:rPr sz="2000" b="1" spc="-5" dirty="0">
                <a:solidFill>
                  <a:srgbClr val="767070"/>
                </a:solidFill>
                <a:latin typeface="Arial"/>
                <a:cs typeface="Arial"/>
              </a:rPr>
              <a:t>Prepare</a:t>
            </a:r>
            <a:r>
              <a:rPr sz="2000" b="1" dirty="0">
                <a:solidFill>
                  <a:srgbClr val="767070"/>
                </a:solidFill>
                <a:latin typeface="Arial"/>
                <a:cs typeface="Arial"/>
              </a:rPr>
              <a:t> </a:t>
            </a:r>
            <a:r>
              <a:rPr sz="2000" b="1" spc="-5" dirty="0">
                <a:solidFill>
                  <a:srgbClr val="767070"/>
                </a:solidFill>
                <a:latin typeface="Arial"/>
                <a:cs typeface="Arial"/>
              </a:rPr>
              <a:t>for</a:t>
            </a:r>
            <a:r>
              <a:rPr sz="2000" b="1" spc="-20" dirty="0">
                <a:solidFill>
                  <a:srgbClr val="767070"/>
                </a:solidFill>
                <a:latin typeface="Arial"/>
                <a:cs typeface="Arial"/>
              </a:rPr>
              <a:t> </a:t>
            </a:r>
            <a:r>
              <a:rPr sz="2000" b="1" spc="-10" dirty="0">
                <a:solidFill>
                  <a:srgbClr val="767070"/>
                </a:solidFill>
                <a:latin typeface="Arial"/>
                <a:cs typeface="Arial"/>
              </a:rPr>
              <a:t>Evacuation</a:t>
            </a:r>
            <a:endParaRPr sz="2000">
              <a:latin typeface="Arial"/>
              <a:cs typeface="Arial"/>
            </a:endParaRPr>
          </a:p>
        </p:txBody>
      </p:sp>
      <p:pic>
        <p:nvPicPr>
          <p:cNvPr id="3" name="object 3"/>
          <p:cNvPicPr/>
          <p:nvPr/>
        </p:nvPicPr>
        <p:blipFill>
          <a:blip r:embed="rId3" cstate="print"/>
          <a:stretch>
            <a:fillRect/>
          </a:stretch>
        </p:blipFill>
        <p:spPr>
          <a:xfrm>
            <a:off x="309372" y="255270"/>
            <a:ext cx="1173467" cy="656081"/>
          </a:xfrm>
          <a:prstGeom prst="rect">
            <a:avLst/>
          </a:prstGeom>
        </p:spPr>
      </p:pic>
      <p:sp>
        <p:nvSpPr>
          <p:cNvPr id="4" name="object 4"/>
          <p:cNvSpPr txBox="1"/>
          <p:nvPr/>
        </p:nvSpPr>
        <p:spPr>
          <a:xfrm>
            <a:off x="651553" y="1415956"/>
            <a:ext cx="5462905" cy="4970145"/>
          </a:xfrm>
          <a:prstGeom prst="rect">
            <a:avLst/>
          </a:prstGeom>
        </p:spPr>
        <p:txBody>
          <a:bodyPr vert="horz" wrap="square" lIns="0" tIns="158750" rIns="0" bIns="0" rtlCol="0">
            <a:spAutoFit/>
          </a:bodyPr>
          <a:lstStyle/>
          <a:p>
            <a:pPr marL="12700">
              <a:lnSpc>
                <a:spcPct val="100000"/>
              </a:lnSpc>
              <a:spcBef>
                <a:spcPts val="1250"/>
              </a:spcBef>
            </a:pPr>
            <a:r>
              <a:rPr sz="2800" b="1" spc="-5" dirty="0">
                <a:latin typeface="Arial"/>
                <a:cs typeface="Arial"/>
              </a:rPr>
              <a:t>Knowledge</a:t>
            </a:r>
            <a:r>
              <a:rPr sz="2800" b="1" spc="-15" dirty="0">
                <a:latin typeface="Arial"/>
                <a:cs typeface="Arial"/>
              </a:rPr>
              <a:t> </a:t>
            </a:r>
            <a:r>
              <a:rPr sz="2800" b="1" spc="-40" dirty="0">
                <a:latin typeface="Arial"/>
                <a:cs typeface="Arial"/>
              </a:rPr>
              <a:t>Topics</a:t>
            </a:r>
            <a:endParaRPr sz="2800">
              <a:latin typeface="Arial"/>
              <a:cs typeface="Arial"/>
            </a:endParaRPr>
          </a:p>
          <a:p>
            <a:pPr marL="287655" marR="1091565">
              <a:lnSpc>
                <a:spcPct val="100000"/>
              </a:lnSpc>
              <a:spcBef>
                <a:spcPts val="820"/>
              </a:spcBef>
            </a:pPr>
            <a:r>
              <a:rPr sz="2000" spc="-5" dirty="0">
                <a:latin typeface="Arial MT"/>
                <a:cs typeface="Arial MT"/>
              </a:rPr>
              <a:t>Overview of preparation and staging </a:t>
            </a:r>
            <a:r>
              <a:rPr sz="2000" spc="-545" dirty="0">
                <a:latin typeface="Arial MT"/>
                <a:cs typeface="Arial MT"/>
              </a:rPr>
              <a:t> </a:t>
            </a:r>
            <a:r>
              <a:rPr sz="2000" spc="-5" dirty="0">
                <a:latin typeface="Arial MT"/>
                <a:cs typeface="Arial MT"/>
              </a:rPr>
              <a:t>casualties</a:t>
            </a:r>
            <a:r>
              <a:rPr sz="2000" dirty="0">
                <a:latin typeface="Arial MT"/>
                <a:cs typeface="Arial MT"/>
              </a:rPr>
              <a:t> </a:t>
            </a:r>
            <a:r>
              <a:rPr sz="2000" spc="-5" dirty="0">
                <a:latin typeface="Arial MT"/>
                <a:cs typeface="Arial MT"/>
              </a:rPr>
              <a:t>for</a:t>
            </a:r>
            <a:r>
              <a:rPr sz="2000" spc="-25" dirty="0">
                <a:latin typeface="Arial MT"/>
                <a:cs typeface="Arial MT"/>
              </a:rPr>
              <a:t> </a:t>
            </a:r>
            <a:r>
              <a:rPr sz="2000" spc="-5" dirty="0">
                <a:latin typeface="Arial MT"/>
                <a:cs typeface="Arial MT"/>
              </a:rPr>
              <a:t>evacuation</a:t>
            </a:r>
            <a:endParaRPr sz="2000">
              <a:latin typeface="Arial MT"/>
              <a:cs typeface="Arial MT"/>
            </a:endParaRPr>
          </a:p>
          <a:p>
            <a:pPr marL="287655" marR="1131570">
              <a:lnSpc>
                <a:spcPct val="100000"/>
              </a:lnSpc>
              <a:spcBef>
                <a:spcPts val="800"/>
              </a:spcBef>
            </a:pPr>
            <a:r>
              <a:rPr sz="2000" spc="-5" dirty="0">
                <a:latin typeface="Arial MT"/>
                <a:cs typeface="Arial MT"/>
              </a:rPr>
              <a:t>Pre-mission training and evacuation </a:t>
            </a:r>
            <a:r>
              <a:rPr sz="2000" spc="-545" dirty="0">
                <a:latin typeface="Arial MT"/>
                <a:cs typeface="Arial MT"/>
              </a:rPr>
              <a:t> </a:t>
            </a:r>
            <a:r>
              <a:rPr sz="2000" spc="-5" dirty="0">
                <a:latin typeface="Arial MT"/>
                <a:cs typeface="Arial MT"/>
              </a:rPr>
              <a:t>equipment</a:t>
            </a:r>
            <a:r>
              <a:rPr sz="2000" spc="5" dirty="0">
                <a:latin typeface="Arial MT"/>
                <a:cs typeface="Arial MT"/>
              </a:rPr>
              <a:t> </a:t>
            </a:r>
            <a:r>
              <a:rPr sz="2000" spc="-5" dirty="0">
                <a:latin typeface="Arial MT"/>
                <a:cs typeface="Arial MT"/>
              </a:rPr>
              <a:t>preparation</a:t>
            </a:r>
            <a:endParaRPr sz="2000">
              <a:latin typeface="Arial MT"/>
              <a:cs typeface="Arial MT"/>
            </a:endParaRPr>
          </a:p>
          <a:p>
            <a:pPr marL="287655" marR="5080">
              <a:lnSpc>
                <a:spcPct val="100000"/>
              </a:lnSpc>
              <a:spcBef>
                <a:spcPts val="800"/>
              </a:spcBef>
            </a:pPr>
            <a:r>
              <a:rPr sz="2000" spc="-5" dirty="0">
                <a:latin typeface="Arial MT"/>
                <a:cs typeface="Arial MT"/>
              </a:rPr>
              <a:t>Considerations for evacuation of casualty with </a:t>
            </a:r>
            <a:r>
              <a:rPr sz="2000" spc="-545" dirty="0">
                <a:latin typeface="Arial MT"/>
                <a:cs typeface="Arial MT"/>
              </a:rPr>
              <a:t> </a:t>
            </a:r>
            <a:r>
              <a:rPr sz="2000" spc="-5" dirty="0">
                <a:latin typeface="Arial MT"/>
                <a:cs typeface="Arial MT"/>
              </a:rPr>
              <a:t>suspected</a:t>
            </a:r>
            <a:r>
              <a:rPr sz="2000" spc="-20" dirty="0">
                <a:latin typeface="Arial MT"/>
                <a:cs typeface="Arial MT"/>
              </a:rPr>
              <a:t> </a:t>
            </a:r>
            <a:r>
              <a:rPr sz="2000" spc="-5" dirty="0">
                <a:latin typeface="Arial MT"/>
                <a:cs typeface="Arial MT"/>
              </a:rPr>
              <a:t>spinal</a:t>
            </a:r>
            <a:r>
              <a:rPr sz="2000" spc="10" dirty="0">
                <a:latin typeface="Arial MT"/>
                <a:cs typeface="Arial MT"/>
              </a:rPr>
              <a:t> </a:t>
            </a:r>
            <a:r>
              <a:rPr sz="2000" spc="-5" dirty="0">
                <a:latin typeface="Arial MT"/>
                <a:cs typeface="Arial MT"/>
              </a:rPr>
              <a:t>injury</a:t>
            </a:r>
            <a:endParaRPr sz="2000">
              <a:latin typeface="Arial MT"/>
              <a:cs typeface="Arial MT"/>
            </a:endParaRPr>
          </a:p>
          <a:p>
            <a:pPr marL="287655">
              <a:lnSpc>
                <a:spcPct val="100000"/>
              </a:lnSpc>
              <a:spcBef>
                <a:spcPts val="800"/>
              </a:spcBef>
            </a:pPr>
            <a:r>
              <a:rPr sz="2000" spc="-5" dirty="0">
                <a:latin typeface="Arial MT"/>
                <a:cs typeface="Arial MT"/>
              </a:rPr>
              <a:t>Litter</a:t>
            </a:r>
            <a:r>
              <a:rPr sz="2000" spc="-30" dirty="0">
                <a:latin typeface="Arial MT"/>
                <a:cs typeface="Arial MT"/>
              </a:rPr>
              <a:t> </a:t>
            </a:r>
            <a:r>
              <a:rPr sz="2000" spc="-5" dirty="0">
                <a:latin typeface="Arial MT"/>
                <a:cs typeface="Arial MT"/>
              </a:rPr>
              <a:t>and</a:t>
            </a:r>
            <a:r>
              <a:rPr sz="2000" spc="-15" dirty="0">
                <a:latin typeface="Arial MT"/>
                <a:cs typeface="Arial MT"/>
              </a:rPr>
              <a:t> </a:t>
            </a:r>
            <a:r>
              <a:rPr sz="2000" spc="-5" dirty="0">
                <a:latin typeface="Arial MT"/>
                <a:cs typeface="Arial MT"/>
              </a:rPr>
              <a:t>evacuation</a:t>
            </a:r>
            <a:r>
              <a:rPr sz="2000" spc="-15" dirty="0">
                <a:latin typeface="Arial MT"/>
                <a:cs typeface="Arial MT"/>
              </a:rPr>
              <a:t> </a:t>
            </a:r>
            <a:r>
              <a:rPr sz="2000" spc="-5" dirty="0">
                <a:latin typeface="Arial MT"/>
                <a:cs typeface="Arial MT"/>
              </a:rPr>
              <a:t>equipment</a:t>
            </a:r>
            <a:r>
              <a:rPr sz="2000" spc="5" dirty="0">
                <a:latin typeface="Arial MT"/>
                <a:cs typeface="Arial MT"/>
              </a:rPr>
              <a:t> </a:t>
            </a:r>
            <a:r>
              <a:rPr sz="2000" spc="-5" dirty="0">
                <a:latin typeface="Arial MT"/>
                <a:cs typeface="Arial MT"/>
              </a:rPr>
              <a:t>selection</a:t>
            </a:r>
            <a:endParaRPr sz="2000">
              <a:latin typeface="Arial MT"/>
              <a:cs typeface="Arial MT"/>
            </a:endParaRPr>
          </a:p>
          <a:p>
            <a:pPr marL="287655">
              <a:lnSpc>
                <a:spcPct val="100000"/>
              </a:lnSpc>
              <a:spcBef>
                <a:spcPts val="805"/>
              </a:spcBef>
            </a:pPr>
            <a:r>
              <a:rPr sz="2000" spc="-5" dirty="0">
                <a:latin typeface="Arial MT"/>
                <a:cs typeface="Arial MT"/>
              </a:rPr>
              <a:t>The</a:t>
            </a:r>
            <a:r>
              <a:rPr sz="2000" spc="-10" dirty="0">
                <a:latin typeface="Arial MT"/>
                <a:cs typeface="Arial MT"/>
              </a:rPr>
              <a:t> </a:t>
            </a:r>
            <a:r>
              <a:rPr sz="2000" spc="-5" dirty="0">
                <a:latin typeface="Arial MT"/>
                <a:cs typeface="Arial MT"/>
              </a:rPr>
              <a:t>casualty</a:t>
            </a:r>
            <a:r>
              <a:rPr sz="2000" spc="-25" dirty="0">
                <a:latin typeface="Arial MT"/>
                <a:cs typeface="Arial MT"/>
              </a:rPr>
              <a:t> </a:t>
            </a:r>
            <a:r>
              <a:rPr sz="2000" spc="-5" dirty="0">
                <a:latin typeface="Arial MT"/>
                <a:cs typeface="Arial MT"/>
              </a:rPr>
              <a:t>staging</a:t>
            </a:r>
            <a:r>
              <a:rPr sz="2000" spc="-15" dirty="0">
                <a:latin typeface="Arial MT"/>
                <a:cs typeface="Arial MT"/>
              </a:rPr>
              <a:t> </a:t>
            </a:r>
            <a:r>
              <a:rPr sz="2000" spc="-5" dirty="0">
                <a:latin typeface="Arial MT"/>
                <a:cs typeface="Arial MT"/>
              </a:rPr>
              <a:t>process</a:t>
            </a:r>
            <a:endParaRPr sz="2000">
              <a:latin typeface="Arial MT"/>
              <a:cs typeface="Arial MT"/>
            </a:endParaRPr>
          </a:p>
          <a:p>
            <a:pPr marL="287655" marR="203200">
              <a:lnSpc>
                <a:spcPct val="100000"/>
              </a:lnSpc>
              <a:spcBef>
                <a:spcPts val="800"/>
              </a:spcBef>
            </a:pPr>
            <a:r>
              <a:rPr sz="2000" spc="-5" dirty="0">
                <a:latin typeface="Arial MT"/>
                <a:cs typeface="Arial MT"/>
              </a:rPr>
              <a:t>Considerations for evacuation of ambulatory </a:t>
            </a:r>
            <a:r>
              <a:rPr sz="2000" spc="-545" dirty="0">
                <a:latin typeface="Arial MT"/>
                <a:cs typeface="Arial MT"/>
              </a:rPr>
              <a:t> </a:t>
            </a:r>
            <a:r>
              <a:rPr sz="2000" spc="-5" dirty="0">
                <a:latin typeface="Arial MT"/>
                <a:cs typeface="Arial MT"/>
              </a:rPr>
              <a:t>casualties</a:t>
            </a:r>
            <a:endParaRPr sz="2000">
              <a:latin typeface="Arial MT"/>
              <a:cs typeface="Arial MT"/>
            </a:endParaRPr>
          </a:p>
          <a:p>
            <a:pPr marL="287655" marR="675005">
              <a:lnSpc>
                <a:spcPct val="100000"/>
              </a:lnSpc>
              <a:spcBef>
                <a:spcPts val="795"/>
              </a:spcBef>
            </a:pPr>
            <a:r>
              <a:rPr sz="2000" spc="-10" dirty="0">
                <a:latin typeface="Arial MT"/>
                <a:cs typeface="Arial MT"/>
              </a:rPr>
              <a:t>Effective </a:t>
            </a:r>
            <a:r>
              <a:rPr sz="2000" spc="-5" dirty="0">
                <a:latin typeface="Arial MT"/>
                <a:cs typeface="Arial MT"/>
              </a:rPr>
              <a:t>transition of care to evacuation </a:t>
            </a:r>
            <a:r>
              <a:rPr sz="2000" spc="-545" dirty="0">
                <a:latin typeface="Arial MT"/>
                <a:cs typeface="Arial MT"/>
              </a:rPr>
              <a:t> </a:t>
            </a:r>
            <a:r>
              <a:rPr sz="2000" spc="-5" dirty="0">
                <a:latin typeface="Arial MT"/>
                <a:cs typeface="Arial MT"/>
              </a:rPr>
              <a:t>personnel</a:t>
            </a:r>
            <a:endParaRPr sz="2000">
              <a:latin typeface="Arial MT"/>
              <a:cs typeface="Arial MT"/>
            </a:endParaRPr>
          </a:p>
        </p:txBody>
      </p:sp>
      <p:sp>
        <p:nvSpPr>
          <p:cNvPr id="5" name="object 5"/>
          <p:cNvSpPr txBox="1">
            <a:spLocks noGrp="1"/>
          </p:cNvSpPr>
          <p:nvPr>
            <p:ph type="title"/>
          </p:nvPr>
        </p:nvSpPr>
        <p:spPr>
          <a:xfrm>
            <a:off x="4608525" y="675111"/>
            <a:ext cx="2387600"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000000"/>
                </a:solidFill>
              </a:rPr>
              <a:t>SUMMARY</a:t>
            </a:r>
          </a:p>
        </p:txBody>
      </p:sp>
      <p:sp>
        <p:nvSpPr>
          <p:cNvPr id="6" name="object 6"/>
          <p:cNvSpPr/>
          <p:nvPr/>
        </p:nvSpPr>
        <p:spPr>
          <a:xfrm>
            <a:off x="755904" y="5097779"/>
            <a:ext cx="114300" cy="548640"/>
          </a:xfrm>
          <a:custGeom>
            <a:avLst/>
            <a:gdLst/>
            <a:ahLst/>
            <a:cxnLst/>
            <a:rect l="l" t="t" r="r" b="b"/>
            <a:pathLst>
              <a:path w="114300" h="548639">
                <a:moveTo>
                  <a:pt x="0" y="548640"/>
                </a:moveTo>
                <a:lnTo>
                  <a:pt x="114300" y="548640"/>
                </a:lnTo>
                <a:lnTo>
                  <a:pt x="114300" y="0"/>
                </a:lnTo>
                <a:lnTo>
                  <a:pt x="0" y="0"/>
                </a:lnTo>
                <a:lnTo>
                  <a:pt x="0" y="548640"/>
                </a:lnTo>
                <a:close/>
              </a:path>
            </a:pathLst>
          </a:custGeom>
          <a:solidFill>
            <a:srgbClr val="BB8542"/>
          </a:solidFill>
        </p:spPr>
        <p:txBody>
          <a:bodyPr wrap="square" lIns="0" tIns="0" rIns="0" bIns="0" rtlCol="0"/>
          <a:lstStyle/>
          <a:p>
            <a:endParaRPr/>
          </a:p>
        </p:txBody>
      </p:sp>
      <p:sp>
        <p:nvSpPr>
          <p:cNvPr id="7" name="object 7"/>
          <p:cNvSpPr/>
          <p:nvPr/>
        </p:nvSpPr>
        <p:spPr>
          <a:xfrm>
            <a:off x="755904" y="4683252"/>
            <a:ext cx="114300" cy="274320"/>
          </a:xfrm>
          <a:custGeom>
            <a:avLst/>
            <a:gdLst/>
            <a:ahLst/>
            <a:cxnLst/>
            <a:rect l="l" t="t" r="r" b="b"/>
            <a:pathLst>
              <a:path w="114300" h="274320">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8" name="object 8"/>
          <p:cNvSpPr/>
          <p:nvPr/>
        </p:nvSpPr>
        <p:spPr>
          <a:xfrm>
            <a:off x="755904" y="3553967"/>
            <a:ext cx="114300" cy="548640"/>
          </a:xfrm>
          <a:custGeom>
            <a:avLst/>
            <a:gdLst/>
            <a:ahLst/>
            <a:cxnLst/>
            <a:rect l="l" t="t" r="r" b="b"/>
            <a:pathLst>
              <a:path w="114300" h="548639">
                <a:moveTo>
                  <a:pt x="0" y="548640"/>
                </a:moveTo>
                <a:lnTo>
                  <a:pt x="114300" y="548640"/>
                </a:lnTo>
                <a:lnTo>
                  <a:pt x="114300" y="0"/>
                </a:lnTo>
                <a:lnTo>
                  <a:pt x="0" y="0"/>
                </a:lnTo>
                <a:lnTo>
                  <a:pt x="0" y="548640"/>
                </a:lnTo>
                <a:close/>
              </a:path>
            </a:pathLst>
          </a:custGeom>
          <a:solidFill>
            <a:srgbClr val="BB8542"/>
          </a:solidFill>
        </p:spPr>
        <p:txBody>
          <a:bodyPr wrap="square" lIns="0" tIns="0" rIns="0" bIns="0" rtlCol="0"/>
          <a:lstStyle/>
          <a:p>
            <a:endParaRPr/>
          </a:p>
        </p:txBody>
      </p:sp>
      <p:sp>
        <p:nvSpPr>
          <p:cNvPr id="9" name="object 9"/>
          <p:cNvSpPr/>
          <p:nvPr/>
        </p:nvSpPr>
        <p:spPr>
          <a:xfrm>
            <a:off x="755904" y="2843022"/>
            <a:ext cx="114300" cy="548640"/>
          </a:xfrm>
          <a:custGeom>
            <a:avLst/>
            <a:gdLst/>
            <a:ahLst/>
            <a:cxnLst/>
            <a:rect l="l" t="t" r="r" b="b"/>
            <a:pathLst>
              <a:path w="114300" h="548639">
                <a:moveTo>
                  <a:pt x="0" y="548639"/>
                </a:moveTo>
                <a:lnTo>
                  <a:pt x="114300" y="548639"/>
                </a:lnTo>
                <a:lnTo>
                  <a:pt x="114300" y="0"/>
                </a:lnTo>
                <a:lnTo>
                  <a:pt x="0" y="0"/>
                </a:lnTo>
                <a:lnTo>
                  <a:pt x="0" y="548639"/>
                </a:lnTo>
                <a:close/>
              </a:path>
            </a:pathLst>
          </a:custGeom>
          <a:solidFill>
            <a:srgbClr val="BB8542"/>
          </a:solidFill>
        </p:spPr>
        <p:txBody>
          <a:bodyPr wrap="square" lIns="0" tIns="0" rIns="0" bIns="0" rtlCol="0"/>
          <a:lstStyle/>
          <a:p>
            <a:endParaRPr/>
          </a:p>
        </p:txBody>
      </p:sp>
      <p:sp>
        <p:nvSpPr>
          <p:cNvPr id="10" name="object 10"/>
          <p:cNvSpPr/>
          <p:nvPr/>
        </p:nvSpPr>
        <p:spPr>
          <a:xfrm>
            <a:off x="755904" y="2147316"/>
            <a:ext cx="114300" cy="548640"/>
          </a:xfrm>
          <a:custGeom>
            <a:avLst/>
            <a:gdLst/>
            <a:ahLst/>
            <a:cxnLst/>
            <a:rect l="l" t="t" r="r" b="b"/>
            <a:pathLst>
              <a:path w="114300" h="548639">
                <a:moveTo>
                  <a:pt x="0" y="548639"/>
                </a:moveTo>
                <a:lnTo>
                  <a:pt x="114300" y="548639"/>
                </a:lnTo>
                <a:lnTo>
                  <a:pt x="114300" y="0"/>
                </a:lnTo>
                <a:lnTo>
                  <a:pt x="0" y="0"/>
                </a:lnTo>
                <a:lnTo>
                  <a:pt x="0" y="548639"/>
                </a:lnTo>
                <a:close/>
              </a:path>
            </a:pathLst>
          </a:custGeom>
          <a:solidFill>
            <a:srgbClr val="BB8542"/>
          </a:solidFill>
        </p:spPr>
        <p:txBody>
          <a:bodyPr wrap="square" lIns="0" tIns="0" rIns="0" bIns="0" rtlCol="0"/>
          <a:lstStyle/>
          <a:p>
            <a:endParaRPr/>
          </a:p>
        </p:txBody>
      </p:sp>
      <p:sp>
        <p:nvSpPr>
          <p:cNvPr id="11" name="object 11"/>
          <p:cNvSpPr/>
          <p:nvPr/>
        </p:nvSpPr>
        <p:spPr>
          <a:xfrm>
            <a:off x="6618731" y="5527547"/>
            <a:ext cx="114300" cy="502920"/>
          </a:xfrm>
          <a:custGeom>
            <a:avLst/>
            <a:gdLst/>
            <a:ahLst/>
            <a:cxnLst/>
            <a:rect l="l" t="t" r="r" b="b"/>
            <a:pathLst>
              <a:path w="114300" h="502920">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12" name="object 12"/>
          <p:cNvSpPr txBox="1">
            <a:spLocks noGrp="1"/>
          </p:cNvSpPr>
          <p:nvPr>
            <p:ph sz="half" idx="3"/>
          </p:nvPr>
        </p:nvSpPr>
        <p:spPr>
          <a:prstGeom prst="rect">
            <a:avLst/>
          </a:prstGeom>
        </p:spPr>
        <p:txBody>
          <a:bodyPr vert="horz" wrap="square" lIns="0" tIns="158750" rIns="0" bIns="0" rtlCol="0">
            <a:spAutoFit/>
          </a:bodyPr>
          <a:lstStyle/>
          <a:p>
            <a:pPr marL="12700">
              <a:lnSpc>
                <a:spcPct val="100000"/>
              </a:lnSpc>
              <a:spcBef>
                <a:spcPts val="1250"/>
              </a:spcBef>
            </a:pPr>
            <a:r>
              <a:rPr spc="-5" dirty="0"/>
              <a:t>Knowledge</a:t>
            </a:r>
            <a:r>
              <a:rPr spc="-15" dirty="0"/>
              <a:t> </a:t>
            </a:r>
            <a:r>
              <a:rPr spc="-40" dirty="0"/>
              <a:t>Topics</a:t>
            </a:r>
          </a:p>
          <a:p>
            <a:pPr marL="287655">
              <a:lnSpc>
                <a:spcPct val="100000"/>
              </a:lnSpc>
              <a:spcBef>
                <a:spcPts val="820"/>
              </a:spcBef>
            </a:pPr>
            <a:r>
              <a:rPr sz="2000" b="0" spc="-5" dirty="0">
                <a:latin typeface="Arial MT"/>
                <a:cs typeface="Arial MT"/>
              </a:rPr>
              <a:t>Responsibilities</a:t>
            </a:r>
            <a:r>
              <a:rPr sz="2000" b="0" spc="20" dirty="0">
                <a:latin typeface="Arial MT"/>
                <a:cs typeface="Arial MT"/>
              </a:rPr>
              <a:t> </a:t>
            </a:r>
            <a:r>
              <a:rPr sz="2000" b="0" spc="-5" dirty="0">
                <a:latin typeface="Arial MT"/>
                <a:cs typeface="Arial MT"/>
              </a:rPr>
              <a:t>of</a:t>
            </a:r>
            <a:r>
              <a:rPr sz="2000" b="0" spc="-15" dirty="0">
                <a:latin typeface="Arial MT"/>
                <a:cs typeface="Arial MT"/>
              </a:rPr>
              <a:t> </a:t>
            </a:r>
            <a:r>
              <a:rPr sz="2000" b="0" spc="-5" dirty="0">
                <a:latin typeface="Arial MT"/>
                <a:cs typeface="Arial MT"/>
              </a:rPr>
              <a:t>tactical</a:t>
            </a:r>
            <a:r>
              <a:rPr sz="2000" b="0" spc="-15" dirty="0">
                <a:latin typeface="Arial MT"/>
                <a:cs typeface="Arial MT"/>
              </a:rPr>
              <a:t> </a:t>
            </a:r>
            <a:r>
              <a:rPr sz="2000" b="0" spc="-5" dirty="0">
                <a:latin typeface="Arial MT"/>
                <a:cs typeface="Arial MT"/>
              </a:rPr>
              <a:t>force</a:t>
            </a:r>
            <a:r>
              <a:rPr sz="2000" b="0" spc="-15" dirty="0">
                <a:latin typeface="Arial MT"/>
                <a:cs typeface="Arial MT"/>
              </a:rPr>
              <a:t> </a:t>
            </a:r>
            <a:r>
              <a:rPr sz="2000" b="0" spc="-5" dirty="0">
                <a:latin typeface="Arial MT"/>
                <a:cs typeface="Arial MT"/>
              </a:rPr>
              <a:t>personnel</a:t>
            </a:r>
            <a:endParaRPr sz="2000">
              <a:latin typeface="Arial MT"/>
              <a:cs typeface="Arial MT"/>
            </a:endParaRPr>
          </a:p>
          <a:p>
            <a:pPr marL="287655" marR="1019175">
              <a:lnSpc>
                <a:spcPct val="100000"/>
              </a:lnSpc>
              <a:spcBef>
                <a:spcPts val="805"/>
              </a:spcBef>
            </a:pPr>
            <a:r>
              <a:rPr sz="2000" b="0" spc="-5" dirty="0">
                <a:latin typeface="Arial MT"/>
                <a:cs typeface="Arial MT"/>
              </a:rPr>
              <a:t>Managing evacuation delays and </a:t>
            </a:r>
            <a:r>
              <a:rPr sz="2000" b="0" spc="-545" dirty="0">
                <a:latin typeface="Arial MT"/>
                <a:cs typeface="Arial MT"/>
              </a:rPr>
              <a:t> </a:t>
            </a:r>
            <a:r>
              <a:rPr sz="2000" b="0" spc="-5" dirty="0">
                <a:latin typeface="Arial MT"/>
                <a:cs typeface="Arial MT"/>
              </a:rPr>
              <a:t>prolonged</a:t>
            </a:r>
            <a:r>
              <a:rPr sz="2000" b="0" spc="5" dirty="0">
                <a:latin typeface="Arial MT"/>
                <a:cs typeface="Arial MT"/>
              </a:rPr>
              <a:t> </a:t>
            </a:r>
            <a:r>
              <a:rPr sz="2000" b="0" spc="-5" dirty="0">
                <a:latin typeface="Arial MT"/>
                <a:cs typeface="Arial MT"/>
              </a:rPr>
              <a:t>field care</a:t>
            </a:r>
            <a:endParaRPr sz="2000">
              <a:latin typeface="Arial MT"/>
              <a:cs typeface="Arial MT"/>
            </a:endParaRPr>
          </a:p>
          <a:p>
            <a:pPr marL="287655" marR="668020">
              <a:lnSpc>
                <a:spcPct val="100000"/>
              </a:lnSpc>
              <a:spcBef>
                <a:spcPts val="795"/>
              </a:spcBef>
            </a:pPr>
            <a:r>
              <a:rPr sz="2000" b="0" spc="-5" dirty="0">
                <a:latin typeface="Arial MT"/>
                <a:cs typeface="Arial MT"/>
              </a:rPr>
              <a:t>Evacuation platform capabilities </a:t>
            </a:r>
            <a:r>
              <a:rPr sz="2000" b="0" spc="-10" dirty="0">
                <a:latin typeface="Arial MT"/>
                <a:cs typeface="Arial MT"/>
              </a:rPr>
              <a:t>and </a:t>
            </a:r>
            <a:r>
              <a:rPr sz="2000" b="0" spc="-545" dirty="0">
                <a:latin typeface="Arial MT"/>
                <a:cs typeface="Arial MT"/>
              </a:rPr>
              <a:t> </a:t>
            </a:r>
            <a:r>
              <a:rPr sz="2000" b="0" spc="-5" dirty="0">
                <a:latin typeface="Arial MT"/>
                <a:cs typeface="Arial MT"/>
              </a:rPr>
              <a:t>considerations</a:t>
            </a:r>
            <a:endParaRPr sz="2000">
              <a:latin typeface="Arial MT"/>
              <a:cs typeface="Arial MT"/>
            </a:endParaRPr>
          </a:p>
          <a:p>
            <a:pPr marL="287655" marR="398780">
              <a:lnSpc>
                <a:spcPct val="100000"/>
              </a:lnSpc>
              <a:spcBef>
                <a:spcPts val="800"/>
              </a:spcBef>
            </a:pPr>
            <a:r>
              <a:rPr sz="2000" b="0" spc="-5" dirty="0">
                <a:latin typeface="Arial MT"/>
                <a:cs typeface="Arial MT"/>
              </a:rPr>
              <a:t>Planning for and managing evacuation </a:t>
            </a:r>
            <a:r>
              <a:rPr sz="2000" b="0" spc="-545" dirty="0">
                <a:latin typeface="Arial MT"/>
                <a:cs typeface="Arial MT"/>
              </a:rPr>
              <a:t> </a:t>
            </a:r>
            <a:r>
              <a:rPr sz="2000" b="0" spc="-5" dirty="0">
                <a:latin typeface="Arial MT"/>
                <a:cs typeface="Arial MT"/>
              </a:rPr>
              <a:t>assets</a:t>
            </a:r>
            <a:endParaRPr sz="2000">
              <a:latin typeface="Arial MT"/>
              <a:cs typeface="Arial MT"/>
            </a:endParaRPr>
          </a:p>
          <a:p>
            <a:pPr>
              <a:lnSpc>
                <a:spcPct val="100000"/>
              </a:lnSpc>
              <a:spcBef>
                <a:spcPts val="40"/>
              </a:spcBef>
            </a:pPr>
            <a:endParaRPr sz="2350">
              <a:latin typeface="Arial MT"/>
              <a:cs typeface="Arial MT"/>
            </a:endParaRPr>
          </a:p>
          <a:p>
            <a:pPr marL="12700">
              <a:lnSpc>
                <a:spcPct val="100000"/>
              </a:lnSpc>
            </a:pPr>
            <a:r>
              <a:rPr dirty="0"/>
              <a:t>Skills</a:t>
            </a:r>
            <a:r>
              <a:rPr spc="-30" dirty="0"/>
              <a:t> </a:t>
            </a:r>
            <a:r>
              <a:rPr spc="-5" dirty="0"/>
              <a:t>and</a:t>
            </a:r>
            <a:r>
              <a:rPr spc="-120" dirty="0"/>
              <a:t> </a:t>
            </a:r>
            <a:r>
              <a:rPr spc="-5" dirty="0"/>
              <a:t>Abilities</a:t>
            </a:r>
          </a:p>
          <a:p>
            <a:pPr marL="287655" marR="262890">
              <a:lnSpc>
                <a:spcPct val="100000"/>
              </a:lnSpc>
              <a:spcBef>
                <a:spcPts val="819"/>
              </a:spcBef>
            </a:pPr>
            <a:r>
              <a:rPr sz="2000" b="0" spc="-5" dirty="0">
                <a:latin typeface="Arial MT"/>
                <a:cs typeface="Arial MT"/>
              </a:rPr>
              <a:t>Preparation of a casualty for evacuating </a:t>
            </a:r>
            <a:r>
              <a:rPr sz="2000" b="0" spc="-545" dirty="0">
                <a:latin typeface="Arial MT"/>
                <a:cs typeface="Arial MT"/>
              </a:rPr>
              <a:t> </a:t>
            </a:r>
            <a:r>
              <a:rPr sz="2000" b="0" spc="-5" dirty="0">
                <a:latin typeface="Arial MT"/>
                <a:cs typeface="Arial MT"/>
              </a:rPr>
              <a:t>in</a:t>
            </a:r>
            <a:r>
              <a:rPr sz="2000" b="0" spc="-45" dirty="0">
                <a:latin typeface="Arial MT"/>
                <a:cs typeface="Arial MT"/>
              </a:rPr>
              <a:t> </a:t>
            </a:r>
            <a:r>
              <a:rPr sz="2000" b="0" spc="-35" dirty="0">
                <a:latin typeface="Arial MT"/>
                <a:cs typeface="Arial MT"/>
              </a:rPr>
              <a:t>Tactical</a:t>
            </a:r>
            <a:r>
              <a:rPr sz="2000" b="0" spc="5" dirty="0">
                <a:latin typeface="Arial MT"/>
                <a:cs typeface="Arial MT"/>
              </a:rPr>
              <a:t> </a:t>
            </a:r>
            <a:r>
              <a:rPr sz="2000" b="0" spc="-5" dirty="0">
                <a:latin typeface="Arial MT"/>
                <a:cs typeface="Arial MT"/>
              </a:rPr>
              <a:t>Field</a:t>
            </a:r>
            <a:r>
              <a:rPr sz="2000" b="0" spc="15" dirty="0">
                <a:latin typeface="Arial MT"/>
                <a:cs typeface="Arial MT"/>
              </a:rPr>
              <a:t> </a:t>
            </a:r>
            <a:r>
              <a:rPr sz="2000" b="0" spc="-5" dirty="0">
                <a:latin typeface="Arial MT"/>
                <a:cs typeface="Arial MT"/>
              </a:rPr>
              <a:t>Care</a:t>
            </a:r>
            <a:endParaRPr sz="2000">
              <a:latin typeface="Arial MT"/>
              <a:cs typeface="Arial MT"/>
            </a:endParaRPr>
          </a:p>
        </p:txBody>
      </p:sp>
      <p:sp>
        <p:nvSpPr>
          <p:cNvPr id="13" name="object 13"/>
          <p:cNvSpPr/>
          <p:nvPr/>
        </p:nvSpPr>
        <p:spPr>
          <a:xfrm>
            <a:off x="755904" y="5827776"/>
            <a:ext cx="114300" cy="548640"/>
          </a:xfrm>
          <a:custGeom>
            <a:avLst/>
            <a:gdLst/>
            <a:ahLst/>
            <a:cxnLst/>
            <a:rect l="l" t="t" r="r" b="b"/>
            <a:pathLst>
              <a:path w="114300" h="548639">
                <a:moveTo>
                  <a:pt x="0" y="548640"/>
                </a:moveTo>
                <a:lnTo>
                  <a:pt x="114300" y="548640"/>
                </a:lnTo>
                <a:lnTo>
                  <a:pt x="114300" y="0"/>
                </a:lnTo>
                <a:lnTo>
                  <a:pt x="0" y="0"/>
                </a:lnTo>
                <a:lnTo>
                  <a:pt x="0" y="548640"/>
                </a:lnTo>
                <a:close/>
              </a:path>
            </a:pathLst>
          </a:custGeom>
          <a:solidFill>
            <a:srgbClr val="BB8542"/>
          </a:solidFill>
        </p:spPr>
        <p:txBody>
          <a:bodyPr wrap="square" lIns="0" tIns="0" rIns="0" bIns="0" rtlCol="0"/>
          <a:lstStyle/>
          <a:p>
            <a:endParaRPr/>
          </a:p>
        </p:txBody>
      </p:sp>
      <p:sp>
        <p:nvSpPr>
          <p:cNvPr id="14" name="object 14"/>
          <p:cNvSpPr/>
          <p:nvPr/>
        </p:nvSpPr>
        <p:spPr>
          <a:xfrm>
            <a:off x="6611873" y="3344417"/>
            <a:ext cx="114300" cy="548640"/>
          </a:xfrm>
          <a:custGeom>
            <a:avLst/>
            <a:gdLst/>
            <a:ahLst/>
            <a:cxnLst/>
            <a:rect l="l" t="t" r="r" b="b"/>
            <a:pathLst>
              <a:path w="114300" h="548639">
                <a:moveTo>
                  <a:pt x="0" y="548640"/>
                </a:moveTo>
                <a:lnTo>
                  <a:pt x="114300" y="548640"/>
                </a:lnTo>
                <a:lnTo>
                  <a:pt x="114300" y="0"/>
                </a:lnTo>
                <a:lnTo>
                  <a:pt x="0" y="0"/>
                </a:lnTo>
                <a:lnTo>
                  <a:pt x="0" y="548640"/>
                </a:lnTo>
                <a:close/>
              </a:path>
            </a:pathLst>
          </a:custGeom>
          <a:solidFill>
            <a:srgbClr val="BB8542"/>
          </a:solidFill>
        </p:spPr>
        <p:txBody>
          <a:bodyPr wrap="square" lIns="0" tIns="0" rIns="0" bIns="0" rtlCol="0"/>
          <a:lstStyle/>
          <a:p>
            <a:endParaRPr/>
          </a:p>
        </p:txBody>
      </p:sp>
      <p:sp>
        <p:nvSpPr>
          <p:cNvPr id="15" name="object 15"/>
          <p:cNvSpPr/>
          <p:nvPr/>
        </p:nvSpPr>
        <p:spPr>
          <a:xfrm>
            <a:off x="6611873" y="4041647"/>
            <a:ext cx="114300" cy="548640"/>
          </a:xfrm>
          <a:custGeom>
            <a:avLst/>
            <a:gdLst/>
            <a:ahLst/>
            <a:cxnLst/>
            <a:rect l="l" t="t" r="r" b="b"/>
            <a:pathLst>
              <a:path w="114300" h="548639">
                <a:moveTo>
                  <a:pt x="0" y="548639"/>
                </a:moveTo>
                <a:lnTo>
                  <a:pt x="114300" y="548639"/>
                </a:lnTo>
                <a:lnTo>
                  <a:pt x="114300" y="0"/>
                </a:lnTo>
                <a:lnTo>
                  <a:pt x="0" y="0"/>
                </a:lnTo>
                <a:lnTo>
                  <a:pt x="0" y="548639"/>
                </a:lnTo>
                <a:close/>
              </a:path>
            </a:pathLst>
          </a:custGeom>
          <a:solidFill>
            <a:srgbClr val="BB8542"/>
          </a:solidFill>
        </p:spPr>
        <p:txBody>
          <a:bodyPr wrap="square" lIns="0" tIns="0" rIns="0" bIns="0" rtlCol="0"/>
          <a:lstStyle/>
          <a:p>
            <a:endParaRPr/>
          </a:p>
        </p:txBody>
      </p:sp>
      <p:sp>
        <p:nvSpPr>
          <p:cNvPr id="16" name="object 16"/>
          <p:cNvSpPr/>
          <p:nvPr/>
        </p:nvSpPr>
        <p:spPr>
          <a:xfrm>
            <a:off x="6618731" y="2617470"/>
            <a:ext cx="114300" cy="594360"/>
          </a:xfrm>
          <a:custGeom>
            <a:avLst/>
            <a:gdLst/>
            <a:ahLst/>
            <a:cxnLst/>
            <a:rect l="l" t="t" r="r" b="b"/>
            <a:pathLst>
              <a:path w="114300" h="594360">
                <a:moveTo>
                  <a:pt x="0" y="594360"/>
                </a:moveTo>
                <a:lnTo>
                  <a:pt x="114300" y="594360"/>
                </a:lnTo>
                <a:lnTo>
                  <a:pt x="114300" y="0"/>
                </a:lnTo>
                <a:lnTo>
                  <a:pt x="0" y="0"/>
                </a:lnTo>
                <a:lnTo>
                  <a:pt x="0" y="594360"/>
                </a:lnTo>
                <a:close/>
              </a:path>
            </a:pathLst>
          </a:custGeom>
          <a:solidFill>
            <a:srgbClr val="BB8542"/>
          </a:solidFill>
        </p:spPr>
        <p:txBody>
          <a:bodyPr wrap="square" lIns="0" tIns="0" rIns="0" bIns="0" rtlCol="0"/>
          <a:lstStyle/>
          <a:p>
            <a:endParaRPr/>
          </a:p>
        </p:txBody>
      </p:sp>
      <p:sp>
        <p:nvSpPr>
          <p:cNvPr id="17" name="object 17"/>
          <p:cNvSpPr/>
          <p:nvPr/>
        </p:nvSpPr>
        <p:spPr>
          <a:xfrm>
            <a:off x="6611873" y="2213610"/>
            <a:ext cx="114300" cy="274320"/>
          </a:xfrm>
          <a:custGeom>
            <a:avLst/>
            <a:gdLst/>
            <a:ahLst/>
            <a:cxnLst/>
            <a:rect l="l" t="t" r="r" b="b"/>
            <a:pathLst>
              <a:path w="114300" h="274319">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18" name="object 18"/>
          <p:cNvSpPr/>
          <p:nvPr/>
        </p:nvSpPr>
        <p:spPr>
          <a:xfrm>
            <a:off x="755904" y="4261865"/>
            <a:ext cx="114300" cy="274320"/>
          </a:xfrm>
          <a:custGeom>
            <a:avLst/>
            <a:gdLst/>
            <a:ahLst/>
            <a:cxnLst/>
            <a:rect l="l" t="t" r="r" b="b"/>
            <a:pathLst>
              <a:path w="114300" h="274320">
                <a:moveTo>
                  <a:pt x="0" y="274319"/>
                </a:moveTo>
                <a:lnTo>
                  <a:pt x="114300" y="274319"/>
                </a:lnTo>
                <a:lnTo>
                  <a:pt x="114300" y="0"/>
                </a:lnTo>
                <a:lnTo>
                  <a:pt x="0" y="0"/>
                </a:lnTo>
                <a:lnTo>
                  <a:pt x="0" y="274319"/>
                </a:lnTo>
                <a:close/>
              </a:path>
            </a:pathLst>
          </a:custGeom>
          <a:solidFill>
            <a:srgbClr val="BB8542"/>
          </a:solidFill>
        </p:spPr>
        <p:txBody>
          <a:bodyPr wrap="square" lIns="0" tIns="0" rIns="0" bIns="0" rtlCol="0"/>
          <a:lstStyle/>
          <a:p>
            <a:endParaRPr/>
          </a:p>
        </p:txBody>
      </p:sp>
      <p:sp>
        <p:nvSpPr>
          <p:cNvPr id="19" name="object 19"/>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20" name="object 20"/>
          <p:cNvSpPr txBox="1">
            <a:spLocks noGrp="1"/>
          </p:cNvSpPr>
          <p:nvPr>
            <p:ph type="sldNum" sz="quarter" idx="7"/>
          </p:nvPr>
        </p:nvSpPr>
        <p:spPr>
          <a:prstGeom prst="rect">
            <a:avLst/>
          </a:prstGeom>
        </p:spPr>
        <p:txBody>
          <a:bodyPr vert="horz" wrap="square" lIns="0" tIns="11430" rIns="0" bIns="0" rtlCol="0">
            <a:spAutoFit/>
          </a:bodyPr>
          <a:lstStyle/>
          <a:p>
            <a:pPr marL="38100">
              <a:lnSpc>
                <a:spcPct val="100000"/>
              </a:lnSpc>
              <a:spcBef>
                <a:spcPts val="90"/>
              </a:spcBef>
            </a:pPr>
            <a:fld id="{81D60167-4931-47E6-BA6A-407CBD079E47}" type="slidenum">
              <a:rPr dirty="0">
                <a:solidFill>
                  <a:srgbClr val="000000"/>
                </a:solidFill>
              </a:rPr>
              <a:t>19</a:t>
            </a:fld>
            <a:endParaRPr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24:</a:t>
            </a:r>
            <a:r>
              <a:rPr sz="2000" spc="-15" dirty="0">
                <a:solidFill>
                  <a:srgbClr val="767070"/>
                </a:solidFill>
              </a:rPr>
              <a:t> </a:t>
            </a:r>
            <a:r>
              <a:rPr sz="2000" spc="-5" dirty="0">
                <a:solidFill>
                  <a:srgbClr val="767070"/>
                </a:solidFill>
              </a:rPr>
              <a:t>Prepare</a:t>
            </a:r>
            <a:r>
              <a:rPr sz="2000" dirty="0">
                <a:solidFill>
                  <a:srgbClr val="767070"/>
                </a:solidFill>
              </a:rPr>
              <a:t> </a:t>
            </a:r>
            <a:r>
              <a:rPr sz="2000" spc="-5" dirty="0">
                <a:solidFill>
                  <a:srgbClr val="767070"/>
                </a:solidFill>
              </a:rPr>
              <a:t>for</a:t>
            </a:r>
            <a:r>
              <a:rPr sz="2000" spc="-20" dirty="0">
                <a:solidFill>
                  <a:srgbClr val="767070"/>
                </a:solidFill>
              </a:rPr>
              <a:t> </a:t>
            </a:r>
            <a:r>
              <a:rPr sz="2000" spc="-10" dirty="0">
                <a:solidFill>
                  <a:srgbClr val="767070"/>
                </a:solidFill>
              </a:rPr>
              <a:t>Evacuation</a:t>
            </a:r>
            <a:endParaRPr sz="2000"/>
          </a:p>
        </p:txBody>
      </p:sp>
      <p:sp>
        <p:nvSpPr>
          <p:cNvPr id="3" name="object 3"/>
          <p:cNvSpPr txBox="1"/>
          <p:nvPr/>
        </p:nvSpPr>
        <p:spPr>
          <a:xfrm>
            <a:off x="9506315" y="6558577"/>
            <a:ext cx="1920239" cy="178435"/>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CD9146"/>
                </a:solidFill>
                <a:latin typeface="Arial MT"/>
                <a:cs typeface="Arial MT"/>
              </a:rPr>
              <a:t>#TCCC-CPP-PPT-24</a:t>
            </a:r>
            <a:r>
              <a:rPr sz="1000" spc="235" dirty="0">
                <a:solidFill>
                  <a:srgbClr val="CD9146"/>
                </a:solidFill>
                <a:latin typeface="Arial MT"/>
                <a:cs typeface="Arial MT"/>
              </a:rPr>
              <a:t> </a:t>
            </a:r>
            <a:r>
              <a:rPr sz="1000" dirty="0">
                <a:solidFill>
                  <a:srgbClr val="CD9146"/>
                </a:solidFill>
                <a:latin typeface="Arial MT"/>
                <a:cs typeface="Arial MT"/>
              </a:rPr>
              <a:t>08</a:t>
            </a:r>
            <a:r>
              <a:rPr sz="1000" spc="-25" dirty="0">
                <a:solidFill>
                  <a:srgbClr val="CD9146"/>
                </a:solidFill>
                <a:latin typeface="Arial MT"/>
                <a:cs typeface="Arial MT"/>
              </a:rPr>
              <a:t> </a:t>
            </a:r>
            <a:r>
              <a:rPr sz="1000" spc="-5" dirty="0">
                <a:solidFill>
                  <a:srgbClr val="CD9146"/>
                </a:solidFill>
                <a:latin typeface="Arial MT"/>
                <a:cs typeface="Arial MT"/>
              </a:rPr>
              <a:t>AUG</a:t>
            </a:r>
            <a:r>
              <a:rPr sz="1000" spc="-20" dirty="0">
                <a:solidFill>
                  <a:srgbClr val="CD9146"/>
                </a:solidFill>
                <a:latin typeface="Arial MT"/>
                <a:cs typeface="Arial MT"/>
              </a:rPr>
              <a:t> </a:t>
            </a:r>
            <a:r>
              <a:rPr sz="1000" dirty="0">
                <a:solidFill>
                  <a:srgbClr val="CD9146"/>
                </a:solidFill>
                <a:latin typeface="Arial MT"/>
                <a:cs typeface="Arial MT"/>
              </a:rPr>
              <a:t>23</a:t>
            </a:r>
            <a:endParaRPr sz="1000">
              <a:latin typeface="Arial MT"/>
              <a:cs typeface="Arial MT"/>
            </a:endParaRPr>
          </a:p>
        </p:txBody>
      </p:sp>
      <p:pic>
        <p:nvPicPr>
          <p:cNvPr id="4" name="object 4"/>
          <p:cNvPicPr/>
          <p:nvPr/>
        </p:nvPicPr>
        <p:blipFill>
          <a:blip r:embed="rId3" cstate="print"/>
          <a:stretch>
            <a:fillRect/>
          </a:stretch>
        </p:blipFill>
        <p:spPr>
          <a:xfrm>
            <a:off x="309372" y="255270"/>
            <a:ext cx="1173467" cy="656081"/>
          </a:xfrm>
          <a:prstGeom prst="rect">
            <a:avLst/>
          </a:prstGeom>
        </p:spPr>
      </p:pic>
      <p:sp>
        <p:nvSpPr>
          <p:cNvPr id="5" name="object 5"/>
          <p:cNvSpPr txBox="1"/>
          <p:nvPr/>
        </p:nvSpPr>
        <p:spPr>
          <a:xfrm>
            <a:off x="11723926" y="6549261"/>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2</a:t>
            </a:r>
            <a:endParaRPr sz="1200">
              <a:latin typeface="Arial MT"/>
              <a:cs typeface="Arial MT"/>
            </a:endParaRPr>
          </a:p>
        </p:txBody>
      </p:sp>
      <p:grpSp>
        <p:nvGrpSpPr>
          <p:cNvPr id="6" name="object 6"/>
          <p:cNvGrpSpPr/>
          <p:nvPr/>
        </p:nvGrpSpPr>
        <p:grpSpPr>
          <a:xfrm>
            <a:off x="963926" y="1333500"/>
            <a:ext cx="10349230" cy="4469130"/>
            <a:chOff x="963926" y="1333500"/>
            <a:chExt cx="10349230" cy="4469130"/>
          </a:xfrm>
        </p:grpSpPr>
        <p:sp>
          <p:nvSpPr>
            <p:cNvPr id="7" name="object 7"/>
            <p:cNvSpPr/>
            <p:nvPr/>
          </p:nvSpPr>
          <p:spPr>
            <a:xfrm>
              <a:off x="982976" y="1546099"/>
              <a:ext cx="10311130" cy="4237990"/>
            </a:xfrm>
            <a:custGeom>
              <a:avLst/>
              <a:gdLst/>
              <a:ahLst/>
              <a:cxnLst/>
              <a:rect l="l" t="t" r="r" b="b"/>
              <a:pathLst>
                <a:path w="10311130" h="4237990">
                  <a:moveTo>
                    <a:pt x="390690" y="0"/>
                  </a:moveTo>
                  <a:lnTo>
                    <a:pt x="390690" y="0"/>
                  </a:lnTo>
                  <a:lnTo>
                    <a:pt x="8958453" y="0"/>
                  </a:lnTo>
                  <a:lnTo>
                    <a:pt x="9013193" y="2133"/>
                  </a:lnTo>
                  <a:lnTo>
                    <a:pt x="9066207" y="8382"/>
                  </a:lnTo>
                  <a:lnTo>
                    <a:pt x="9117181" y="18525"/>
                  </a:lnTo>
                  <a:lnTo>
                    <a:pt x="9165804" y="32336"/>
                  </a:lnTo>
                  <a:lnTo>
                    <a:pt x="9211762" y="49593"/>
                  </a:lnTo>
                  <a:lnTo>
                    <a:pt x="9254744" y="70070"/>
                  </a:lnTo>
                  <a:lnTo>
                    <a:pt x="9294436" y="93544"/>
                  </a:lnTo>
                  <a:lnTo>
                    <a:pt x="9330527" y="119791"/>
                  </a:lnTo>
                  <a:lnTo>
                    <a:pt x="9362703" y="148587"/>
                  </a:lnTo>
                  <a:lnTo>
                    <a:pt x="9390653" y="179709"/>
                  </a:lnTo>
                  <a:lnTo>
                    <a:pt x="9414064" y="212931"/>
                  </a:lnTo>
                  <a:lnTo>
                    <a:pt x="9432623" y="248031"/>
                  </a:lnTo>
                  <a:lnTo>
                    <a:pt x="9446018" y="284784"/>
                  </a:lnTo>
                  <a:lnTo>
                    <a:pt x="10310622" y="2079066"/>
                  </a:lnTo>
                  <a:lnTo>
                    <a:pt x="9446018" y="3952697"/>
                  </a:lnTo>
                  <a:lnTo>
                    <a:pt x="9432623" y="3989450"/>
                  </a:lnTo>
                  <a:lnTo>
                    <a:pt x="9414064" y="4024550"/>
                  </a:lnTo>
                  <a:lnTo>
                    <a:pt x="9390653" y="4057772"/>
                  </a:lnTo>
                  <a:lnTo>
                    <a:pt x="9362703" y="4088894"/>
                  </a:lnTo>
                  <a:lnTo>
                    <a:pt x="9330527" y="4117690"/>
                  </a:lnTo>
                  <a:lnTo>
                    <a:pt x="9294436" y="4143937"/>
                  </a:lnTo>
                  <a:lnTo>
                    <a:pt x="9254744" y="4167411"/>
                  </a:lnTo>
                  <a:lnTo>
                    <a:pt x="9211762" y="4187888"/>
                  </a:lnTo>
                  <a:lnTo>
                    <a:pt x="9165804" y="4205145"/>
                  </a:lnTo>
                  <a:lnTo>
                    <a:pt x="9117181" y="4218956"/>
                  </a:lnTo>
                  <a:lnTo>
                    <a:pt x="9066207" y="4229099"/>
                  </a:lnTo>
                  <a:lnTo>
                    <a:pt x="9013193" y="4235348"/>
                  </a:lnTo>
                  <a:lnTo>
                    <a:pt x="8958453" y="4237482"/>
                  </a:lnTo>
                  <a:lnTo>
                    <a:pt x="458774" y="4237482"/>
                  </a:lnTo>
                  <a:lnTo>
                    <a:pt x="401303" y="4235082"/>
                  </a:lnTo>
                  <a:lnTo>
                    <a:pt x="346818" y="4228061"/>
                  </a:lnTo>
                  <a:lnTo>
                    <a:pt x="295524" y="4216688"/>
                  </a:lnTo>
                  <a:lnTo>
                    <a:pt x="247624" y="4201229"/>
                  </a:lnTo>
                  <a:lnTo>
                    <a:pt x="203320" y="4181952"/>
                  </a:lnTo>
                  <a:lnTo>
                    <a:pt x="162817" y="4159124"/>
                  </a:lnTo>
                  <a:lnTo>
                    <a:pt x="126317" y="4133014"/>
                  </a:lnTo>
                  <a:lnTo>
                    <a:pt x="94024" y="4103890"/>
                  </a:lnTo>
                  <a:lnTo>
                    <a:pt x="66142" y="4072018"/>
                  </a:lnTo>
                  <a:lnTo>
                    <a:pt x="42873" y="4037666"/>
                  </a:lnTo>
                  <a:lnTo>
                    <a:pt x="24421" y="4001102"/>
                  </a:lnTo>
                  <a:lnTo>
                    <a:pt x="10989" y="3962594"/>
                  </a:lnTo>
                  <a:lnTo>
                    <a:pt x="2781" y="3922409"/>
                  </a:lnTo>
                  <a:lnTo>
                    <a:pt x="0" y="3880815"/>
                  </a:lnTo>
                  <a:lnTo>
                    <a:pt x="0" y="338188"/>
                  </a:lnTo>
                  <a:lnTo>
                    <a:pt x="2075" y="293760"/>
                  </a:lnTo>
                  <a:lnTo>
                    <a:pt x="8381" y="251546"/>
                  </a:lnTo>
                  <a:lnTo>
                    <a:pt x="19035" y="211779"/>
                  </a:lnTo>
                  <a:lnTo>
                    <a:pt x="34155" y="174691"/>
                  </a:lnTo>
                  <a:lnTo>
                    <a:pt x="53860" y="140516"/>
                  </a:lnTo>
                  <a:lnTo>
                    <a:pt x="78266" y="109488"/>
                  </a:lnTo>
                  <a:lnTo>
                    <a:pt x="107493" y="81840"/>
                  </a:lnTo>
                  <a:lnTo>
                    <a:pt x="141658" y="57806"/>
                  </a:lnTo>
                  <a:lnTo>
                    <a:pt x="180880" y="37618"/>
                  </a:lnTo>
                  <a:lnTo>
                    <a:pt x="225276" y="21510"/>
                  </a:lnTo>
                  <a:lnTo>
                    <a:pt x="274964" y="9715"/>
                  </a:lnTo>
                  <a:lnTo>
                    <a:pt x="330063" y="2467"/>
                  </a:lnTo>
                  <a:lnTo>
                    <a:pt x="390690" y="0"/>
                  </a:lnTo>
                  <a:close/>
                </a:path>
              </a:pathLst>
            </a:custGeom>
            <a:ln w="38100">
              <a:solidFill>
                <a:srgbClr val="2D3334"/>
              </a:solidFill>
            </a:ln>
          </p:spPr>
          <p:txBody>
            <a:bodyPr wrap="square" lIns="0" tIns="0" rIns="0" bIns="0" rtlCol="0"/>
            <a:lstStyle/>
            <a:p>
              <a:endParaRPr/>
            </a:p>
          </p:txBody>
        </p:sp>
        <p:sp>
          <p:nvSpPr>
            <p:cNvPr id="8" name="object 8"/>
            <p:cNvSpPr/>
            <p:nvPr/>
          </p:nvSpPr>
          <p:spPr>
            <a:xfrm>
              <a:off x="4448556" y="1333500"/>
              <a:ext cx="2579370" cy="424180"/>
            </a:xfrm>
            <a:custGeom>
              <a:avLst/>
              <a:gdLst/>
              <a:ahLst/>
              <a:cxnLst/>
              <a:rect l="l" t="t" r="r" b="b"/>
              <a:pathLst>
                <a:path w="2579370" h="424180">
                  <a:moveTo>
                    <a:pt x="2579370" y="0"/>
                  </a:moveTo>
                  <a:lnTo>
                    <a:pt x="0" y="0"/>
                  </a:lnTo>
                  <a:lnTo>
                    <a:pt x="0" y="423672"/>
                  </a:lnTo>
                  <a:lnTo>
                    <a:pt x="2579370" y="423672"/>
                  </a:lnTo>
                  <a:lnTo>
                    <a:pt x="2579370" y="0"/>
                  </a:lnTo>
                  <a:close/>
                </a:path>
              </a:pathLst>
            </a:custGeom>
            <a:solidFill>
              <a:srgbClr val="FFFFFF"/>
            </a:solidFill>
          </p:spPr>
          <p:txBody>
            <a:bodyPr wrap="square" lIns="0" tIns="0" rIns="0" bIns="0" rtlCol="0"/>
            <a:lstStyle/>
            <a:p>
              <a:endParaRPr/>
            </a:p>
          </p:txBody>
        </p:sp>
      </p:grpSp>
      <p:grpSp>
        <p:nvGrpSpPr>
          <p:cNvPr id="9" name="object 9"/>
          <p:cNvGrpSpPr/>
          <p:nvPr/>
        </p:nvGrpSpPr>
        <p:grpSpPr>
          <a:xfrm>
            <a:off x="941705" y="5858128"/>
            <a:ext cx="10106025" cy="454025"/>
            <a:chOff x="941705" y="5858128"/>
            <a:chExt cx="10106025" cy="454025"/>
          </a:xfrm>
        </p:grpSpPr>
        <p:sp>
          <p:nvSpPr>
            <p:cNvPr id="10" name="object 10"/>
            <p:cNvSpPr/>
            <p:nvPr/>
          </p:nvSpPr>
          <p:spPr>
            <a:xfrm>
              <a:off x="982980" y="5899403"/>
              <a:ext cx="10023475" cy="371475"/>
            </a:xfrm>
            <a:custGeom>
              <a:avLst/>
              <a:gdLst/>
              <a:ahLst/>
              <a:cxnLst/>
              <a:rect l="l" t="t" r="r" b="b"/>
              <a:pathLst>
                <a:path w="10023475" h="371475">
                  <a:moveTo>
                    <a:pt x="9944849" y="0"/>
                  </a:moveTo>
                  <a:lnTo>
                    <a:pt x="0" y="0"/>
                  </a:lnTo>
                  <a:lnTo>
                    <a:pt x="0" y="371094"/>
                  </a:lnTo>
                  <a:lnTo>
                    <a:pt x="9944849" y="371094"/>
                  </a:lnTo>
                  <a:lnTo>
                    <a:pt x="10023348" y="185547"/>
                  </a:lnTo>
                  <a:lnTo>
                    <a:pt x="9944849" y="0"/>
                  </a:lnTo>
                  <a:close/>
                </a:path>
              </a:pathLst>
            </a:custGeom>
            <a:solidFill>
              <a:srgbClr val="D9D9D9"/>
            </a:solidFill>
          </p:spPr>
          <p:txBody>
            <a:bodyPr wrap="square" lIns="0" tIns="0" rIns="0" bIns="0" rtlCol="0"/>
            <a:lstStyle/>
            <a:p>
              <a:endParaRPr/>
            </a:p>
          </p:txBody>
        </p:sp>
        <p:sp>
          <p:nvSpPr>
            <p:cNvPr id="11" name="object 11"/>
            <p:cNvSpPr/>
            <p:nvPr/>
          </p:nvSpPr>
          <p:spPr>
            <a:xfrm>
              <a:off x="982980" y="5899403"/>
              <a:ext cx="10023475" cy="371475"/>
            </a:xfrm>
            <a:custGeom>
              <a:avLst/>
              <a:gdLst/>
              <a:ahLst/>
              <a:cxnLst/>
              <a:rect l="l" t="t" r="r" b="b"/>
              <a:pathLst>
                <a:path w="10023475" h="371475">
                  <a:moveTo>
                    <a:pt x="0" y="0"/>
                  </a:moveTo>
                  <a:lnTo>
                    <a:pt x="9944849" y="0"/>
                  </a:lnTo>
                  <a:lnTo>
                    <a:pt x="10023348" y="185547"/>
                  </a:lnTo>
                  <a:lnTo>
                    <a:pt x="9944849" y="371094"/>
                  </a:lnTo>
                  <a:lnTo>
                    <a:pt x="0" y="371094"/>
                  </a:lnTo>
                  <a:lnTo>
                    <a:pt x="0" y="0"/>
                  </a:lnTo>
                  <a:close/>
                </a:path>
              </a:pathLst>
            </a:custGeom>
            <a:ln w="82550">
              <a:solidFill>
                <a:srgbClr val="D9D9D9"/>
              </a:solidFill>
            </a:ln>
          </p:spPr>
          <p:txBody>
            <a:bodyPr wrap="square" lIns="0" tIns="0" rIns="0" bIns="0" rtlCol="0"/>
            <a:lstStyle/>
            <a:p>
              <a:endParaRPr/>
            </a:p>
          </p:txBody>
        </p:sp>
      </p:grpSp>
      <p:sp>
        <p:nvSpPr>
          <p:cNvPr id="12" name="object 12"/>
          <p:cNvSpPr txBox="1"/>
          <p:nvPr/>
        </p:nvSpPr>
        <p:spPr>
          <a:xfrm>
            <a:off x="1498408" y="963877"/>
            <a:ext cx="9194800" cy="749300"/>
          </a:xfrm>
          <a:prstGeom prst="rect">
            <a:avLst/>
          </a:prstGeom>
        </p:spPr>
        <p:txBody>
          <a:bodyPr vert="horz" wrap="square" lIns="0" tIns="48260" rIns="0" bIns="0" rtlCol="0">
            <a:spAutoFit/>
          </a:bodyPr>
          <a:lstStyle/>
          <a:p>
            <a:pPr marL="12700">
              <a:lnSpc>
                <a:spcPct val="100000"/>
              </a:lnSpc>
              <a:spcBef>
                <a:spcPts val="380"/>
              </a:spcBef>
            </a:pPr>
            <a:r>
              <a:rPr sz="1800" b="1" spc="-5" dirty="0">
                <a:solidFill>
                  <a:srgbClr val="BB8542"/>
                </a:solidFill>
                <a:latin typeface="Arial"/>
                <a:cs typeface="Arial"/>
              </a:rPr>
              <a:t>TACTICAL</a:t>
            </a:r>
            <a:r>
              <a:rPr sz="1800" b="1" spc="5" dirty="0">
                <a:solidFill>
                  <a:srgbClr val="BB8542"/>
                </a:solidFill>
                <a:latin typeface="Arial"/>
                <a:cs typeface="Arial"/>
              </a:rPr>
              <a:t> </a:t>
            </a:r>
            <a:r>
              <a:rPr sz="1800" b="1" spc="-5" dirty="0">
                <a:solidFill>
                  <a:srgbClr val="BB8542"/>
                </a:solidFill>
                <a:latin typeface="Arial"/>
                <a:cs typeface="Arial"/>
              </a:rPr>
              <a:t>COMBAT</a:t>
            </a:r>
            <a:r>
              <a:rPr sz="1800" b="1" spc="5" dirty="0">
                <a:solidFill>
                  <a:srgbClr val="BB8542"/>
                </a:solidFill>
                <a:latin typeface="Arial"/>
                <a:cs typeface="Arial"/>
              </a:rPr>
              <a:t> </a:t>
            </a:r>
            <a:r>
              <a:rPr sz="1800" b="1" spc="-5" dirty="0">
                <a:solidFill>
                  <a:srgbClr val="BB8542"/>
                </a:solidFill>
                <a:latin typeface="Arial"/>
                <a:cs typeface="Arial"/>
              </a:rPr>
              <a:t>CASUALTY</a:t>
            </a:r>
            <a:r>
              <a:rPr sz="1800" b="1" spc="5" dirty="0">
                <a:solidFill>
                  <a:srgbClr val="BB8542"/>
                </a:solidFill>
                <a:latin typeface="Arial"/>
                <a:cs typeface="Arial"/>
              </a:rPr>
              <a:t> </a:t>
            </a:r>
            <a:r>
              <a:rPr sz="1800" b="1" dirty="0">
                <a:solidFill>
                  <a:srgbClr val="BB8542"/>
                </a:solidFill>
                <a:latin typeface="Arial"/>
                <a:cs typeface="Arial"/>
              </a:rPr>
              <a:t>CARE</a:t>
            </a:r>
            <a:r>
              <a:rPr sz="1800" b="1" spc="5" dirty="0">
                <a:solidFill>
                  <a:srgbClr val="BB8542"/>
                </a:solidFill>
                <a:latin typeface="Arial"/>
                <a:cs typeface="Arial"/>
              </a:rPr>
              <a:t> </a:t>
            </a:r>
            <a:r>
              <a:rPr sz="1800" b="1" spc="-5" dirty="0">
                <a:solidFill>
                  <a:srgbClr val="BB8542"/>
                </a:solidFill>
                <a:latin typeface="Arial"/>
                <a:cs typeface="Arial"/>
              </a:rPr>
              <a:t>(TCCC)</a:t>
            </a:r>
            <a:r>
              <a:rPr sz="1800" b="1" spc="5" dirty="0">
                <a:solidFill>
                  <a:srgbClr val="BB8542"/>
                </a:solidFill>
                <a:latin typeface="Arial"/>
                <a:cs typeface="Arial"/>
              </a:rPr>
              <a:t> </a:t>
            </a:r>
            <a:r>
              <a:rPr sz="1800" b="1" spc="-5" dirty="0">
                <a:solidFill>
                  <a:srgbClr val="BB8542"/>
                </a:solidFill>
                <a:latin typeface="Arial"/>
                <a:cs typeface="Arial"/>
              </a:rPr>
              <a:t>ROLE-BASED</a:t>
            </a:r>
            <a:r>
              <a:rPr sz="1800" b="1" spc="5" dirty="0">
                <a:solidFill>
                  <a:srgbClr val="BB8542"/>
                </a:solidFill>
                <a:latin typeface="Arial"/>
                <a:cs typeface="Arial"/>
              </a:rPr>
              <a:t> </a:t>
            </a:r>
            <a:r>
              <a:rPr sz="1800" b="1" spc="-5" dirty="0">
                <a:solidFill>
                  <a:srgbClr val="BB8542"/>
                </a:solidFill>
                <a:latin typeface="Arial"/>
                <a:cs typeface="Arial"/>
              </a:rPr>
              <a:t>TRAINING</a:t>
            </a:r>
            <a:r>
              <a:rPr sz="1800" b="1" spc="5" dirty="0">
                <a:solidFill>
                  <a:srgbClr val="BB8542"/>
                </a:solidFill>
                <a:latin typeface="Arial"/>
                <a:cs typeface="Arial"/>
              </a:rPr>
              <a:t> </a:t>
            </a:r>
            <a:r>
              <a:rPr sz="1800" b="1" spc="-5" dirty="0">
                <a:solidFill>
                  <a:srgbClr val="BB8542"/>
                </a:solidFill>
                <a:latin typeface="Arial"/>
                <a:cs typeface="Arial"/>
              </a:rPr>
              <a:t>SPECTRUM</a:t>
            </a:r>
            <a:endParaRPr sz="1800">
              <a:latin typeface="Arial"/>
              <a:cs typeface="Arial"/>
            </a:endParaRPr>
          </a:p>
          <a:p>
            <a:pPr marR="708025" algn="ctr">
              <a:lnSpc>
                <a:spcPct val="100000"/>
              </a:lnSpc>
              <a:spcBef>
                <a:spcPts val="375"/>
              </a:spcBef>
            </a:pPr>
            <a:r>
              <a:rPr sz="2400" b="1" spc="-5" dirty="0">
                <a:latin typeface="Arial"/>
                <a:cs typeface="Arial"/>
              </a:rPr>
              <a:t>ROLE</a:t>
            </a:r>
            <a:r>
              <a:rPr sz="2400" b="1" spc="-40" dirty="0">
                <a:latin typeface="Arial"/>
                <a:cs typeface="Arial"/>
              </a:rPr>
              <a:t> </a:t>
            </a:r>
            <a:r>
              <a:rPr sz="2400" b="1" dirty="0">
                <a:latin typeface="Arial"/>
                <a:cs typeface="Arial"/>
              </a:rPr>
              <a:t>1</a:t>
            </a:r>
            <a:r>
              <a:rPr sz="2400" b="1" spc="-35" dirty="0">
                <a:latin typeface="Arial"/>
                <a:cs typeface="Arial"/>
              </a:rPr>
              <a:t> </a:t>
            </a:r>
            <a:r>
              <a:rPr sz="2400" b="1" spc="-5" dirty="0">
                <a:latin typeface="Arial"/>
                <a:cs typeface="Arial"/>
              </a:rPr>
              <a:t>CARE</a:t>
            </a:r>
            <a:endParaRPr sz="2400">
              <a:latin typeface="Arial"/>
              <a:cs typeface="Arial"/>
            </a:endParaRPr>
          </a:p>
        </p:txBody>
      </p:sp>
      <p:grpSp>
        <p:nvGrpSpPr>
          <p:cNvPr id="13" name="object 13"/>
          <p:cNvGrpSpPr/>
          <p:nvPr/>
        </p:nvGrpSpPr>
        <p:grpSpPr>
          <a:xfrm>
            <a:off x="2508376" y="1762505"/>
            <a:ext cx="2519680" cy="645795"/>
            <a:chOff x="2508376" y="1762505"/>
            <a:chExt cx="2519680" cy="645795"/>
          </a:xfrm>
        </p:grpSpPr>
        <p:sp>
          <p:nvSpPr>
            <p:cNvPr id="14" name="object 14"/>
            <p:cNvSpPr/>
            <p:nvPr/>
          </p:nvSpPr>
          <p:spPr>
            <a:xfrm>
              <a:off x="2521076" y="2038730"/>
              <a:ext cx="2494280" cy="316230"/>
            </a:xfrm>
            <a:custGeom>
              <a:avLst/>
              <a:gdLst/>
              <a:ahLst/>
              <a:cxnLst/>
              <a:rect l="l" t="t" r="r" b="b"/>
              <a:pathLst>
                <a:path w="2494279" h="316230">
                  <a:moveTo>
                    <a:pt x="0" y="316229"/>
                  </a:moveTo>
                  <a:lnTo>
                    <a:pt x="315" y="232163"/>
                  </a:lnTo>
                  <a:lnTo>
                    <a:pt x="1204" y="156622"/>
                  </a:lnTo>
                  <a:lnTo>
                    <a:pt x="2582" y="92621"/>
                  </a:lnTo>
                  <a:lnTo>
                    <a:pt x="4366" y="43174"/>
                  </a:lnTo>
                  <a:lnTo>
                    <a:pt x="8813" y="0"/>
                  </a:lnTo>
                  <a:lnTo>
                    <a:pt x="2485212" y="0"/>
                  </a:lnTo>
                  <a:lnTo>
                    <a:pt x="2489659" y="43174"/>
                  </a:lnTo>
                  <a:lnTo>
                    <a:pt x="2491443" y="92621"/>
                  </a:lnTo>
                  <a:lnTo>
                    <a:pt x="2492821" y="156622"/>
                  </a:lnTo>
                  <a:lnTo>
                    <a:pt x="2493710" y="232163"/>
                  </a:lnTo>
                  <a:lnTo>
                    <a:pt x="2494026" y="316229"/>
                  </a:lnTo>
                </a:path>
              </a:pathLst>
            </a:custGeom>
            <a:ln w="25400">
              <a:solidFill>
                <a:srgbClr val="BEBEBE"/>
              </a:solidFill>
            </a:ln>
          </p:spPr>
          <p:txBody>
            <a:bodyPr wrap="square" lIns="0" tIns="0" rIns="0" bIns="0" rtlCol="0"/>
            <a:lstStyle/>
            <a:p>
              <a:endParaRPr/>
            </a:p>
          </p:txBody>
        </p:sp>
        <p:sp>
          <p:nvSpPr>
            <p:cNvPr id="15" name="object 15"/>
            <p:cNvSpPr/>
            <p:nvPr/>
          </p:nvSpPr>
          <p:spPr>
            <a:xfrm>
              <a:off x="2882645" y="1762505"/>
              <a:ext cx="1771650" cy="645795"/>
            </a:xfrm>
            <a:custGeom>
              <a:avLst/>
              <a:gdLst/>
              <a:ahLst/>
              <a:cxnLst/>
              <a:rect l="l" t="t" r="r" b="b"/>
              <a:pathLst>
                <a:path w="1771650" h="645794">
                  <a:moveTo>
                    <a:pt x="1771650" y="0"/>
                  </a:moveTo>
                  <a:lnTo>
                    <a:pt x="0" y="0"/>
                  </a:lnTo>
                  <a:lnTo>
                    <a:pt x="0" y="645413"/>
                  </a:lnTo>
                  <a:lnTo>
                    <a:pt x="1771650" y="645413"/>
                  </a:lnTo>
                  <a:lnTo>
                    <a:pt x="1771650"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2980563" y="1789028"/>
            <a:ext cx="15754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2D3334"/>
                </a:solidFill>
                <a:latin typeface="Arial"/>
                <a:cs typeface="Arial"/>
              </a:rPr>
              <a:t>NONMEDICAL</a:t>
            </a:r>
            <a:endParaRPr sz="1800">
              <a:latin typeface="Arial"/>
              <a:cs typeface="Arial"/>
            </a:endParaRPr>
          </a:p>
        </p:txBody>
      </p:sp>
      <p:sp>
        <p:nvSpPr>
          <p:cNvPr id="17" name="object 17"/>
          <p:cNvSpPr txBox="1"/>
          <p:nvPr/>
        </p:nvSpPr>
        <p:spPr>
          <a:xfrm>
            <a:off x="3044570" y="2063348"/>
            <a:ext cx="144907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2D3334"/>
                </a:solidFill>
                <a:latin typeface="Arial"/>
                <a:cs typeface="Arial"/>
              </a:rPr>
              <a:t>PERSONNEL</a:t>
            </a:r>
            <a:endParaRPr sz="1800">
              <a:latin typeface="Arial"/>
              <a:cs typeface="Arial"/>
            </a:endParaRPr>
          </a:p>
        </p:txBody>
      </p:sp>
      <p:grpSp>
        <p:nvGrpSpPr>
          <p:cNvPr id="18" name="object 18"/>
          <p:cNvGrpSpPr/>
          <p:nvPr/>
        </p:nvGrpSpPr>
        <p:grpSpPr>
          <a:xfrm>
            <a:off x="2109977" y="1748027"/>
            <a:ext cx="7051675" cy="3519804"/>
            <a:chOff x="2109977" y="1748027"/>
            <a:chExt cx="7051675" cy="3519804"/>
          </a:xfrm>
        </p:grpSpPr>
        <p:pic>
          <p:nvPicPr>
            <p:cNvPr id="19" name="object 19"/>
            <p:cNvPicPr/>
            <p:nvPr/>
          </p:nvPicPr>
          <p:blipFill>
            <a:blip r:embed="rId4" cstate="print"/>
            <a:stretch>
              <a:fillRect/>
            </a:stretch>
          </p:blipFill>
          <p:spPr>
            <a:xfrm>
              <a:off x="7290054" y="2403348"/>
              <a:ext cx="1871471" cy="2864357"/>
            </a:xfrm>
            <a:prstGeom prst="rect">
              <a:avLst/>
            </a:prstGeom>
          </p:spPr>
        </p:pic>
        <p:pic>
          <p:nvPicPr>
            <p:cNvPr id="20" name="object 20"/>
            <p:cNvPicPr/>
            <p:nvPr/>
          </p:nvPicPr>
          <p:blipFill>
            <a:blip r:embed="rId5" cstate="print"/>
            <a:stretch>
              <a:fillRect/>
            </a:stretch>
          </p:blipFill>
          <p:spPr>
            <a:xfrm>
              <a:off x="2109977" y="2403347"/>
              <a:ext cx="1546097" cy="2366759"/>
            </a:xfrm>
            <a:prstGeom prst="rect">
              <a:avLst/>
            </a:prstGeom>
          </p:spPr>
        </p:pic>
        <p:sp>
          <p:nvSpPr>
            <p:cNvPr id="21" name="object 21"/>
            <p:cNvSpPr/>
            <p:nvPr/>
          </p:nvSpPr>
          <p:spPr>
            <a:xfrm>
              <a:off x="6225158" y="2022728"/>
              <a:ext cx="2494280" cy="316230"/>
            </a:xfrm>
            <a:custGeom>
              <a:avLst/>
              <a:gdLst/>
              <a:ahLst/>
              <a:cxnLst/>
              <a:rect l="l" t="t" r="r" b="b"/>
              <a:pathLst>
                <a:path w="2494279" h="316230">
                  <a:moveTo>
                    <a:pt x="0" y="316229"/>
                  </a:moveTo>
                  <a:lnTo>
                    <a:pt x="315" y="232163"/>
                  </a:lnTo>
                  <a:lnTo>
                    <a:pt x="1204" y="156622"/>
                  </a:lnTo>
                  <a:lnTo>
                    <a:pt x="2582" y="92621"/>
                  </a:lnTo>
                  <a:lnTo>
                    <a:pt x="4366" y="43174"/>
                  </a:lnTo>
                  <a:lnTo>
                    <a:pt x="8813" y="0"/>
                  </a:lnTo>
                  <a:lnTo>
                    <a:pt x="2485212" y="0"/>
                  </a:lnTo>
                  <a:lnTo>
                    <a:pt x="2489659" y="43174"/>
                  </a:lnTo>
                  <a:lnTo>
                    <a:pt x="2491443" y="92621"/>
                  </a:lnTo>
                  <a:lnTo>
                    <a:pt x="2492821" y="156622"/>
                  </a:lnTo>
                  <a:lnTo>
                    <a:pt x="2493710" y="232163"/>
                  </a:lnTo>
                  <a:lnTo>
                    <a:pt x="2494026" y="316229"/>
                  </a:lnTo>
                </a:path>
              </a:pathLst>
            </a:custGeom>
            <a:ln w="25400">
              <a:solidFill>
                <a:srgbClr val="BEBEBE"/>
              </a:solidFill>
            </a:ln>
          </p:spPr>
          <p:txBody>
            <a:bodyPr wrap="square" lIns="0" tIns="0" rIns="0" bIns="0" rtlCol="0"/>
            <a:lstStyle/>
            <a:p>
              <a:endParaRPr/>
            </a:p>
          </p:txBody>
        </p:sp>
        <p:sp>
          <p:nvSpPr>
            <p:cNvPr id="22" name="object 22"/>
            <p:cNvSpPr/>
            <p:nvPr/>
          </p:nvSpPr>
          <p:spPr>
            <a:xfrm>
              <a:off x="6685025" y="1748027"/>
              <a:ext cx="1635760" cy="590550"/>
            </a:xfrm>
            <a:custGeom>
              <a:avLst/>
              <a:gdLst/>
              <a:ahLst/>
              <a:cxnLst/>
              <a:rect l="l" t="t" r="r" b="b"/>
              <a:pathLst>
                <a:path w="1635759" h="590550">
                  <a:moveTo>
                    <a:pt x="1635252" y="0"/>
                  </a:moveTo>
                  <a:lnTo>
                    <a:pt x="0" y="0"/>
                  </a:lnTo>
                  <a:lnTo>
                    <a:pt x="0" y="590550"/>
                  </a:lnTo>
                  <a:lnTo>
                    <a:pt x="1635252" y="590550"/>
                  </a:lnTo>
                  <a:lnTo>
                    <a:pt x="1635252" y="0"/>
                  </a:lnTo>
                  <a:close/>
                </a:path>
              </a:pathLst>
            </a:custGeom>
            <a:solidFill>
              <a:srgbClr val="FFFFFF"/>
            </a:solidFill>
          </p:spPr>
          <p:txBody>
            <a:bodyPr wrap="square" lIns="0" tIns="0" rIns="0" bIns="0" rtlCol="0"/>
            <a:lstStyle/>
            <a:p>
              <a:endParaRPr/>
            </a:p>
          </p:txBody>
        </p:sp>
      </p:grpSp>
      <p:sp>
        <p:nvSpPr>
          <p:cNvPr id="23" name="object 23"/>
          <p:cNvSpPr txBox="1"/>
          <p:nvPr/>
        </p:nvSpPr>
        <p:spPr>
          <a:xfrm>
            <a:off x="6778129" y="1747309"/>
            <a:ext cx="1449070" cy="546735"/>
          </a:xfrm>
          <a:prstGeom prst="rect">
            <a:avLst/>
          </a:prstGeom>
        </p:spPr>
        <p:txBody>
          <a:bodyPr vert="horz" wrap="square" lIns="0" tIns="43815" rIns="0" bIns="0" rtlCol="0">
            <a:spAutoFit/>
          </a:bodyPr>
          <a:lstStyle/>
          <a:p>
            <a:pPr marL="12700" marR="5080" indent="189865">
              <a:lnSpc>
                <a:spcPts val="1939"/>
              </a:lnSpc>
              <a:spcBef>
                <a:spcPts val="345"/>
              </a:spcBef>
            </a:pPr>
            <a:r>
              <a:rPr sz="1800" b="1" spc="-5" dirty="0">
                <a:solidFill>
                  <a:srgbClr val="2D3334"/>
                </a:solidFill>
                <a:latin typeface="Arial"/>
                <a:cs typeface="Arial"/>
              </a:rPr>
              <a:t>MEDICAL </a:t>
            </a:r>
            <a:r>
              <a:rPr sz="1800" b="1" dirty="0">
                <a:solidFill>
                  <a:srgbClr val="2D3334"/>
                </a:solidFill>
                <a:latin typeface="Arial"/>
                <a:cs typeface="Arial"/>
              </a:rPr>
              <a:t> PERS</a:t>
            </a:r>
            <a:r>
              <a:rPr sz="1800" b="1" spc="-5" dirty="0">
                <a:solidFill>
                  <a:srgbClr val="2D3334"/>
                </a:solidFill>
                <a:latin typeface="Arial"/>
                <a:cs typeface="Arial"/>
              </a:rPr>
              <a:t>O</a:t>
            </a:r>
            <a:r>
              <a:rPr sz="1800" b="1" dirty="0">
                <a:solidFill>
                  <a:srgbClr val="2D3334"/>
                </a:solidFill>
                <a:latin typeface="Arial"/>
                <a:cs typeface="Arial"/>
              </a:rPr>
              <a:t>NNEL</a:t>
            </a:r>
            <a:endParaRPr sz="1800">
              <a:latin typeface="Arial"/>
              <a:cs typeface="Arial"/>
            </a:endParaRPr>
          </a:p>
        </p:txBody>
      </p:sp>
      <p:sp>
        <p:nvSpPr>
          <p:cNvPr id="24" name="object 24"/>
          <p:cNvSpPr txBox="1"/>
          <p:nvPr/>
        </p:nvSpPr>
        <p:spPr>
          <a:xfrm>
            <a:off x="3884652" y="5375876"/>
            <a:ext cx="5205730" cy="852805"/>
          </a:xfrm>
          <a:prstGeom prst="rect">
            <a:avLst/>
          </a:prstGeom>
        </p:spPr>
        <p:txBody>
          <a:bodyPr vert="horz" wrap="square" lIns="0" tIns="12700" rIns="0" bIns="0" rtlCol="0">
            <a:spAutoFit/>
          </a:bodyPr>
          <a:lstStyle/>
          <a:p>
            <a:pPr marL="3451860">
              <a:lnSpc>
                <a:spcPct val="100000"/>
              </a:lnSpc>
              <a:spcBef>
                <a:spcPts val="100"/>
              </a:spcBef>
            </a:pPr>
            <a:r>
              <a:rPr sz="1800" b="1" spc="-5" dirty="0">
                <a:solidFill>
                  <a:srgbClr val="CD9146"/>
                </a:solidFill>
                <a:latin typeface="Arial"/>
                <a:cs typeface="Arial"/>
              </a:rPr>
              <a:t>YOU</a:t>
            </a:r>
            <a:r>
              <a:rPr sz="1800" b="1" spc="-45" dirty="0">
                <a:solidFill>
                  <a:srgbClr val="CD9146"/>
                </a:solidFill>
                <a:latin typeface="Arial"/>
                <a:cs typeface="Arial"/>
              </a:rPr>
              <a:t> </a:t>
            </a:r>
            <a:r>
              <a:rPr sz="1800" b="1" dirty="0">
                <a:solidFill>
                  <a:srgbClr val="CD9146"/>
                </a:solidFill>
                <a:latin typeface="Arial"/>
                <a:cs typeface="Arial"/>
              </a:rPr>
              <a:t>ARE</a:t>
            </a:r>
            <a:r>
              <a:rPr sz="1800" b="1" spc="-40" dirty="0">
                <a:solidFill>
                  <a:srgbClr val="CD9146"/>
                </a:solidFill>
                <a:latin typeface="Arial"/>
                <a:cs typeface="Arial"/>
              </a:rPr>
              <a:t> </a:t>
            </a:r>
            <a:r>
              <a:rPr sz="1800" b="1" spc="-5" dirty="0">
                <a:solidFill>
                  <a:srgbClr val="CD9146"/>
                </a:solidFill>
                <a:latin typeface="Arial"/>
                <a:cs typeface="Arial"/>
              </a:rPr>
              <a:t>HERE</a:t>
            </a:r>
            <a:endParaRPr sz="1800">
              <a:latin typeface="Arial"/>
              <a:cs typeface="Arial"/>
            </a:endParaRPr>
          </a:p>
          <a:p>
            <a:pPr>
              <a:lnSpc>
                <a:spcPct val="100000"/>
              </a:lnSpc>
              <a:spcBef>
                <a:spcPts val="5"/>
              </a:spcBef>
            </a:pPr>
            <a:endParaRPr sz="1900">
              <a:latin typeface="Arial"/>
              <a:cs typeface="Arial"/>
            </a:endParaRPr>
          </a:p>
          <a:p>
            <a:pPr marL="12700">
              <a:lnSpc>
                <a:spcPct val="100000"/>
              </a:lnSpc>
            </a:pPr>
            <a:r>
              <a:rPr sz="1800" b="1" spc="-5" dirty="0">
                <a:solidFill>
                  <a:srgbClr val="585858"/>
                </a:solidFill>
                <a:latin typeface="Arial"/>
                <a:cs typeface="Arial"/>
              </a:rPr>
              <a:t>STANDARDIZED</a:t>
            </a:r>
            <a:r>
              <a:rPr sz="1800" b="1" spc="-15" dirty="0">
                <a:solidFill>
                  <a:srgbClr val="585858"/>
                </a:solidFill>
                <a:latin typeface="Arial"/>
                <a:cs typeface="Arial"/>
              </a:rPr>
              <a:t> </a:t>
            </a:r>
            <a:r>
              <a:rPr sz="1800" b="1" spc="-5" dirty="0">
                <a:solidFill>
                  <a:srgbClr val="585858"/>
                </a:solidFill>
                <a:latin typeface="Arial"/>
                <a:cs typeface="Arial"/>
              </a:rPr>
              <a:t>JOINT CURRICULUM</a:t>
            </a:r>
            <a:endParaRPr sz="1800">
              <a:latin typeface="Arial"/>
              <a:cs typeface="Arial"/>
            </a:endParaRPr>
          </a:p>
        </p:txBody>
      </p:sp>
      <p:grpSp>
        <p:nvGrpSpPr>
          <p:cNvPr id="25" name="object 25"/>
          <p:cNvGrpSpPr/>
          <p:nvPr/>
        </p:nvGrpSpPr>
        <p:grpSpPr>
          <a:xfrm>
            <a:off x="3838955" y="2381250"/>
            <a:ext cx="4481830" cy="2997835"/>
            <a:chOff x="3838955" y="2381250"/>
            <a:chExt cx="4481830" cy="2997835"/>
          </a:xfrm>
        </p:grpSpPr>
        <p:sp>
          <p:nvSpPr>
            <p:cNvPr id="26" name="object 26"/>
            <p:cNvSpPr/>
            <p:nvPr/>
          </p:nvSpPr>
          <p:spPr>
            <a:xfrm>
              <a:off x="8102346" y="5263895"/>
              <a:ext cx="218440" cy="115570"/>
            </a:xfrm>
            <a:custGeom>
              <a:avLst/>
              <a:gdLst/>
              <a:ahLst/>
              <a:cxnLst/>
              <a:rect l="l" t="t" r="r" b="b"/>
              <a:pathLst>
                <a:path w="218440" h="115570">
                  <a:moveTo>
                    <a:pt x="108965" y="0"/>
                  </a:moveTo>
                  <a:lnTo>
                    <a:pt x="0" y="115061"/>
                  </a:lnTo>
                  <a:lnTo>
                    <a:pt x="217931" y="115061"/>
                  </a:lnTo>
                  <a:lnTo>
                    <a:pt x="108965" y="0"/>
                  </a:lnTo>
                  <a:close/>
                </a:path>
              </a:pathLst>
            </a:custGeom>
            <a:solidFill>
              <a:srgbClr val="CD9146"/>
            </a:solidFill>
          </p:spPr>
          <p:txBody>
            <a:bodyPr wrap="square" lIns="0" tIns="0" rIns="0" bIns="0" rtlCol="0"/>
            <a:lstStyle/>
            <a:p>
              <a:endParaRPr/>
            </a:p>
          </p:txBody>
        </p:sp>
        <p:pic>
          <p:nvPicPr>
            <p:cNvPr id="27" name="object 27"/>
            <p:cNvPicPr/>
            <p:nvPr/>
          </p:nvPicPr>
          <p:blipFill>
            <a:blip r:embed="rId6" cstate="print"/>
            <a:stretch>
              <a:fillRect/>
            </a:stretch>
          </p:blipFill>
          <p:spPr>
            <a:xfrm>
              <a:off x="3838955" y="2403348"/>
              <a:ext cx="1547621" cy="2366759"/>
            </a:xfrm>
            <a:prstGeom prst="rect">
              <a:avLst/>
            </a:prstGeom>
          </p:spPr>
        </p:pic>
        <p:pic>
          <p:nvPicPr>
            <p:cNvPr id="28" name="object 28"/>
            <p:cNvPicPr/>
            <p:nvPr/>
          </p:nvPicPr>
          <p:blipFill>
            <a:blip r:embed="rId7" cstate="print"/>
            <a:stretch>
              <a:fillRect/>
            </a:stretch>
          </p:blipFill>
          <p:spPr>
            <a:xfrm>
              <a:off x="5559551" y="2381250"/>
              <a:ext cx="1568195" cy="2398775"/>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3961034" y="302366"/>
            <a:ext cx="4269740"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606466"/>
                </a:solidFill>
                <a:latin typeface="Arial"/>
                <a:cs typeface="Arial"/>
              </a:rPr>
              <a:t>Module 24:</a:t>
            </a:r>
            <a:r>
              <a:rPr sz="2000" b="1" spc="-15" dirty="0">
                <a:solidFill>
                  <a:srgbClr val="606466"/>
                </a:solidFill>
                <a:latin typeface="Arial"/>
                <a:cs typeface="Arial"/>
              </a:rPr>
              <a:t> </a:t>
            </a:r>
            <a:r>
              <a:rPr sz="2000" b="1" spc="-5" dirty="0">
                <a:solidFill>
                  <a:srgbClr val="606466"/>
                </a:solidFill>
                <a:latin typeface="Arial"/>
                <a:cs typeface="Arial"/>
              </a:rPr>
              <a:t>Prepare For </a:t>
            </a:r>
            <a:r>
              <a:rPr sz="2000" b="1" spc="-10" dirty="0">
                <a:solidFill>
                  <a:srgbClr val="606466"/>
                </a:solidFill>
                <a:latin typeface="Arial"/>
                <a:cs typeface="Arial"/>
              </a:rPr>
              <a:t>Evacuation</a:t>
            </a:r>
            <a:endParaRPr sz="2000">
              <a:latin typeface="Arial"/>
              <a:cs typeface="Arial"/>
            </a:endParaRPr>
          </a:p>
        </p:txBody>
      </p:sp>
      <p:pic>
        <p:nvPicPr>
          <p:cNvPr id="4" name="object 4"/>
          <p:cNvPicPr/>
          <p:nvPr/>
        </p:nvPicPr>
        <p:blipFill>
          <a:blip r:embed="rId3" cstate="print"/>
          <a:stretch>
            <a:fillRect/>
          </a:stretch>
        </p:blipFill>
        <p:spPr>
          <a:xfrm>
            <a:off x="309372" y="255270"/>
            <a:ext cx="1173467" cy="656081"/>
          </a:xfrm>
          <a:prstGeom prst="rect">
            <a:avLst/>
          </a:prstGeom>
        </p:spPr>
      </p:pic>
      <p:sp>
        <p:nvSpPr>
          <p:cNvPr id="5" name="object 5"/>
          <p:cNvSpPr txBox="1">
            <a:spLocks noGrp="1"/>
          </p:cNvSpPr>
          <p:nvPr>
            <p:ph type="title"/>
          </p:nvPr>
        </p:nvSpPr>
        <p:spPr>
          <a:xfrm>
            <a:off x="3646042" y="943081"/>
            <a:ext cx="4979670" cy="57404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CHECK</a:t>
            </a:r>
            <a:r>
              <a:rPr spc="-40" dirty="0">
                <a:solidFill>
                  <a:srgbClr val="FFFFFF"/>
                </a:solidFill>
              </a:rPr>
              <a:t> </a:t>
            </a:r>
            <a:r>
              <a:rPr dirty="0">
                <a:solidFill>
                  <a:srgbClr val="FFFFFF"/>
                </a:solidFill>
              </a:rPr>
              <a:t>ON</a:t>
            </a:r>
            <a:r>
              <a:rPr spc="-45" dirty="0">
                <a:solidFill>
                  <a:srgbClr val="FFFFFF"/>
                </a:solidFill>
              </a:rPr>
              <a:t> </a:t>
            </a:r>
            <a:r>
              <a:rPr dirty="0">
                <a:solidFill>
                  <a:srgbClr val="FFFFFF"/>
                </a:solidFill>
              </a:rPr>
              <a:t>LEARNING</a:t>
            </a:r>
          </a:p>
        </p:txBody>
      </p:sp>
      <p:sp>
        <p:nvSpPr>
          <p:cNvPr id="6" name="object 6"/>
          <p:cNvSpPr txBox="1"/>
          <p:nvPr/>
        </p:nvSpPr>
        <p:spPr>
          <a:xfrm>
            <a:off x="11639344" y="6561961"/>
            <a:ext cx="19494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606466"/>
                </a:solidFill>
                <a:latin typeface="Arial MT"/>
                <a:cs typeface="Arial MT"/>
              </a:rPr>
              <a:t>20</a:t>
            </a:r>
            <a:endParaRPr sz="1200">
              <a:latin typeface="Arial MT"/>
              <a:cs typeface="Arial MT"/>
            </a:endParaRPr>
          </a:p>
        </p:txBody>
      </p:sp>
      <p:sp>
        <p:nvSpPr>
          <p:cNvPr id="7" name="object 7"/>
          <p:cNvSpPr txBox="1"/>
          <p:nvPr/>
        </p:nvSpPr>
        <p:spPr>
          <a:xfrm>
            <a:off x="3331512" y="1928029"/>
            <a:ext cx="7162165" cy="3683000"/>
          </a:xfrm>
          <a:prstGeom prst="rect">
            <a:avLst/>
          </a:prstGeom>
        </p:spPr>
        <p:txBody>
          <a:bodyPr vert="horz" wrap="square" lIns="0" tIns="12700" rIns="0" bIns="0" rtlCol="0">
            <a:spAutoFit/>
          </a:bodyPr>
          <a:lstStyle/>
          <a:p>
            <a:pPr marL="12700" marR="982344">
              <a:lnSpc>
                <a:spcPct val="100000"/>
              </a:lnSpc>
              <a:spcBef>
                <a:spcPts val="100"/>
              </a:spcBef>
            </a:pPr>
            <a:r>
              <a:rPr sz="2400" b="1" spc="-5" dirty="0">
                <a:solidFill>
                  <a:srgbClr val="FFFFFF"/>
                </a:solidFill>
                <a:latin typeface="Arial"/>
                <a:cs typeface="Arial"/>
              </a:rPr>
              <a:t>Why is it important to perform pre-mission </a:t>
            </a:r>
            <a:r>
              <a:rPr sz="2400" b="1" spc="-655" dirty="0">
                <a:solidFill>
                  <a:srgbClr val="FFFFFF"/>
                </a:solidFill>
                <a:latin typeface="Arial"/>
                <a:cs typeface="Arial"/>
              </a:rPr>
              <a:t> </a:t>
            </a:r>
            <a:r>
              <a:rPr sz="2400" b="1" spc="-5" dirty="0">
                <a:solidFill>
                  <a:srgbClr val="FFFFFF"/>
                </a:solidFill>
                <a:latin typeface="Arial"/>
                <a:cs typeface="Arial"/>
              </a:rPr>
              <a:t>rehearsals</a:t>
            </a:r>
            <a:r>
              <a:rPr sz="2400" b="1" spc="10" dirty="0">
                <a:solidFill>
                  <a:srgbClr val="FFFFFF"/>
                </a:solidFill>
                <a:latin typeface="Arial"/>
                <a:cs typeface="Arial"/>
              </a:rPr>
              <a:t> </a:t>
            </a:r>
            <a:r>
              <a:rPr sz="2400" b="1" spc="-5" dirty="0">
                <a:solidFill>
                  <a:srgbClr val="FFFFFF"/>
                </a:solidFill>
                <a:latin typeface="Arial"/>
                <a:cs typeface="Arial"/>
              </a:rPr>
              <a:t>of</a:t>
            </a:r>
            <a:r>
              <a:rPr sz="2400" b="1" spc="-20" dirty="0">
                <a:solidFill>
                  <a:srgbClr val="FFFFFF"/>
                </a:solidFill>
                <a:latin typeface="Arial"/>
                <a:cs typeface="Arial"/>
              </a:rPr>
              <a:t> </a:t>
            </a:r>
            <a:r>
              <a:rPr sz="2400" b="1" spc="-5" dirty="0">
                <a:solidFill>
                  <a:srgbClr val="FFFFFF"/>
                </a:solidFill>
                <a:latin typeface="Arial"/>
                <a:cs typeface="Arial"/>
              </a:rPr>
              <a:t>preparation for</a:t>
            </a:r>
            <a:r>
              <a:rPr sz="2400" b="1" spc="-15" dirty="0">
                <a:solidFill>
                  <a:srgbClr val="FFFFFF"/>
                </a:solidFill>
                <a:latin typeface="Arial"/>
                <a:cs typeface="Arial"/>
              </a:rPr>
              <a:t> </a:t>
            </a:r>
            <a:r>
              <a:rPr sz="2400" b="1" spc="-5" dirty="0">
                <a:solidFill>
                  <a:srgbClr val="FFFFFF"/>
                </a:solidFill>
                <a:latin typeface="Arial"/>
                <a:cs typeface="Arial"/>
              </a:rPr>
              <a:t>evacuation?</a:t>
            </a:r>
            <a:endParaRPr sz="2400">
              <a:latin typeface="Arial"/>
              <a:cs typeface="Arial"/>
            </a:endParaRPr>
          </a:p>
          <a:p>
            <a:pPr>
              <a:lnSpc>
                <a:spcPct val="100000"/>
              </a:lnSpc>
              <a:spcBef>
                <a:spcPts val="5"/>
              </a:spcBef>
            </a:pPr>
            <a:endParaRPr sz="2500">
              <a:latin typeface="Arial"/>
              <a:cs typeface="Arial"/>
            </a:endParaRPr>
          </a:p>
          <a:p>
            <a:pPr marL="12700">
              <a:lnSpc>
                <a:spcPct val="100000"/>
              </a:lnSpc>
            </a:pPr>
            <a:r>
              <a:rPr sz="2400" b="1" spc="-5" dirty="0">
                <a:solidFill>
                  <a:srgbClr val="FFFFFF"/>
                </a:solidFill>
                <a:latin typeface="Arial"/>
                <a:cs typeface="Arial"/>
              </a:rPr>
              <a:t>What</a:t>
            </a:r>
            <a:r>
              <a:rPr sz="2400" b="1" spc="-20" dirty="0">
                <a:solidFill>
                  <a:srgbClr val="FFFFFF"/>
                </a:solidFill>
                <a:latin typeface="Arial"/>
                <a:cs typeface="Arial"/>
              </a:rPr>
              <a:t> </a:t>
            </a:r>
            <a:r>
              <a:rPr sz="2400" b="1" spc="-5" dirty="0">
                <a:solidFill>
                  <a:srgbClr val="FFFFFF"/>
                </a:solidFill>
                <a:latin typeface="Arial"/>
                <a:cs typeface="Arial"/>
              </a:rPr>
              <a:t>goes</a:t>
            </a:r>
            <a:r>
              <a:rPr sz="2400" b="1" spc="-15" dirty="0">
                <a:solidFill>
                  <a:srgbClr val="FFFFFF"/>
                </a:solidFill>
                <a:latin typeface="Arial"/>
                <a:cs typeface="Arial"/>
              </a:rPr>
              <a:t> </a:t>
            </a:r>
            <a:r>
              <a:rPr sz="2400" b="1" spc="-5" dirty="0">
                <a:solidFill>
                  <a:srgbClr val="FFFFFF"/>
                </a:solidFill>
                <a:latin typeface="Arial"/>
                <a:cs typeface="Arial"/>
              </a:rPr>
              <a:t>into</a:t>
            </a:r>
            <a:r>
              <a:rPr sz="2400" b="1" spc="-20" dirty="0">
                <a:solidFill>
                  <a:srgbClr val="FFFFFF"/>
                </a:solidFill>
                <a:latin typeface="Arial"/>
                <a:cs typeface="Arial"/>
              </a:rPr>
              <a:t> </a:t>
            </a:r>
            <a:r>
              <a:rPr sz="2400" b="1" spc="-5" dirty="0">
                <a:solidFill>
                  <a:srgbClr val="FFFFFF"/>
                </a:solidFill>
                <a:latin typeface="Arial"/>
                <a:cs typeface="Arial"/>
              </a:rPr>
              <a:t>selecting </a:t>
            </a:r>
            <a:r>
              <a:rPr sz="2400" b="1" dirty="0">
                <a:solidFill>
                  <a:srgbClr val="FFFFFF"/>
                </a:solidFill>
                <a:latin typeface="Arial"/>
                <a:cs typeface="Arial"/>
              </a:rPr>
              <a:t>a</a:t>
            </a:r>
            <a:r>
              <a:rPr sz="2400" b="1" spc="-15" dirty="0">
                <a:solidFill>
                  <a:srgbClr val="FFFFFF"/>
                </a:solidFill>
                <a:latin typeface="Arial"/>
                <a:cs typeface="Arial"/>
              </a:rPr>
              <a:t> </a:t>
            </a:r>
            <a:r>
              <a:rPr sz="2400" b="1" spc="-5" dirty="0">
                <a:solidFill>
                  <a:srgbClr val="FFFFFF"/>
                </a:solidFill>
                <a:latin typeface="Arial"/>
                <a:cs typeface="Arial"/>
              </a:rPr>
              <a:t>litter?</a:t>
            </a:r>
            <a:endParaRPr sz="2400">
              <a:latin typeface="Arial"/>
              <a:cs typeface="Arial"/>
            </a:endParaRPr>
          </a:p>
          <a:p>
            <a:pPr>
              <a:lnSpc>
                <a:spcPct val="100000"/>
              </a:lnSpc>
              <a:spcBef>
                <a:spcPts val="5"/>
              </a:spcBef>
            </a:pPr>
            <a:endParaRPr sz="2500">
              <a:latin typeface="Arial"/>
              <a:cs typeface="Arial"/>
            </a:endParaRPr>
          </a:p>
          <a:p>
            <a:pPr marL="12700" marR="1165225">
              <a:lnSpc>
                <a:spcPct val="100000"/>
              </a:lnSpc>
            </a:pPr>
            <a:r>
              <a:rPr sz="2400" b="1" spc="-5" dirty="0">
                <a:solidFill>
                  <a:srgbClr val="FFFFFF"/>
                </a:solidFill>
                <a:latin typeface="Arial"/>
                <a:cs typeface="Arial"/>
              </a:rPr>
              <a:t>Name three critical actions in preparing </a:t>
            </a:r>
            <a:r>
              <a:rPr sz="2400" b="1" dirty="0">
                <a:solidFill>
                  <a:srgbClr val="FFFFFF"/>
                </a:solidFill>
                <a:latin typeface="Arial"/>
                <a:cs typeface="Arial"/>
              </a:rPr>
              <a:t>a </a:t>
            </a:r>
            <a:r>
              <a:rPr sz="2400" b="1" spc="-655" dirty="0">
                <a:solidFill>
                  <a:srgbClr val="FFFFFF"/>
                </a:solidFill>
                <a:latin typeface="Arial"/>
                <a:cs typeface="Arial"/>
              </a:rPr>
              <a:t> </a:t>
            </a:r>
            <a:r>
              <a:rPr sz="2400" b="1" spc="-5" dirty="0">
                <a:solidFill>
                  <a:srgbClr val="FFFFFF"/>
                </a:solidFill>
                <a:latin typeface="Arial"/>
                <a:cs typeface="Arial"/>
              </a:rPr>
              <a:t>casualty</a:t>
            </a:r>
            <a:r>
              <a:rPr sz="2400" b="1" spc="15" dirty="0">
                <a:solidFill>
                  <a:srgbClr val="FFFFFF"/>
                </a:solidFill>
                <a:latin typeface="Arial"/>
                <a:cs typeface="Arial"/>
              </a:rPr>
              <a:t> </a:t>
            </a:r>
            <a:r>
              <a:rPr sz="2400" b="1" spc="-5" dirty="0">
                <a:solidFill>
                  <a:srgbClr val="FFFFFF"/>
                </a:solidFill>
                <a:latin typeface="Arial"/>
                <a:cs typeface="Arial"/>
              </a:rPr>
              <a:t>for</a:t>
            </a:r>
            <a:r>
              <a:rPr sz="2400" b="1" spc="-10" dirty="0">
                <a:solidFill>
                  <a:srgbClr val="FFFFFF"/>
                </a:solidFill>
                <a:latin typeface="Arial"/>
                <a:cs typeface="Arial"/>
              </a:rPr>
              <a:t> </a:t>
            </a:r>
            <a:r>
              <a:rPr sz="2400" b="1" spc="-5" dirty="0">
                <a:solidFill>
                  <a:srgbClr val="FFFFFF"/>
                </a:solidFill>
                <a:latin typeface="Arial"/>
                <a:cs typeface="Arial"/>
              </a:rPr>
              <a:t>evacuation</a:t>
            </a:r>
            <a:endParaRPr sz="2400">
              <a:latin typeface="Arial"/>
              <a:cs typeface="Arial"/>
            </a:endParaRPr>
          </a:p>
          <a:p>
            <a:pPr>
              <a:lnSpc>
                <a:spcPct val="100000"/>
              </a:lnSpc>
              <a:spcBef>
                <a:spcPts val="5"/>
              </a:spcBef>
            </a:pPr>
            <a:endParaRPr sz="2500">
              <a:latin typeface="Arial"/>
              <a:cs typeface="Arial"/>
            </a:endParaRPr>
          </a:p>
          <a:p>
            <a:pPr marL="12700" marR="5080">
              <a:lnSpc>
                <a:spcPct val="100000"/>
              </a:lnSpc>
            </a:pPr>
            <a:r>
              <a:rPr sz="2400" b="1" spc="-5" dirty="0">
                <a:solidFill>
                  <a:srgbClr val="FFFFFF"/>
                </a:solidFill>
                <a:latin typeface="Arial"/>
                <a:cs typeface="Arial"/>
              </a:rPr>
              <a:t>How should you arrange casualties when staging </a:t>
            </a:r>
            <a:r>
              <a:rPr sz="2400" b="1" spc="-655" dirty="0">
                <a:solidFill>
                  <a:srgbClr val="FFFFFF"/>
                </a:solidFill>
                <a:latin typeface="Arial"/>
                <a:cs typeface="Arial"/>
              </a:rPr>
              <a:t> </a:t>
            </a:r>
            <a:r>
              <a:rPr sz="2400" b="1" spc="-5" dirty="0">
                <a:solidFill>
                  <a:srgbClr val="FFFFFF"/>
                </a:solidFill>
                <a:latin typeface="Arial"/>
                <a:cs typeface="Arial"/>
              </a:rPr>
              <a:t>them</a:t>
            </a:r>
            <a:r>
              <a:rPr sz="2400" b="1" dirty="0">
                <a:solidFill>
                  <a:srgbClr val="FFFFFF"/>
                </a:solidFill>
                <a:latin typeface="Arial"/>
                <a:cs typeface="Arial"/>
              </a:rPr>
              <a:t> </a:t>
            </a:r>
            <a:r>
              <a:rPr sz="2400" b="1" spc="-5" dirty="0">
                <a:solidFill>
                  <a:srgbClr val="FFFFFF"/>
                </a:solidFill>
                <a:latin typeface="Arial"/>
                <a:cs typeface="Arial"/>
              </a:rPr>
              <a:t>at the evacuation</a:t>
            </a:r>
            <a:r>
              <a:rPr sz="2400" b="1" spc="10" dirty="0">
                <a:solidFill>
                  <a:srgbClr val="FFFFFF"/>
                </a:solidFill>
                <a:latin typeface="Arial"/>
                <a:cs typeface="Arial"/>
              </a:rPr>
              <a:t> </a:t>
            </a:r>
            <a:r>
              <a:rPr sz="2400" b="1" spc="-5" dirty="0">
                <a:solidFill>
                  <a:srgbClr val="FFFFFF"/>
                </a:solidFill>
                <a:latin typeface="Arial"/>
                <a:cs typeface="Arial"/>
              </a:rPr>
              <a:t>site?</a:t>
            </a:r>
            <a:endParaRPr sz="2400">
              <a:latin typeface="Arial"/>
              <a:cs typeface="Arial"/>
            </a:endParaRPr>
          </a:p>
        </p:txBody>
      </p:sp>
      <p:pic>
        <p:nvPicPr>
          <p:cNvPr id="8" name="object 8"/>
          <p:cNvPicPr/>
          <p:nvPr/>
        </p:nvPicPr>
        <p:blipFill>
          <a:blip r:embed="rId4" cstate="print"/>
          <a:stretch>
            <a:fillRect/>
          </a:stretch>
        </p:blipFill>
        <p:spPr>
          <a:xfrm>
            <a:off x="2516123" y="1976628"/>
            <a:ext cx="638555" cy="675893"/>
          </a:xfrm>
          <a:prstGeom prst="rect">
            <a:avLst/>
          </a:prstGeom>
        </p:spPr>
      </p:pic>
      <p:pic>
        <p:nvPicPr>
          <p:cNvPr id="9" name="object 9"/>
          <p:cNvPicPr/>
          <p:nvPr/>
        </p:nvPicPr>
        <p:blipFill>
          <a:blip r:embed="rId4" cstate="print"/>
          <a:stretch>
            <a:fillRect/>
          </a:stretch>
        </p:blipFill>
        <p:spPr>
          <a:xfrm>
            <a:off x="2527554" y="2902457"/>
            <a:ext cx="637793" cy="675893"/>
          </a:xfrm>
          <a:prstGeom prst="rect">
            <a:avLst/>
          </a:prstGeom>
        </p:spPr>
      </p:pic>
      <p:pic>
        <p:nvPicPr>
          <p:cNvPr id="10" name="object 10"/>
          <p:cNvPicPr/>
          <p:nvPr/>
        </p:nvPicPr>
        <p:blipFill>
          <a:blip r:embed="rId4" cstate="print"/>
          <a:stretch>
            <a:fillRect/>
          </a:stretch>
        </p:blipFill>
        <p:spPr>
          <a:xfrm>
            <a:off x="2527554" y="3827526"/>
            <a:ext cx="637793" cy="675893"/>
          </a:xfrm>
          <a:prstGeom prst="rect">
            <a:avLst/>
          </a:prstGeom>
        </p:spPr>
      </p:pic>
      <p:pic>
        <p:nvPicPr>
          <p:cNvPr id="11" name="object 11"/>
          <p:cNvPicPr/>
          <p:nvPr/>
        </p:nvPicPr>
        <p:blipFill>
          <a:blip r:embed="rId4" cstate="print"/>
          <a:stretch>
            <a:fillRect/>
          </a:stretch>
        </p:blipFill>
        <p:spPr>
          <a:xfrm>
            <a:off x="2527554" y="4916423"/>
            <a:ext cx="637793" cy="67589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24:</a:t>
            </a:r>
            <a:r>
              <a:rPr sz="2000" b="1" spc="-15" dirty="0">
                <a:solidFill>
                  <a:srgbClr val="767070"/>
                </a:solidFill>
                <a:latin typeface="Arial"/>
                <a:cs typeface="Arial"/>
              </a:rPr>
              <a:t> </a:t>
            </a:r>
            <a:r>
              <a:rPr sz="2000" b="1" spc="-5" dirty="0">
                <a:solidFill>
                  <a:srgbClr val="767070"/>
                </a:solidFill>
                <a:latin typeface="Arial"/>
                <a:cs typeface="Arial"/>
              </a:rPr>
              <a:t>Prepare</a:t>
            </a:r>
            <a:r>
              <a:rPr sz="2000" b="1" dirty="0">
                <a:solidFill>
                  <a:srgbClr val="767070"/>
                </a:solidFill>
                <a:latin typeface="Arial"/>
                <a:cs typeface="Arial"/>
              </a:rPr>
              <a:t> </a:t>
            </a:r>
            <a:r>
              <a:rPr sz="2000" b="1" spc="-5" dirty="0">
                <a:solidFill>
                  <a:srgbClr val="767070"/>
                </a:solidFill>
                <a:latin typeface="Arial"/>
                <a:cs typeface="Arial"/>
              </a:rPr>
              <a:t>for</a:t>
            </a:r>
            <a:r>
              <a:rPr sz="2000" b="1" spc="-20" dirty="0">
                <a:solidFill>
                  <a:srgbClr val="767070"/>
                </a:solidFill>
                <a:latin typeface="Arial"/>
                <a:cs typeface="Arial"/>
              </a:rPr>
              <a:t> </a:t>
            </a:r>
            <a:r>
              <a:rPr sz="2000" b="1" spc="-10" dirty="0">
                <a:solidFill>
                  <a:srgbClr val="767070"/>
                </a:solidFill>
                <a:latin typeface="Arial"/>
                <a:cs typeface="Arial"/>
              </a:rPr>
              <a:t>Evacuation</a:t>
            </a:r>
            <a:endParaRPr sz="2000">
              <a:latin typeface="Arial"/>
              <a:cs typeface="Arial"/>
            </a:endParaRPr>
          </a:p>
        </p:txBody>
      </p:sp>
      <p:pic>
        <p:nvPicPr>
          <p:cNvPr id="3" name="object 3"/>
          <p:cNvPicPr/>
          <p:nvPr/>
        </p:nvPicPr>
        <p:blipFill>
          <a:blip r:embed="rId3" cstate="print"/>
          <a:stretch>
            <a:fillRect/>
          </a:stretch>
        </p:blipFill>
        <p:spPr>
          <a:xfrm>
            <a:off x="309372" y="255270"/>
            <a:ext cx="1173467" cy="656081"/>
          </a:xfrm>
          <a:prstGeom prst="rect">
            <a:avLst/>
          </a:prstGeom>
        </p:spPr>
      </p:pic>
      <p:sp>
        <p:nvSpPr>
          <p:cNvPr id="4" name="object 4"/>
          <p:cNvSpPr txBox="1"/>
          <p:nvPr/>
        </p:nvSpPr>
        <p:spPr>
          <a:xfrm>
            <a:off x="2695320" y="2915201"/>
            <a:ext cx="6800850" cy="939800"/>
          </a:xfrm>
          <a:prstGeom prst="rect">
            <a:avLst/>
          </a:prstGeom>
        </p:spPr>
        <p:txBody>
          <a:bodyPr vert="horz" wrap="square" lIns="0" tIns="12700" rIns="0" bIns="0" rtlCol="0">
            <a:spAutoFit/>
          </a:bodyPr>
          <a:lstStyle/>
          <a:p>
            <a:pPr marL="12700">
              <a:lnSpc>
                <a:spcPct val="100000"/>
              </a:lnSpc>
              <a:spcBef>
                <a:spcPts val="100"/>
              </a:spcBef>
            </a:pPr>
            <a:r>
              <a:rPr sz="6000" b="1" spc="-5" dirty="0">
                <a:solidFill>
                  <a:srgbClr val="FFFFFF"/>
                </a:solidFill>
                <a:latin typeface="Arial"/>
                <a:cs typeface="Arial"/>
              </a:rPr>
              <a:t>ANY</a:t>
            </a:r>
            <a:r>
              <a:rPr sz="6000" b="1" spc="-85" dirty="0">
                <a:solidFill>
                  <a:srgbClr val="FFFFFF"/>
                </a:solidFill>
                <a:latin typeface="Arial"/>
                <a:cs typeface="Arial"/>
              </a:rPr>
              <a:t> </a:t>
            </a:r>
            <a:r>
              <a:rPr sz="6000" b="1" dirty="0">
                <a:solidFill>
                  <a:srgbClr val="FFFFFF"/>
                </a:solidFill>
                <a:latin typeface="Arial"/>
                <a:cs typeface="Arial"/>
              </a:rPr>
              <a:t>QUESTIONS?</a:t>
            </a:r>
            <a:endParaRPr sz="6000">
              <a:latin typeface="Arial"/>
              <a:cs typeface="Arial"/>
            </a:endParaRPr>
          </a:p>
        </p:txBody>
      </p:sp>
      <p:pic>
        <p:nvPicPr>
          <p:cNvPr id="5" name="object 5"/>
          <p:cNvPicPr/>
          <p:nvPr/>
        </p:nvPicPr>
        <p:blipFill>
          <a:blip r:embed="rId4" cstate="print"/>
          <a:stretch>
            <a:fillRect/>
          </a:stretch>
        </p:blipFill>
        <p:spPr>
          <a:xfrm>
            <a:off x="8596121" y="1441703"/>
            <a:ext cx="1523998" cy="1434845"/>
          </a:xfrm>
          <a:prstGeom prst="rect">
            <a:avLst/>
          </a:prstGeom>
        </p:spPr>
      </p:pic>
      <p:pic>
        <p:nvPicPr>
          <p:cNvPr id="6" name="object 6"/>
          <p:cNvPicPr/>
          <p:nvPr/>
        </p:nvPicPr>
        <p:blipFill>
          <a:blip r:embed="rId5" cstate="print"/>
          <a:stretch>
            <a:fillRect/>
          </a:stretch>
        </p:blipFill>
        <p:spPr>
          <a:xfrm>
            <a:off x="7222998" y="4335779"/>
            <a:ext cx="2514599" cy="1828799"/>
          </a:xfrm>
          <a:prstGeom prst="rect">
            <a:avLst/>
          </a:prstGeom>
        </p:spPr>
      </p:pic>
      <p:grpSp>
        <p:nvGrpSpPr>
          <p:cNvPr id="7" name="object 7"/>
          <p:cNvGrpSpPr/>
          <p:nvPr/>
        </p:nvGrpSpPr>
        <p:grpSpPr>
          <a:xfrm>
            <a:off x="197993" y="1289646"/>
            <a:ext cx="3288665" cy="3017520"/>
            <a:chOff x="197993" y="1289646"/>
            <a:chExt cx="3288665" cy="3017520"/>
          </a:xfrm>
        </p:grpSpPr>
        <p:pic>
          <p:nvPicPr>
            <p:cNvPr id="8" name="object 8"/>
            <p:cNvPicPr/>
            <p:nvPr/>
          </p:nvPicPr>
          <p:blipFill>
            <a:blip r:embed="rId6" cstate="print"/>
            <a:stretch>
              <a:fillRect/>
            </a:stretch>
          </p:blipFill>
          <p:spPr>
            <a:xfrm>
              <a:off x="1320902" y="1289646"/>
              <a:ext cx="2165145" cy="2148280"/>
            </a:xfrm>
            <a:prstGeom prst="rect">
              <a:avLst/>
            </a:prstGeom>
          </p:spPr>
        </p:pic>
        <p:pic>
          <p:nvPicPr>
            <p:cNvPr id="9" name="object 9"/>
            <p:cNvPicPr/>
            <p:nvPr/>
          </p:nvPicPr>
          <p:blipFill>
            <a:blip r:embed="rId7" cstate="print"/>
            <a:stretch>
              <a:fillRect/>
            </a:stretch>
          </p:blipFill>
          <p:spPr>
            <a:xfrm>
              <a:off x="197993" y="2094015"/>
              <a:ext cx="2204338" cy="2212768"/>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30"/>
              </a:lnSpc>
            </a:pPr>
            <a:fld id="{81D60167-4931-47E6-BA6A-407CBD079E47}" type="slidenum">
              <a:rPr dirty="0"/>
              <a:t>21</a:t>
            </a:fld>
            <a:endParaRPr dirty="0"/>
          </a:p>
        </p:txBody>
      </p:sp>
      <p:sp>
        <p:nvSpPr>
          <p:cNvPr id="11" name="object 11"/>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t>#TCCC-CPP-PPT-24</a:t>
            </a:r>
            <a:r>
              <a:rPr spc="235" dirty="0"/>
              <a:t> </a:t>
            </a:r>
            <a:r>
              <a:rPr dirty="0"/>
              <a:t>08</a:t>
            </a:r>
            <a:r>
              <a:rPr spc="-25" dirty="0"/>
              <a:t> </a:t>
            </a:r>
            <a:r>
              <a:rPr spc="-5" dirty="0"/>
              <a:t>AUG</a:t>
            </a:r>
            <a:r>
              <a:rPr spc="-20" dirty="0"/>
              <a:t> </a:t>
            </a:r>
            <a:r>
              <a:rPr dirty="0"/>
              <a:t>23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67070"/>
                </a:solidFill>
                <a:latin typeface="Arial"/>
                <a:cs typeface="Arial"/>
              </a:rPr>
              <a:t>Module 24:</a:t>
            </a:r>
            <a:r>
              <a:rPr sz="2000" b="1" spc="-15" dirty="0">
                <a:solidFill>
                  <a:srgbClr val="767070"/>
                </a:solidFill>
                <a:latin typeface="Arial"/>
                <a:cs typeface="Arial"/>
              </a:rPr>
              <a:t> </a:t>
            </a:r>
            <a:r>
              <a:rPr sz="2000" b="1" spc="-5" dirty="0">
                <a:solidFill>
                  <a:srgbClr val="767070"/>
                </a:solidFill>
                <a:latin typeface="Arial"/>
                <a:cs typeface="Arial"/>
              </a:rPr>
              <a:t>Prepare</a:t>
            </a:r>
            <a:r>
              <a:rPr sz="2000" b="1" dirty="0">
                <a:solidFill>
                  <a:srgbClr val="767070"/>
                </a:solidFill>
                <a:latin typeface="Arial"/>
                <a:cs typeface="Arial"/>
              </a:rPr>
              <a:t> </a:t>
            </a:r>
            <a:r>
              <a:rPr sz="2000" b="1" spc="-5" dirty="0">
                <a:solidFill>
                  <a:srgbClr val="767070"/>
                </a:solidFill>
                <a:latin typeface="Arial"/>
                <a:cs typeface="Arial"/>
              </a:rPr>
              <a:t>for</a:t>
            </a:r>
            <a:r>
              <a:rPr sz="2000" b="1" spc="-20" dirty="0">
                <a:solidFill>
                  <a:srgbClr val="767070"/>
                </a:solidFill>
                <a:latin typeface="Arial"/>
                <a:cs typeface="Arial"/>
              </a:rPr>
              <a:t> </a:t>
            </a:r>
            <a:r>
              <a:rPr sz="2000" b="1" spc="-10" dirty="0">
                <a:solidFill>
                  <a:srgbClr val="767070"/>
                </a:solidFill>
                <a:latin typeface="Arial"/>
                <a:cs typeface="Arial"/>
              </a:rPr>
              <a:t>Evacuation</a:t>
            </a:r>
            <a:endParaRPr sz="2000">
              <a:latin typeface="Arial"/>
              <a:cs typeface="Arial"/>
            </a:endParaRPr>
          </a:p>
        </p:txBody>
      </p:sp>
      <p:pic>
        <p:nvPicPr>
          <p:cNvPr id="3" name="object 3"/>
          <p:cNvPicPr/>
          <p:nvPr/>
        </p:nvPicPr>
        <p:blipFill>
          <a:blip r:embed="rId3" cstate="print"/>
          <a:stretch>
            <a:fillRect/>
          </a:stretch>
        </p:blipFill>
        <p:spPr>
          <a:xfrm>
            <a:off x="309372" y="255270"/>
            <a:ext cx="1173467" cy="656081"/>
          </a:xfrm>
          <a:prstGeom prst="rect">
            <a:avLst/>
          </a:prstGeom>
        </p:spPr>
      </p:pic>
      <p:grpSp>
        <p:nvGrpSpPr>
          <p:cNvPr id="4" name="object 4"/>
          <p:cNvGrpSpPr/>
          <p:nvPr/>
        </p:nvGrpSpPr>
        <p:grpSpPr>
          <a:xfrm>
            <a:off x="647700" y="1779775"/>
            <a:ext cx="5946140" cy="4467225"/>
            <a:chOff x="647700" y="1779775"/>
            <a:chExt cx="5946140" cy="4467225"/>
          </a:xfrm>
        </p:grpSpPr>
        <p:pic>
          <p:nvPicPr>
            <p:cNvPr id="5" name="object 5"/>
            <p:cNvPicPr/>
            <p:nvPr/>
          </p:nvPicPr>
          <p:blipFill>
            <a:blip r:embed="rId4" cstate="print"/>
            <a:stretch>
              <a:fillRect/>
            </a:stretch>
          </p:blipFill>
          <p:spPr>
            <a:xfrm>
              <a:off x="647700" y="1779775"/>
              <a:ext cx="5945873" cy="4466882"/>
            </a:xfrm>
            <a:prstGeom prst="rect">
              <a:avLst/>
            </a:prstGeom>
          </p:spPr>
        </p:pic>
        <p:sp>
          <p:nvSpPr>
            <p:cNvPr id="6" name="object 6"/>
            <p:cNvSpPr/>
            <p:nvPr/>
          </p:nvSpPr>
          <p:spPr>
            <a:xfrm>
              <a:off x="3786366" y="4936877"/>
              <a:ext cx="1543050" cy="485140"/>
            </a:xfrm>
            <a:custGeom>
              <a:avLst/>
              <a:gdLst/>
              <a:ahLst/>
              <a:cxnLst/>
              <a:rect l="l" t="t" r="r" b="b"/>
              <a:pathLst>
                <a:path w="1543050" h="485139">
                  <a:moveTo>
                    <a:pt x="38912" y="0"/>
                  </a:moveTo>
                  <a:lnTo>
                    <a:pt x="0" y="258660"/>
                  </a:lnTo>
                  <a:lnTo>
                    <a:pt x="1503794" y="484860"/>
                  </a:lnTo>
                  <a:lnTo>
                    <a:pt x="1542707" y="226199"/>
                  </a:lnTo>
                  <a:lnTo>
                    <a:pt x="38912" y="0"/>
                  </a:lnTo>
                  <a:close/>
                </a:path>
              </a:pathLst>
            </a:custGeom>
            <a:solidFill>
              <a:srgbClr val="000000"/>
            </a:solidFill>
          </p:spPr>
          <p:txBody>
            <a:bodyPr wrap="square" lIns="0" tIns="0" rIns="0" bIns="0" rtlCol="0"/>
            <a:lstStyle/>
            <a:p>
              <a:endParaRPr/>
            </a:p>
          </p:txBody>
        </p:sp>
        <p:sp>
          <p:nvSpPr>
            <p:cNvPr id="7" name="object 7"/>
            <p:cNvSpPr/>
            <p:nvPr/>
          </p:nvSpPr>
          <p:spPr>
            <a:xfrm>
              <a:off x="3924864" y="5040191"/>
              <a:ext cx="1267460" cy="283845"/>
            </a:xfrm>
            <a:custGeom>
              <a:avLst/>
              <a:gdLst/>
              <a:ahLst/>
              <a:cxnLst/>
              <a:rect l="l" t="t" r="r" b="b"/>
              <a:pathLst>
                <a:path w="1267460" h="283845">
                  <a:moveTo>
                    <a:pt x="44865" y="0"/>
                  </a:moveTo>
                  <a:lnTo>
                    <a:pt x="7336" y="24184"/>
                  </a:lnTo>
                  <a:lnTo>
                    <a:pt x="0" y="56750"/>
                  </a:lnTo>
                  <a:lnTo>
                    <a:pt x="897" y="66906"/>
                  </a:lnTo>
                  <a:lnTo>
                    <a:pt x="29030" y="100269"/>
                  </a:lnTo>
                  <a:lnTo>
                    <a:pt x="45968" y="103177"/>
                  </a:lnTo>
                  <a:lnTo>
                    <a:pt x="53094" y="102747"/>
                  </a:lnTo>
                  <a:lnTo>
                    <a:pt x="78763" y="86251"/>
                  </a:lnTo>
                  <a:lnTo>
                    <a:pt x="45954" y="86251"/>
                  </a:lnTo>
                  <a:lnTo>
                    <a:pt x="33470" y="84384"/>
                  </a:lnTo>
                  <a:lnTo>
                    <a:pt x="20734" y="55950"/>
                  </a:lnTo>
                  <a:lnTo>
                    <a:pt x="21620" y="47198"/>
                  </a:lnTo>
                  <a:lnTo>
                    <a:pt x="43972" y="16414"/>
                  </a:lnTo>
                  <a:lnTo>
                    <a:pt x="83192" y="16414"/>
                  </a:lnTo>
                  <a:lnTo>
                    <a:pt x="82682" y="15766"/>
                  </a:lnTo>
                  <a:lnTo>
                    <a:pt x="77300" y="10168"/>
                  </a:lnTo>
                  <a:lnTo>
                    <a:pt x="70869" y="5777"/>
                  </a:lnTo>
                  <a:lnTo>
                    <a:pt x="63389" y="2596"/>
                  </a:lnTo>
                  <a:lnTo>
                    <a:pt x="54856" y="628"/>
                  </a:lnTo>
                  <a:lnTo>
                    <a:pt x="44865" y="0"/>
                  </a:lnTo>
                  <a:close/>
                </a:path>
                <a:path w="1267460" h="283845">
                  <a:moveTo>
                    <a:pt x="65689" y="67811"/>
                  </a:moveTo>
                  <a:lnTo>
                    <a:pt x="62946" y="74783"/>
                  </a:lnTo>
                  <a:lnTo>
                    <a:pt x="59403" y="79672"/>
                  </a:lnTo>
                  <a:lnTo>
                    <a:pt x="50767" y="85260"/>
                  </a:lnTo>
                  <a:lnTo>
                    <a:pt x="45954" y="86251"/>
                  </a:lnTo>
                  <a:lnTo>
                    <a:pt x="78763" y="86251"/>
                  </a:lnTo>
                  <a:lnTo>
                    <a:pt x="80363" y="84015"/>
                  </a:lnTo>
                  <a:lnTo>
                    <a:pt x="84092" y="76840"/>
                  </a:lnTo>
                  <a:lnTo>
                    <a:pt x="65689" y="67811"/>
                  </a:lnTo>
                  <a:close/>
                </a:path>
                <a:path w="1267460" h="283845">
                  <a:moveTo>
                    <a:pt x="83192" y="16414"/>
                  </a:moveTo>
                  <a:lnTo>
                    <a:pt x="43972" y="16414"/>
                  </a:lnTo>
                  <a:lnTo>
                    <a:pt x="56584" y="18306"/>
                  </a:lnTo>
                  <a:lnTo>
                    <a:pt x="60863" y="20465"/>
                  </a:lnTo>
                  <a:lnTo>
                    <a:pt x="67379" y="27513"/>
                  </a:lnTo>
                  <a:lnTo>
                    <a:pt x="69207" y="31920"/>
                  </a:lnTo>
                  <a:lnTo>
                    <a:pt x="69601" y="37204"/>
                  </a:lnTo>
                  <a:lnTo>
                    <a:pt x="90035" y="35464"/>
                  </a:lnTo>
                  <a:lnTo>
                    <a:pt x="88981" y="27221"/>
                  </a:lnTo>
                  <a:lnTo>
                    <a:pt x="86530" y="20655"/>
                  </a:lnTo>
                  <a:lnTo>
                    <a:pt x="83192" y="16414"/>
                  </a:lnTo>
                  <a:close/>
                </a:path>
                <a:path w="1267460" h="283845">
                  <a:moveTo>
                    <a:pt x="111257" y="10838"/>
                  </a:moveTo>
                  <a:lnTo>
                    <a:pt x="103332" y="63493"/>
                  </a:lnTo>
                  <a:lnTo>
                    <a:pt x="101482" y="87635"/>
                  </a:lnTo>
                  <a:lnTo>
                    <a:pt x="101583" y="89623"/>
                  </a:lnTo>
                  <a:lnTo>
                    <a:pt x="144493" y="118496"/>
                  </a:lnTo>
                  <a:lnTo>
                    <a:pt x="150970" y="118458"/>
                  </a:lnTo>
                  <a:lnTo>
                    <a:pt x="176133" y="101046"/>
                  </a:lnTo>
                  <a:lnTo>
                    <a:pt x="144302" y="101046"/>
                  </a:lnTo>
                  <a:lnTo>
                    <a:pt x="133076" y="99357"/>
                  </a:lnTo>
                  <a:lnTo>
                    <a:pt x="121290" y="81311"/>
                  </a:lnTo>
                  <a:lnTo>
                    <a:pt x="121862" y="75773"/>
                  </a:lnTo>
                  <a:lnTo>
                    <a:pt x="131183" y="13836"/>
                  </a:lnTo>
                  <a:lnTo>
                    <a:pt x="111257" y="10838"/>
                  </a:lnTo>
                  <a:close/>
                </a:path>
                <a:path w="1267460" h="283845">
                  <a:moveTo>
                    <a:pt x="170033" y="19678"/>
                  </a:moveTo>
                  <a:lnTo>
                    <a:pt x="160647" y="82098"/>
                  </a:lnTo>
                  <a:lnTo>
                    <a:pt x="144302" y="101046"/>
                  </a:lnTo>
                  <a:lnTo>
                    <a:pt x="176133" y="101046"/>
                  </a:lnTo>
                  <a:lnTo>
                    <a:pt x="189959" y="22675"/>
                  </a:lnTo>
                  <a:lnTo>
                    <a:pt x="170033" y="19678"/>
                  </a:lnTo>
                  <a:close/>
                </a:path>
                <a:path w="1267460" h="283845">
                  <a:moveTo>
                    <a:pt x="274155" y="86327"/>
                  </a:moveTo>
                  <a:lnTo>
                    <a:pt x="222204" y="86327"/>
                  </a:lnTo>
                  <a:lnTo>
                    <a:pt x="230815" y="87623"/>
                  </a:lnTo>
                  <a:lnTo>
                    <a:pt x="234104" y="88499"/>
                  </a:lnTo>
                  <a:lnTo>
                    <a:pt x="249801" y="110648"/>
                  </a:lnTo>
                  <a:lnTo>
                    <a:pt x="260977" y="134295"/>
                  </a:lnTo>
                  <a:lnTo>
                    <a:pt x="284815" y="137889"/>
                  </a:lnTo>
                  <a:lnTo>
                    <a:pt x="275659" y="116820"/>
                  </a:lnTo>
                  <a:lnTo>
                    <a:pt x="272052" y="108425"/>
                  </a:lnTo>
                  <a:lnTo>
                    <a:pt x="269080" y="102507"/>
                  </a:lnTo>
                  <a:lnTo>
                    <a:pt x="264368" y="95649"/>
                  </a:lnTo>
                  <a:lnTo>
                    <a:pt x="261231" y="92360"/>
                  </a:lnTo>
                  <a:lnTo>
                    <a:pt x="257294" y="89197"/>
                  </a:lnTo>
                  <a:lnTo>
                    <a:pt x="266317" y="89197"/>
                  </a:lnTo>
                  <a:lnTo>
                    <a:pt x="273119" y="87178"/>
                  </a:lnTo>
                  <a:lnTo>
                    <a:pt x="274155" y="86327"/>
                  </a:lnTo>
                  <a:close/>
                </a:path>
                <a:path w="1267460" h="283845">
                  <a:moveTo>
                    <a:pt x="210914" y="25824"/>
                  </a:moveTo>
                  <a:lnTo>
                    <a:pt x="196068" y="124541"/>
                  </a:lnTo>
                  <a:lnTo>
                    <a:pt x="216007" y="127539"/>
                  </a:lnTo>
                  <a:lnTo>
                    <a:pt x="222204" y="86327"/>
                  </a:lnTo>
                  <a:lnTo>
                    <a:pt x="274155" y="86327"/>
                  </a:lnTo>
                  <a:lnTo>
                    <a:pt x="283279" y="78834"/>
                  </a:lnTo>
                  <a:lnTo>
                    <a:pt x="285485" y="74719"/>
                  </a:lnTo>
                  <a:lnTo>
                    <a:pt x="254907" y="74719"/>
                  </a:lnTo>
                  <a:lnTo>
                    <a:pt x="248874" y="74224"/>
                  </a:lnTo>
                  <a:lnTo>
                    <a:pt x="224566" y="70566"/>
                  </a:lnTo>
                  <a:lnTo>
                    <a:pt x="228338" y="45522"/>
                  </a:lnTo>
                  <a:lnTo>
                    <a:pt x="283789" y="45522"/>
                  </a:lnTo>
                  <a:lnTo>
                    <a:pt x="283329" y="44481"/>
                  </a:lnTo>
                  <a:lnTo>
                    <a:pt x="279977" y="40747"/>
                  </a:lnTo>
                  <a:lnTo>
                    <a:pt x="270947" y="35768"/>
                  </a:lnTo>
                  <a:lnTo>
                    <a:pt x="263416" y="33724"/>
                  </a:lnTo>
                  <a:lnTo>
                    <a:pt x="210914" y="25824"/>
                  </a:lnTo>
                  <a:close/>
                </a:path>
                <a:path w="1267460" h="283845">
                  <a:moveTo>
                    <a:pt x="266317" y="89197"/>
                  </a:moveTo>
                  <a:lnTo>
                    <a:pt x="257294" y="89197"/>
                  </a:lnTo>
                  <a:lnTo>
                    <a:pt x="266146" y="89248"/>
                  </a:lnTo>
                  <a:lnTo>
                    <a:pt x="266317" y="89197"/>
                  </a:lnTo>
                  <a:close/>
                </a:path>
                <a:path w="1267460" h="283845">
                  <a:moveTo>
                    <a:pt x="283789" y="45522"/>
                  </a:moveTo>
                  <a:lnTo>
                    <a:pt x="228338" y="45522"/>
                  </a:lnTo>
                  <a:lnTo>
                    <a:pt x="251973" y="49078"/>
                  </a:lnTo>
                  <a:lnTo>
                    <a:pt x="256799" y="49916"/>
                  </a:lnTo>
                  <a:lnTo>
                    <a:pt x="267251" y="60508"/>
                  </a:lnTo>
                  <a:lnTo>
                    <a:pt x="266311" y="66795"/>
                  </a:lnTo>
                  <a:lnTo>
                    <a:pt x="265270" y="69169"/>
                  </a:lnTo>
                  <a:lnTo>
                    <a:pt x="261981" y="72713"/>
                  </a:lnTo>
                  <a:lnTo>
                    <a:pt x="259911" y="73818"/>
                  </a:lnTo>
                  <a:lnTo>
                    <a:pt x="254907" y="74719"/>
                  </a:lnTo>
                  <a:lnTo>
                    <a:pt x="285485" y="74719"/>
                  </a:lnTo>
                  <a:lnTo>
                    <a:pt x="286377" y="73056"/>
                  </a:lnTo>
                  <a:lnTo>
                    <a:pt x="288359" y="59810"/>
                  </a:lnTo>
                  <a:lnTo>
                    <a:pt x="287711" y="54412"/>
                  </a:lnTo>
                  <a:lnTo>
                    <a:pt x="283789" y="45522"/>
                  </a:lnTo>
                  <a:close/>
                </a:path>
                <a:path w="1267460" h="283845">
                  <a:moveTo>
                    <a:pt x="373623" y="101288"/>
                  </a:moveTo>
                  <a:lnTo>
                    <a:pt x="321671" y="101288"/>
                  </a:lnTo>
                  <a:lnTo>
                    <a:pt x="330281" y="102583"/>
                  </a:lnTo>
                  <a:lnTo>
                    <a:pt x="333571" y="103459"/>
                  </a:lnTo>
                  <a:lnTo>
                    <a:pt x="349268" y="125621"/>
                  </a:lnTo>
                  <a:lnTo>
                    <a:pt x="360444" y="149256"/>
                  </a:lnTo>
                  <a:lnTo>
                    <a:pt x="384282" y="152850"/>
                  </a:lnTo>
                  <a:lnTo>
                    <a:pt x="375125" y="131780"/>
                  </a:lnTo>
                  <a:lnTo>
                    <a:pt x="371518" y="123386"/>
                  </a:lnTo>
                  <a:lnTo>
                    <a:pt x="368546" y="117480"/>
                  </a:lnTo>
                  <a:lnTo>
                    <a:pt x="363835" y="110610"/>
                  </a:lnTo>
                  <a:lnTo>
                    <a:pt x="360698" y="107320"/>
                  </a:lnTo>
                  <a:lnTo>
                    <a:pt x="356761" y="104158"/>
                  </a:lnTo>
                  <a:lnTo>
                    <a:pt x="365784" y="104158"/>
                  </a:lnTo>
                  <a:lnTo>
                    <a:pt x="372585" y="102139"/>
                  </a:lnTo>
                  <a:lnTo>
                    <a:pt x="373623" y="101288"/>
                  </a:lnTo>
                  <a:close/>
                </a:path>
                <a:path w="1267460" h="283845">
                  <a:moveTo>
                    <a:pt x="310380" y="40785"/>
                  </a:moveTo>
                  <a:lnTo>
                    <a:pt x="295534" y="139502"/>
                  </a:lnTo>
                  <a:lnTo>
                    <a:pt x="315460" y="142499"/>
                  </a:lnTo>
                  <a:lnTo>
                    <a:pt x="321671" y="101288"/>
                  </a:lnTo>
                  <a:lnTo>
                    <a:pt x="373623" y="101288"/>
                  </a:lnTo>
                  <a:lnTo>
                    <a:pt x="382745" y="93807"/>
                  </a:lnTo>
                  <a:lnTo>
                    <a:pt x="384944" y="89680"/>
                  </a:lnTo>
                  <a:lnTo>
                    <a:pt x="354373" y="89680"/>
                  </a:lnTo>
                  <a:lnTo>
                    <a:pt x="348341" y="89185"/>
                  </a:lnTo>
                  <a:lnTo>
                    <a:pt x="324033" y="85527"/>
                  </a:lnTo>
                  <a:lnTo>
                    <a:pt x="327805" y="60483"/>
                  </a:lnTo>
                  <a:lnTo>
                    <a:pt x="383255" y="60483"/>
                  </a:lnTo>
                  <a:lnTo>
                    <a:pt x="382796" y="59441"/>
                  </a:lnTo>
                  <a:lnTo>
                    <a:pt x="379443" y="55707"/>
                  </a:lnTo>
                  <a:lnTo>
                    <a:pt x="370413" y="50729"/>
                  </a:lnTo>
                  <a:lnTo>
                    <a:pt x="362882" y="48684"/>
                  </a:lnTo>
                  <a:lnTo>
                    <a:pt x="310380" y="40785"/>
                  </a:lnTo>
                  <a:close/>
                </a:path>
                <a:path w="1267460" h="283845">
                  <a:moveTo>
                    <a:pt x="365784" y="104158"/>
                  </a:moveTo>
                  <a:lnTo>
                    <a:pt x="356761" y="104158"/>
                  </a:lnTo>
                  <a:lnTo>
                    <a:pt x="365613" y="104209"/>
                  </a:lnTo>
                  <a:lnTo>
                    <a:pt x="365784" y="104158"/>
                  </a:lnTo>
                  <a:close/>
                </a:path>
                <a:path w="1267460" h="283845">
                  <a:moveTo>
                    <a:pt x="383255" y="60483"/>
                  </a:moveTo>
                  <a:lnTo>
                    <a:pt x="327805" y="60483"/>
                  </a:lnTo>
                  <a:lnTo>
                    <a:pt x="351439" y="64039"/>
                  </a:lnTo>
                  <a:lnTo>
                    <a:pt x="356265" y="64877"/>
                  </a:lnTo>
                  <a:lnTo>
                    <a:pt x="366718" y="75481"/>
                  </a:lnTo>
                  <a:lnTo>
                    <a:pt x="365778" y="81755"/>
                  </a:lnTo>
                  <a:lnTo>
                    <a:pt x="364736" y="84130"/>
                  </a:lnTo>
                  <a:lnTo>
                    <a:pt x="361447" y="87673"/>
                  </a:lnTo>
                  <a:lnTo>
                    <a:pt x="359377" y="88778"/>
                  </a:lnTo>
                  <a:lnTo>
                    <a:pt x="354373" y="89680"/>
                  </a:lnTo>
                  <a:lnTo>
                    <a:pt x="384944" y="89680"/>
                  </a:lnTo>
                  <a:lnTo>
                    <a:pt x="385831" y="88016"/>
                  </a:lnTo>
                  <a:lnTo>
                    <a:pt x="387825" y="74770"/>
                  </a:lnTo>
                  <a:lnTo>
                    <a:pt x="387177" y="69373"/>
                  </a:lnTo>
                  <a:lnTo>
                    <a:pt x="383255" y="60483"/>
                  </a:lnTo>
                  <a:close/>
                </a:path>
                <a:path w="1267460" h="283845">
                  <a:moveTo>
                    <a:pt x="410533" y="55860"/>
                  </a:moveTo>
                  <a:lnTo>
                    <a:pt x="395686" y="154564"/>
                  </a:lnTo>
                  <a:lnTo>
                    <a:pt x="470756" y="165855"/>
                  </a:lnTo>
                  <a:lnTo>
                    <a:pt x="473258" y="149230"/>
                  </a:lnTo>
                  <a:lnTo>
                    <a:pt x="418114" y="140924"/>
                  </a:lnTo>
                  <a:lnTo>
                    <a:pt x="422166" y="114064"/>
                  </a:lnTo>
                  <a:lnTo>
                    <a:pt x="472842" y="114064"/>
                  </a:lnTo>
                  <a:lnTo>
                    <a:pt x="474223" y="104882"/>
                  </a:lnTo>
                  <a:lnTo>
                    <a:pt x="424668" y="97440"/>
                  </a:lnTo>
                  <a:lnTo>
                    <a:pt x="427957" y="75545"/>
                  </a:lnTo>
                  <a:lnTo>
                    <a:pt x="482415" y="75545"/>
                  </a:lnTo>
                  <a:lnTo>
                    <a:pt x="483723" y="66858"/>
                  </a:lnTo>
                  <a:lnTo>
                    <a:pt x="410533" y="55860"/>
                  </a:lnTo>
                  <a:close/>
                </a:path>
                <a:path w="1267460" h="283845">
                  <a:moveTo>
                    <a:pt x="472842" y="114064"/>
                  </a:moveTo>
                  <a:lnTo>
                    <a:pt x="422166" y="114064"/>
                  </a:lnTo>
                  <a:lnTo>
                    <a:pt x="471721" y="121519"/>
                  </a:lnTo>
                  <a:lnTo>
                    <a:pt x="472842" y="114064"/>
                  </a:lnTo>
                  <a:close/>
                </a:path>
                <a:path w="1267460" h="283845">
                  <a:moveTo>
                    <a:pt x="482415" y="75545"/>
                  </a:moveTo>
                  <a:lnTo>
                    <a:pt x="427957" y="75545"/>
                  </a:lnTo>
                  <a:lnTo>
                    <a:pt x="481208" y="83559"/>
                  </a:lnTo>
                  <a:lnTo>
                    <a:pt x="482415" y="75545"/>
                  </a:lnTo>
                  <a:close/>
                </a:path>
                <a:path w="1267460" h="283845">
                  <a:moveTo>
                    <a:pt x="537298" y="106952"/>
                  </a:moveTo>
                  <a:lnTo>
                    <a:pt x="516768" y="106952"/>
                  </a:lnTo>
                  <a:lnTo>
                    <a:pt x="546880" y="177310"/>
                  </a:lnTo>
                  <a:lnTo>
                    <a:pt x="566882" y="180320"/>
                  </a:lnTo>
                  <a:lnTo>
                    <a:pt x="572234" y="144734"/>
                  </a:lnTo>
                  <a:lnTo>
                    <a:pt x="553293" y="144734"/>
                  </a:lnTo>
                  <a:lnTo>
                    <a:pt x="537298" y="106952"/>
                  </a:lnTo>
                  <a:close/>
                </a:path>
                <a:path w="1267460" h="283845">
                  <a:moveTo>
                    <a:pt x="503420" y="69830"/>
                  </a:moveTo>
                  <a:lnTo>
                    <a:pt x="488574" y="168534"/>
                  </a:lnTo>
                  <a:lnTo>
                    <a:pt x="507091" y="171316"/>
                  </a:lnTo>
                  <a:lnTo>
                    <a:pt x="516768" y="106952"/>
                  </a:lnTo>
                  <a:lnTo>
                    <a:pt x="537298" y="106952"/>
                  </a:lnTo>
                  <a:lnTo>
                    <a:pt x="522813" y="72738"/>
                  </a:lnTo>
                  <a:lnTo>
                    <a:pt x="503420" y="69830"/>
                  </a:lnTo>
                  <a:close/>
                </a:path>
                <a:path w="1267460" h="283845">
                  <a:moveTo>
                    <a:pt x="563212" y="78821"/>
                  </a:moveTo>
                  <a:lnTo>
                    <a:pt x="553293" y="144734"/>
                  </a:lnTo>
                  <a:lnTo>
                    <a:pt x="572234" y="144734"/>
                  </a:lnTo>
                  <a:lnTo>
                    <a:pt x="581729" y="81603"/>
                  </a:lnTo>
                  <a:lnTo>
                    <a:pt x="563212" y="78821"/>
                  </a:lnTo>
                  <a:close/>
                </a:path>
                <a:path w="1267460" h="283845">
                  <a:moveTo>
                    <a:pt x="596372" y="83813"/>
                  </a:moveTo>
                  <a:lnTo>
                    <a:pt x="593857" y="100500"/>
                  </a:lnTo>
                  <a:lnTo>
                    <a:pt x="623143" y="104907"/>
                  </a:lnTo>
                  <a:lnTo>
                    <a:pt x="610812" y="186924"/>
                  </a:lnTo>
                  <a:lnTo>
                    <a:pt x="630738" y="189921"/>
                  </a:lnTo>
                  <a:lnTo>
                    <a:pt x="643070" y="107904"/>
                  </a:lnTo>
                  <a:lnTo>
                    <a:pt x="672956" y="107904"/>
                  </a:lnTo>
                  <a:lnTo>
                    <a:pt x="674807" y="95611"/>
                  </a:lnTo>
                  <a:lnTo>
                    <a:pt x="596372" y="83813"/>
                  </a:lnTo>
                  <a:close/>
                </a:path>
                <a:path w="1267460" h="283845">
                  <a:moveTo>
                    <a:pt x="672956" y="107904"/>
                  </a:moveTo>
                  <a:lnTo>
                    <a:pt x="643070" y="107904"/>
                  </a:lnTo>
                  <a:lnTo>
                    <a:pt x="672292" y="112311"/>
                  </a:lnTo>
                  <a:lnTo>
                    <a:pt x="672956" y="107904"/>
                  </a:lnTo>
                  <a:close/>
                </a:path>
                <a:path w="1267460" h="283845">
                  <a:moveTo>
                    <a:pt x="729277" y="103802"/>
                  </a:moveTo>
                  <a:lnTo>
                    <a:pt x="714431" y="202507"/>
                  </a:lnTo>
                  <a:lnTo>
                    <a:pt x="789501" y="213797"/>
                  </a:lnTo>
                  <a:lnTo>
                    <a:pt x="792002" y="197173"/>
                  </a:lnTo>
                  <a:lnTo>
                    <a:pt x="736859" y="188880"/>
                  </a:lnTo>
                  <a:lnTo>
                    <a:pt x="740898" y="162006"/>
                  </a:lnTo>
                  <a:lnTo>
                    <a:pt x="791575" y="162006"/>
                  </a:lnTo>
                  <a:lnTo>
                    <a:pt x="792955" y="152837"/>
                  </a:lnTo>
                  <a:lnTo>
                    <a:pt x="743400" y="145382"/>
                  </a:lnTo>
                  <a:lnTo>
                    <a:pt x="746689" y="123500"/>
                  </a:lnTo>
                  <a:lnTo>
                    <a:pt x="801159" y="123500"/>
                  </a:lnTo>
                  <a:lnTo>
                    <a:pt x="802467" y="114813"/>
                  </a:lnTo>
                  <a:lnTo>
                    <a:pt x="729277" y="103802"/>
                  </a:lnTo>
                  <a:close/>
                </a:path>
                <a:path w="1267460" h="283845">
                  <a:moveTo>
                    <a:pt x="791575" y="162006"/>
                  </a:moveTo>
                  <a:lnTo>
                    <a:pt x="740898" y="162006"/>
                  </a:lnTo>
                  <a:lnTo>
                    <a:pt x="790453" y="169461"/>
                  </a:lnTo>
                  <a:lnTo>
                    <a:pt x="791575" y="162006"/>
                  </a:lnTo>
                  <a:close/>
                </a:path>
                <a:path w="1267460" h="283845">
                  <a:moveTo>
                    <a:pt x="801159" y="123500"/>
                  </a:moveTo>
                  <a:lnTo>
                    <a:pt x="746689" y="123500"/>
                  </a:lnTo>
                  <a:lnTo>
                    <a:pt x="799953" y="131514"/>
                  </a:lnTo>
                  <a:lnTo>
                    <a:pt x="801159" y="123500"/>
                  </a:lnTo>
                  <a:close/>
                </a:path>
                <a:path w="1267460" h="283845">
                  <a:moveTo>
                    <a:pt x="821136" y="117620"/>
                  </a:moveTo>
                  <a:lnTo>
                    <a:pt x="806290" y="216324"/>
                  </a:lnTo>
                  <a:lnTo>
                    <a:pt x="851159" y="223081"/>
                  </a:lnTo>
                  <a:lnTo>
                    <a:pt x="857141" y="223259"/>
                  </a:lnTo>
                  <a:lnTo>
                    <a:pt x="867910" y="221531"/>
                  </a:lnTo>
                  <a:lnTo>
                    <a:pt x="872978" y="219614"/>
                  </a:lnTo>
                  <a:lnTo>
                    <a:pt x="882185" y="213010"/>
                  </a:lnTo>
                  <a:lnTo>
                    <a:pt x="886579" y="207726"/>
                  </a:lnTo>
                  <a:lnTo>
                    <a:pt x="887446" y="206063"/>
                  </a:lnTo>
                  <a:lnTo>
                    <a:pt x="853229" y="206063"/>
                  </a:lnTo>
                  <a:lnTo>
                    <a:pt x="849165" y="205771"/>
                  </a:lnTo>
                  <a:lnTo>
                    <a:pt x="828718" y="202697"/>
                  </a:lnTo>
                  <a:lnTo>
                    <a:pt x="838561" y="137318"/>
                  </a:lnTo>
                  <a:lnTo>
                    <a:pt x="888310" y="137318"/>
                  </a:lnTo>
                  <a:lnTo>
                    <a:pt x="886109" y="134168"/>
                  </a:lnTo>
                  <a:lnTo>
                    <a:pt x="881601" y="130383"/>
                  </a:lnTo>
                  <a:lnTo>
                    <a:pt x="871949" y="125900"/>
                  </a:lnTo>
                  <a:lnTo>
                    <a:pt x="865777" y="124338"/>
                  </a:lnTo>
                  <a:lnTo>
                    <a:pt x="821136" y="117620"/>
                  </a:lnTo>
                  <a:close/>
                </a:path>
                <a:path w="1267460" h="283845">
                  <a:moveTo>
                    <a:pt x="888310" y="137318"/>
                  </a:moveTo>
                  <a:lnTo>
                    <a:pt x="838561" y="137318"/>
                  </a:lnTo>
                  <a:lnTo>
                    <a:pt x="855629" y="139883"/>
                  </a:lnTo>
                  <a:lnTo>
                    <a:pt x="861040" y="141013"/>
                  </a:lnTo>
                  <a:lnTo>
                    <a:pt x="863732" y="142067"/>
                  </a:lnTo>
                  <a:lnTo>
                    <a:pt x="867339" y="143439"/>
                  </a:lnTo>
                  <a:lnTo>
                    <a:pt x="870171" y="145446"/>
                  </a:lnTo>
                  <a:lnTo>
                    <a:pt x="874337" y="150754"/>
                  </a:lnTo>
                  <a:lnTo>
                    <a:pt x="875746" y="154221"/>
                  </a:lnTo>
                  <a:lnTo>
                    <a:pt x="877207" y="162794"/>
                  </a:lnTo>
                  <a:lnTo>
                    <a:pt x="877004" y="168763"/>
                  </a:lnTo>
                  <a:lnTo>
                    <a:pt x="862043" y="204513"/>
                  </a:lnTo>
                  <a:lnTo>
                    <a:pt x="853229" y="206063"/>
                  </a:lnTo>
                  <a:lnTo>
                    <a:pt x="887446" y="206063"/>
                  </a:lnTo>
                  <a:lnTo>
                    <a:pt x="893031" y="195344"/>
                  </a:lnTo>
                  <a:lnTo>
                    <a:pt x="895101" y="188486"/>
                  </a:lnTo>
                  <a:lnTo>
                    <a:pt x="897717" y="171112"/>
                  </a:lnTo>
                  <a:lnTo>
                    <a:pt x="897737" y="162794"/>
                  </a:lnTo>
                  <a:lnTo>
                    <a:pt x="895393" y="149916"/>
                  </a:lnTo>
                  <a:lnTo>
                    <a:pt x="893056" y="144112"/>
                  </a:lnTo>
                  <a:lnTo>
                    <a:pt x="888310" y="137318"/>
                  </a:lnTo>
                  <a:close/>
                </a:path>
                <a:path w="1267460" h="283845">
                  <a:moveTo>
                    <a:pt x="920069" y="132504"/>
                  </a:moveTo>
                  <a:lnTo>
                    <a:pt x="905210" y="231209"/>
                  </a:lnTo>
                  <a:lnTo>
                    <a:pt x="925149" y="234206"/>
                  </a:lnTo>
                  <a:lnTo>
                    <a:pt x="939996" y="135502"/>
                  </a:lnTo>
                  <a:lnTo>
                    <a:pt x="920069" y="132504"/>
                  </a:lnTo>
                  <a:close/>
                </a:path>
                <a:path w="1267460" h="283845">
                  <a:moveTo>
                    <a:pt x="1042891" y="150970"/>
                  </a:moveTo>
                  <a:lnTo>
                    <a:pt x="1028045" y="249687"/>
                  </a:lnTo>
                  <a:lnTo>
                    <a:pt x="1047971" y="252684"/>
                  </a:lnTo>
                  <a:lnTo>
                    <a:pt x="1062817" y="153967"/>
                  </a:lnTo>
                  <a:lnTo>
                    <a:pt x="1042891" y="150970"/>
                  </a:lnTo>
                  <a:close/>
                </a:path>
                <a:path w="1267460" h="283845">
                  <a:moveTo>
                    <a:pt x="952035" y="137305"/>
                  </a:moveTo>
                  <a:lnTo>
                    <a:pt x="949521" y="154005"/>
                  </a:lnTo>
                  <a:lnTo>
                    <a:pt x="978807" y="158412"/>
                  </a:lnTo>
                  <a:lnTo>
                    <a:pt x="966475" y="240416"/>
                  </a:lnTo>
                  <a:lnTo>
                    <a:pt x="986401" y="243413"/>
                  </a:lnTo>
                  <a:lnTo>
                    <a:pt x="998733" y="161410"/>
                  </a:lnTo>
                  <a:lnTo>
                    <a:pt x="1028617" y="161410"/>
                  </a:lnTo>
                  <a:lnTo>
                    <a:pt x="1030470" y="149103"/>
                  </a:lnTo>
                  <a:lnTo>
                    <a:pt x="952035" y="137305"/>
                  </a:lnTo>
                  <a:close/>
                </a:path>
                <a:path w="1267460" h="283845">
                  <a:moveTo>
                    <a:pt x="1028617" y="161410"/>
                  </a:moveTo>
                  <a:lnTo>
                    <a:pt x="998733" y="161410"/>
                  </a:lnTo>
                  <a:lnTo>
                    <a:pt x="1027956" y="165804"/>
                  </a:lnTo>
                  <a:lnTo>
                    <a:pt x="1028617" y="161410"/>
                  </a:lnTo>
                  <a:close/>
                </a:path>
                <a:path w="1267460" h="283845">
                  <a:moveTo>
                    <a:pt x="1117834" y="160533"/>
                  </a:moveTo>
                  <a:lnTo>
                    <a:pt x="1081689" y="176865"/>
                  </a:lnTo>
                  <a:lnTo>
                    <a:pt x="1069509" y="217473"/>
                  </a:lnTo>
                  <a:lnTo>
                    <a:pt x="1070459" y="227721"/>
                  </a:lnTo>
                  <a:lnTo>
                    <a:pt x="1100472" y="261438"/>
                  </a:lnTo>
                  <a:lnTo>
                    <a:pt x="1121241" y="264560"/>
                  </a:lnTo>
                  <a:lnTo>
                    <a:pt x="1130856" y="263419"/>
                  </a:lnTo>
                  <a:lnTo>
                    <a:pt x="1139630" y="260426"/>
                  </a:lnTo>
                  <a:lnTo>
                    <a:pt x="1147564" y="255580"/>
                  </a:lnTo>
                  <a:lnTo>
                    <a:pt x="1154363" y="249034"/>
                  </a:lnTo>
                  <a:lnTo>
                    <a:pt x="1155051" y="247998"/>
                  </a:lnTo>
                  <a:lnTo>
                    <a:pt x="1121225" y="247998"/>
                  </a:lnTo>
                  <a:lnTo>
                    <a:pt x="1105337" y="245611"/>
                  </a:lnTo>
                  <a:lnTo>
                    <a:pt x="1090306" y="216564"/>
                  </a:lnTo>
                  <a:lnTo>
                    <a:pt x="1091025" y="208548"/>
                  </a:lnTo>
                  <a:lnTo>
                    <a:pt x="1115294" y="177564"/>
                  </a:lnTo>
                  <a:lnTo>
                    <a:pt x="1156126" y="177564"/>
                  </a:lnTo>
                  <a:lnTo>
                    <a:pt x="1152548" y="173534"/>
                  </a:lnTo>
                  <a:lnTo>
                    <a:pt x="1144999" y="168074"/>
                  </a:lnTo>
                  <a:lnTo>
                    <a:pt x="1136107" y="164142"/>
                  </a:lnTo>
                  <a:lnTo>
                    <a:pt x="1125873" y="161740"/>
                  </a:lnTo>
                  <a:lnTo>
                    <a:pt x="1117834" y="160533"/>
                  </a:lnTo>
                  <a:close/>
                </a:path>
                <a:path w="1267460" h="283845">
                  <a:moveTo>
                    <a:pt x="1156126" y="177564"/>
                  </a:moveTo>
                  <a:lnTo>
                    <a:pt x="1115294" y="177564"/>
                  </a:lnTo>
                  <a:lnTo>
                    <a:pt x="1131727" y="180040"/>
                  </a:lnTo>
                  <a:lnTo>
                    <a:pt x="1137900" y="183812"/>
                  </a:lnTo>
                  <a:lnTo>
                    <a:pt x="1142014" y="190124"/>
                  </a:lnTo>
                  <a:lnTo>
                    <a:pt x="1144563" y="195327"/>
                  </a:lnTo>
                  <a:lnTo>
                    <a:pt x="1146017" y="201469"/>
                  </a:lnTo>
                  <a:lnTo>
                    <a:pt x="1146371" y="208616"/>
                  </a:lnTo>
                  <a:lnTo>
                    <a:pt x="1145647" y="216566"/>
                  </a:lnTo>
                  <a:lnTo>
                    <a:pt x="1121225" y="247998"/>
                  </a:lnTo>
                  <a:lnTo>
                    <a:pt x="1155051" y="247998"/>
                  </a:lnTo>
                  <a:lnTo>
                    <a:pt x="1159731" y="240943"/>
                  </a:lnTo>
                  <a:lnTo>
                    <a:pt x="1163672" y="231299"/>
                  </a:lnTo>
                  <a:lnTo>
                    <a:pt x="1166183" y="220134"/>
                  </a:lnTo>
                  <a:lnTo>
                    <a:pt x="1167075" y="208548"/>
                  </a:lnTo>
                  <a:lnTo>
                    <a:pt x="1166140" y="198176"/>
                  </a:lnTo>
                  <a:lnTo>
                    <a:pt x="1163363" y="188813"/>
                  </a:lnTo>
                  <a:lnTo>
                    <a:pt x="1158753" y="180523"/>
                  </a:lnTo>
                  <a:lnTo>
                    <a:pt x="1156126" y="177564"/>
                  </a:lnTo>
                  <a:close/>
                </a:path>
                <a:path w="1267460" h="283845">
                  <a:moveTo>
                    <a:pt x="1223002" y="210101"/>
                  </a:moveTo>
                  <a:lnTo>
                    <a:pt x="1202479" y="210101"/>
                  </a:lnTo>
                  <a:lnTo>
                    <a:pt x="1232591" y="280447"/>
                  </a:lnTo>
                  <a:lnTo>
                    <a:pt x="1252581" y="283457"/>
                  </a:lnTo>
                  <a:lnTo>
                    <a:pt x="1257931" y="247884"/>
                  </a:lnTo>
                  <a:lnTo>
                    <a:pt x="1239004" y="247884"/>
                  </a:lnTo>
                  <a:lnTo>
                    <a:pt x="1223002" y="210101"/>
                  </a:lnTo>
                  <a:close/>
                </a:path>
                <a:path w="1267460" h="283845">
                  <a:moveTo>
                    <a:pt x="1189131" y="172967"/>
                  </a:moveTo>
                  <a:lnTo>
                    <a:pt x="1174272" y="271684"/>
                  </a:lnTo>
                  <a:lnTo>
                    <a:pt x="1192789" y="274465"/>
                  </a:lnTo>
                  <a:lnTo>
                    <a:pt x="1202479" y="210101"/>
                  </a:lnTo>
                  <a:lnTo>
                    <a:pt x="1223002" y="210101"/>
                  </a:lnTo>
                  <a:lnTo>
                    <a:pt x="1208512" y="175888"/>
                  </a:lnTo>
                  <a:lnTo>
                    <a:pt x="1189131" y="172967"/>
                  </a:lnTo>
                  <a:close/>
                </a:path>
                <a:path w="1267460" h="283845">
                  <a:moveTo>
                    <a:pt x="1248910" y="181971"/>
                  </a:moveTo>
                  <a:lnTo>
                    <a:pt x="1239004" y="247884"/>
                  </a:lnTo>
                  <a:lnTo>
                    <a:pt x="1257931" y="247884"/>
                  </a:lnTo>
                  <a:lnTo>
                    <a:pt x="1267427" y="184752"/>
                  </a:lnTo>
                  <a:lnTo>
                    <a:pt x="1248910" y="181971"/>
                  </a:lnTo>
                  <a:close/>
                </a:path>
              </a:pathLst>
            </a:custGeom>
            <a:solidFill>
              <a:srgbClr val="FFFFFF"/>
            </a:solidFill>
          </p:spPr>
          <p:txBody>
            <a:bodyPr wrap="square" lIns="0" tIns="0" rIns="0" bIns="0" rtlCol="0"/>
            <a:lstStyle/>
            <a:p>
              <a:endParaRPr/>
            </a:p>
          </p:txBody>
        </p:sp>
      </p:grpSp>
      <p:sp>
        <p:nvSpPr>
          <p:cNvPr id="8" name="object 8"/>
          <p:cNvSpPr txBox="1"/>
          <p:nvPr/>
        </p:nvSpPr>
        <p:spPr>
          <a:xfrm>
            <a:off x="6270927" y="1885252"/>
            <a:ext cx="5184140" cy="4293235"/>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TCCC:</a:t>
            </a:r>
            <a:r>
              <a:rPr sz="2400" b="1" spc="-45" dirty="0">
                <a:latin typeface="Arial"/>
                <a:cs typeface="Arial"/>
              </a:rPr>
              <a:t> </a:t>
            </a:r>
            <a:r>
              <a:rPr sz="2400" b="1" spc="-5" dirty="0">
                <a:latin typeface="Arial"/>
                <a:cs typeface="Arial"/>
              </a:rPr>
              <a:t>Guidelines</a:t>
            </a:r>
            <a:endParaRPr sz="2400">
              <a:latin typeface="Arial"/>
              <a:cs typeface="Arial"/>
            </a:endParaRPr>
          </a:p>
          <a:p>
            <a:pPr marL="12700">
              <a:lnSpc>
                <a:spcPct val="100000"/>
              </a:lnSpc>
              <a:spcBef>
                <a:spcPts val="15"/>
              </a:spcBef>
            </a:pPr>
            <a:r>
              <a:rPr sz="1800" dirty="0">
                <a:latin typeface="Arial MT"/>
                <a:cs typeface="Arial MT"/>
              </a:rPr>
              <a:t>by</a:t>
            </a:r>
            <a:r>
              <a:rPr sz="1800" spc="-35" dirty="0">
                <a:latin typeface="Arial MT"/>
                <a:cs typeface="Arial MT"/>
              </a:rPr>
              <a:t> </a:t>
            </a:r>
            <a:r>
              <a:rPr sz="1800" spc="-5" dirty="0">
                <a:latin typeface="Arial MT"/>
                <a:cs typeface="Arial MT"/>
              </a:rPr>
              <a:t>JTS/CoTCCC</a:t>
            </a:r>
            <a:endParaRPr sz="1800">
              <a:latin typeface="Arial MT"/>
              <a:cs typeface="Arial MT"/>
            </a:endParaRPr>
          </a:p>
          <a:p>
            <a:pPr marL="12700" marR="210185">
              <a:lnSpc>
                <a:spcPct val="100000"/>
              </a:lnSpc>
              <a:spcBef>
                <a:spcPts val="1075"/>
              </a:spcBef>
            </a:pPr>
            <a:r>
              <a:rPr sz="2000" spc="-5" dirty="0">
                <a:latin typeface="Arial MT"/>
                <a:cs typeface="Arial MT"/>
              </a:rPr>
              <a:t>These guidelines,</a:t>
            </a:r>
            <a:r>
              <a:rPr sz="2000" spc="5" dirty="0">
                <a:latin typeface="Arial MT"/>
                <a:cs typeface="Arial MT"/>
              </a:rPr>
              <a:t> </a:t>
            </a:r>
            <a:r>
              <a:rPr sz="2000" spc="-5" dirty="0">
                <a:latin typeface="Arial MT"/>
                <a:cs typeface="Arial MT"/>
              </a:rPr>
              <a:t>updated</a:t>
            </a:r>
            <a:r>
              <a:rPr sz="2000" spc="-10" dirty="0">
                <a:latin typeface="Arial MT"/>
                <a:cs typeface="Arial MT"/>
              </a:rPr>
              <a:t> </a:t>
            </a:r>
            <a:r>
              <a:rPr sz="2000" spc="-5" dirty="0">
                <a:latin typeface="Arial MT"/>
                <a:cs typeface="Arial MT"/>
              </a:rPr>
              <a:t>regularly, are</a:t>
            </a:r>
            <a:r>
              <a:rPr sz="2000" spc="-10" dirty="0">
                <a:latin typeface="Arial MT"/>
                <a:cs typeface="Arial MT"/>
              </a:rPr>
              <a:t> </a:t>
            </a:r>
            <a:r>
              <a:rPr sz="2000" spc="-5" dirty="0">
                <a:latin typeface="Arial MT"/>
                <a:cs typeface="Arial MT"/>
              </a:rPr>
              <a:t>the </a:t>
            </a:r>
            <a:r>
              <a:rPr sz="2000" spc="-545" dirty="0">
                <a:latin typeface="Arial MT"/>
                <a:cs typeface="Arial MT"/>
              </a:rPr>
              <a:t> </a:t>
            </a:r>
            <a:r>
              <a:rPr sz="2000" spc="-5" dirty="0">
                <a:latin typeface="Arial MT"/>
                <a:cs typeface="Arial MT"/>
              </a:rPr>
              <a:t>result</a:t>
            </a:r>
            <a:r>
              <a:rPr sz="2000" spc="-15"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decisions</a:t>
            </a:r>
            <a:r>
              <a:rPr sz="2000" spc="10" dirty="0">
                <a:latin typeface="Arial MT"/>
                <a:cs typeface="Arial MT"/>
              </a:rPr>
              <a:t> </a:t>
            </a:r>
            <a:r>
              <a:rPr sz="2000" spc="-5" dirty="0">
                <a:latin typeface="Arial MT"/>
                <a:cs typeface="Arial MT"/>
              </a:rPr>
              <a:t>made</a:t>
            </a:r>
            <a:r>
              <a:rPr sz="2000" spc="-10" dirty="0">
                <a:latin typeface="Arial MT"/>
                <a:cs typeface="Arial MT"/>
              </a:rPr>
              <a:t> </a:t>
            </a:r>
            <a:r>
              <a:rPr sz="2000" spc="-5" dirty="0">
                <a:latin typeface="Arial MT"/>
                <a:cs typeface="Arial MT"/>
              </a:rPr>
              <a:t>by</a:t>
            </a:r>
            <a:r>
              <a:rPr sz="2000" dirty="0">
                <a:latin typeface="Arial MT"/>
                <a:cs typeface="Arial MT"/>
              </a:rPr>
              <a:t> </a:t>
            </a:r>
            <a:r>
              <a:rPr sz="2000" spc="-5" dirty="0">
                <a:latin typeface="Arial MT"/>
                <a:cs typeface="Arial MT"/>
              </a:rPr>
              <a:t>CoTCCC</a:t>
            </a:r>
            <a:r>
              <a:rPr sz="2000" spc="20" dirty="0">
                <a:latin typeface="Arial MT"/>
                <a:cs typeface="Arial MT"/>
              </a:rPr>
              <a:t> </a:t>
            </a:r>
            <a:r>
              <a:rPr sz="2000" spc="-5" dirty="0">
                <a:latin typeface="Arial MT"/>
                <a:cs typeface="Arial MT"/>
              </a:rPr>
              <a:t>in </a:t>
            </a:r>
            <a:r>
              <a:rPr sz="2000" dirty="0">
                <a:latin typeface="Arial MT"/>
                <a:cs typeface="Arial MT"/>
              </a:rPr>
              <a:t> </a:t>
            </a:r>
            <a:r>
              <a:rPr sz="2000" spc="-5" dirty="0">
                <a:latin typeface="Arial MT"/>
                <a:cs typeface="Arial MT"/>
              </a:rPr>
              <a:t>exploring evidence-based research on best </a:t>
            </a:r>
            <a:r>
              <a:rPr sz="2000" dirty="0">
                <a:latin typeface="Arial MT"/>
                <a:cs typeface="Arial MT"/>
              </a:rPr>
              <a:t> </a:t>
            </a:r>
            <a:r>
              <a:rPr sz="2000" spc="-5" dirty="0">
                <a:latin typeface="Arial MT"/>
                <a:cs typeface="Arial MT"/>
              </a:rPr>
              <a:t>practices.</a:t>
            </a:r>
            <a:endParaRPr sz="2000">
              <a:latin typeface="Arial MT"/>
              <a:cs typeface="Arial MT"/>
            </a:endParaRPr>
          </a:p>
          <a:p>
            <a:pPr>
              <a:lnSpc>
                <a:spcPct val="100000"/>
              </a:lnSpc>
              <a:spcBef>
                <a:spcPts val="45"/>
              </a:spcBef>
            </a:pPr>
            <a:endParaRPr sz="2700">
              <a:latin typeface="Arial MT"/>
              <a:cs typeface="Arial MT"/>
            </a:endParaRPr>
          </a:p>
          <a:p>
            <a:pPr marL="12700">
              <a:lnSpc>
                <a:spcPct val="100000"/>
              </a:lnSpc>
            </a:pPr>
            <a:r>
              <a:rPr sz="2400" b="1" spc="-5" dirty="0">
                <a:latin typeface="Arial"/>
                <a:cs typeface="Arial"/>
              </a:rPr>
              <a:t>PHTLS:</a:t>
            </a:r>
            <a:r>
              <a:rPr sz="2400" b="1" spc="-25" dirty="0">
                <a:latin typeface="Arial"/>
                <a:cs typeface="Arial"/>
              </a:rPr>
              <a:t> </a:t>
            </a:r>
            <a:r>
              <a:rPr sz="2400" b="1" spc="-5" dirty="0">
                <a:latin typeface="Arial"/>
                <a:cs typeface="Arial"/>
              </a:rPr>
              <a:t>Military</a:t>
            </a:r>
            <a:r>
              <a:rPr sz="2400" b="1" spc="-10" dirty="0">
                <a:latin typeface="Arial"/>
                <a:cs typeface="Arial"/>
              </a:rPr>
              <a:t> </a:t>
            </a:r>
            <a:r>
              <a:rPr sz="2400" b="1" spc="-5" dirty="0">
                <a:latin typeface="Arial"/>
                <a:cs typeface="Arial"/>
              </a:rPr>
              <a:t>Edition,</a:t>
            </a:r>
            <a:r>
              <a:rPr sz="2400" b="1" spc="-30" dirty="0">
                <a:latin typeface="Arial"/>
                <a:cs typeface="Arial"/>
              </a:rPr>
              <a:t> </a:t>
            </a:r>
            <a:r>
              <a:rPr sz="2400" b="1" spc="-5" dirty="0">
                <a:latin typeface="Arial"/>
                <a:cs typeface="Arial"/>
              </a:rPr>
              <a:t>Chapter 25</a:t>
            </a:r>
            <a:endParaRPr sz="2400">
              <a:latin typeface="Arial"/>
              <a:cs typeface="Arial"/>
            </a:endParaRPr>
          </a:p>
          <a:p>
            <a:pPr marL="12700">
              <a:lnSpc>
                <a:spcPct val="100000"/>
              </a:lnSpc>
              <a:spcBef>
                <a:spcPts val="20"/>
              </a:spcBef>
            </a:pPr>
            <a:r>
              <a:rPr sz="1800" dirty="0">
                <a:latin typeface="Arial MT"/>
                <a:cs typeface="Arial MT"/>
              </a:rPr>
              <a:t>by</a:t>
            </a:r>
            <a:r>
              <a:rPr sz="1800" spc="-55" dirty="0">
                <a:latin typeface="Arial MT"/>
                <a:cs typeface="Arial MT"/>
              </a:rPr>
              <a:t> </a:t>
            </a:r>
            <a:r>
              <a:rPr sz="1800" dirty="0">
                <a:latin typeface="Arial MT"/>
                <a:cs typeface="Arial MT"/>
              </a:rPr>
              <a:t>NAEMT</a:t>
            </a:r>
            <a:endParaRPr sz="1800">
              <a:latin typeface="Arial MT"/>
              <a:cs typeface="Arial MT"/>
            </a:endParaRPr>
          </a:p>
          <a:p>
            <a:pPr marL="12700" marR="5080">
              <a:lnSpc>
                <a:spcPct val="99200"/>
              </a:lnSpc>
              <a:spcBef>
                <a:spcPts val="1095"/>
              </a:spcBef>
            </a:pPr>
            <a:r>
              <a:rPr sz="1800" spc="-5" dirty="0">
                <a:latin typeface="Arial MT"/>
                <a:cs typeface="Arial MT"/>
              </a:rPr>
              <a:t>Prehospital Trauma</a:t>
            </a:r>
            <a:r>
              <a:rPr sz="1800" spc="5" dirty="0">
                <a:latin typeface="Arial MT"/>
                <a:cs typeface="Arial MT"/>
              </a:rPr>
              <a:t> </a:t>
            </a:r>
            <a:r>
              <a:rPr sz="1800" spc="-5" dirty="0">
                <a:latin typeface="Arial MT"/>
                <a:cs typeface="Arial MT"/>
              </a:rPr>
              <a:t>Life</a:t>
            </a:r>
            <a:r>
              <a:rPr sz="1800" spc="5" dirty="0">
                <a:latin typeface="Arial MT"/>
                <a:cs typeface="Arial MT"/>
              </a:rPr>
              <a:t> </a:t>
            </a:r>
            <a:r>
              <a:rPr sz="1800" spc="-5" dirty="0">
                <a:latin typeface="Arial MT"/>
                <a:cs typeface="Arial MT"/>
              </a:rPr>
              <a:t>Support (PHTLS),</a:t>
            </a:r>
            <a:r>
              <a:rPr sz="1800" spc="10" dirty="0">
                <a:latin typeface="Arial MT"/>
                <a:cs typeface="Arial MT"/>
              </a:rPr>
              <a:t> </a:t>
            </a:r>
            <a:r>
              <a:rPr sz="1800" spc="-5" dirty="0">
                <a:latin typeface="Arial MT"/>
                <a:cs typeface="Arial MT"/>
              </a:rPr>
              <a:t>Military </a:t>
            </a:r>
            <a:r>
              <a:rPr sz="1800" dirty="0">
                <a:latin typeface="Arial MT"/>
                <a:cs typeface="Arial MT"/>
              </a:rPr>
              <a:t> </a:t>
            </a:r>
            <a:r>
              <a:rPr sz="1800" spc="-5" dirty="0">
                <a:latin typeface="Arial MT"/>
                <a:cs typeface="Arial MT"/>
              </a:rPr>
              <a:t>Edition, teaches </a:t>
            </a:r>
            <a:r>
              <a:rPr sz="1800" dirty="0">
                <a:latin typeface="Arial MT"/>
                <a:cs typeface="Arial MT"/>
              </a:rPr>
              <a:t>and </a:t>
            </a:r>
            <a:r>
              <a:rPr sz="1800" spc="-5" dirty="0">
                <a:latin typeface="Arial MT"/>
                <a:cs typeface="Arial MT"/>
              </a:rPr>
              <a:t>reinforces the principles </a:t>
            </a:r>
            <a:r>
              <a:rPr sz="1800" dirty="0">
                <a:latin typeface="Arial MT"/>
                <a:cs typeface="Arial MT"/>
              </a:rPr>
              <a:t>of </a:t>
            </a:r>
            <a:r>
              <a:rPr sz="1800" spc="5" dirty="0">
                <a:latin typeface="Arial MT"/>
                <a:cs typeface="Arial MT"/>
              </a:rPr>
              <a:t> </a:t>
            </a:r>
            <a:r>
              <a:rPr sz="1800" dirty="0">
                <a:latin typeface="Arial MT"/>
                <a:cs typeface="Arial MT"/>
              </a:rPr>
              <a:t>rapidly </a:t>
            </a:r>
            <a:r>
              <a:rPr sz="1800" spc="-5" dirty="0">
                <a:latin typeface="Arial MT"/>
                <a:cs typeface="Arial MT"/>
              </a:rPr>
              <a:t>assessing </a:t>
            </a:r>
            <a:r>
              <a:rPr sz="1800" dirty="0">
                <a:latin typeface="Arial MT"/>
                <a:cs typeface="Arial MT"/>
              </a:rPr>
              <a:t>a </a:t>
            </a:r>
            <a:r>
              <a:rPr sz="1800" spc="-5" dirty="0">
                <a:latin typeface="Arial MT"/>
                <a:cs typeface="Arial MT"/>
              </a:rPr>
              <a:t>trauma patient using </a:t>
            </a:r>
            <a:r>
              <a:rPr sz="1800" dirty="0">
                <a:latin typeface="Arial MT"/>
                <a:cs typeface="Arial MT"/>
              </a:rPr>
              <a:t>an orderly </a:t>
            </a:r>
            <a:r>
              <a:rPr sz="1800" spc="-490" dirty="0">
                <a:latin typeface="Arial MT"/>
                <a:cs typeface="Arial MT"/>
              </a:rPr>
              <a:t> </a:t>
            </a:r>
            <a:r>
              <a:rPr sz="1800" spc="-5" dirty="0">
                <a:latin typeface="Arial MT"/>
                <a:cs typeface="Arial MT"/>
              </a:rPr>
              <a:t>approach.</a:t>
            </a:r>
            <a:endParaRPr sz="1800">
              <a:latin typeface="Arial MT"/>
              <a:cs typeface="Arial MT"/>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30"/>
              </a:lnSpc>
            </a:pPr>
            <a:fld id="{81D60167-4931-47E6-BA6A-407CBD079E47}" type="slidenum">
              <a:rPr dirty="0"/>
              <a:t>22</a:t>
            </a:fld>
            <a:endParaRPr dirty="0"/>
          </a:p>
        </p:txBody>
      </p:sp>
      <p:sp>
        <p:nvSpPr>
          <p:cNvPr id="11" name="object 11"/>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t>#TCCC-CPP-PPT-24</a:t>
            </a:r>
            <a:r>
              <a:rPr spc="235" dirty="0"/>
              <a:t> </a:t>
            </a:r>
            <a:r>
              <a:rPr dirty="0"/>
              <a:t>08</a:t>
            </a:r>
            <a:r>
              <a:rPr spc="-25" dirty="0"/>
              <a:t> </a:t>
            </a:r>
            <a:r>
              <a:rPr spc="-5" dirty="0"/>
              <a:t>AUG</a:t>
            </a:r>
            <a:r>
              <a:rPr spc="-20" dirty="0"/>
              <a:t> </a:t>
            </a:r>
            <a:r>
              <a:rPr dirty="0"/>
              <a:t>23</a:t>
            </a:r>
          </a:p>
        </p:txBody>
      </p:sp>
      <p:sp>
        <p:nvSpPr>
          <p:cNvPr id="9" name="object 9"/>
          <p:cNvSpPr txBox="1">
            <a:spLocks noGrp="1"/>
          </p:cNvSpPr>
          <p:nvPr>
            <p:ph type="title"/>
          </p:nvPr>
        </p:nvSpPr>
        <p:spPr>
          <a:xfrm>
            <a:off x="4442381" y="658352"/>
            <a:ext cx="3150235" cy="57404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000000"/>
                </a:solidFill>
              </a:rPr>
              <a:t>REFERENCES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24:</a:t>
            </a:r>
            <a:r>
              <a:rPr sz="2000" spc="-15" dirty="0">
                <a:solidFill>
                  <a:srgbClr val="767070"/>
                </a:solidFill>
              </a:rPr>
              <a:t> </a:t>
            </a:r>
            <a:r>
              <a:rPr sz="2000" spc="-5" dirty="0">
                <a:solidFill>
                  <a:srgbClr val="767070"/>
                </a:solidFill>
              </a:rPr>
              <a:t>Prepare</a:t>
            </a:r>
            <a:r>
              <a:rPr sz="2000" dirty="0">
                <a:solidFill>
                  <a:srgbClr val="767070"/>
                </a:solidFill>
              </a:rPr>
              <a:t> </a:t>
            </a:r>
            <a:r>
              <a:rPr sz="2000" spc="-5" dirty="0">
                <a:solidFill>
                  <a:srgbClr val="767070"/>
                </a:solidFill>
              </a:rPr>
              <a:t>for</a:t>
            </a:r>
            <a:r>
              <a:rPr sz="2000" spc="-20" dirty="0">
                <a:solidFill>
                  <a:srgbClr val="767070"/>
                </a:solidFill>
              </a:rPr>
              <a:t> </a:t>
            </a:r>
            <a:r>
              <a:rPr sz="2000" spc="-10" dirty="0">
                <a:solidFill>
                  <a:srgbClr val="767070"/>
                </a:solidFill>
              </a:rPr>
              <a:t>Evacuation</a:t>
            </a:r>
            <a:endParaRPr sz="2000"/>
          </a:p>
        </p:txBody>
      </p:sp>
      <p:sp>
        <p:nvSpPr>
          <p:cNvPr id="3" name="object 3"/>
          <p:cNvSpPr txBox="1"/>
          <p:nvPr/>
        </p:nvSpPr>
        <p:spPr>
          <a:xfrm>
            <a:off x="9506315" y="6558577"/>
            <a:ext cx="1920239" cy="178435"/>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CD9146"/>
                </a:solidFill>
                <a:latin typeface="Arial MT"/>
                <a:cs typeface="Arial MT"/>
              </a:rPr>
              <a:t>#TCCC-CPP-PPT-24</a:t>
            </a:r>
            <a:r>
              <a:rPr sz="1000" spc="235" dirty="0">
                <a:solidFill>
                  <a:srgbClr val="CD9146"/>
                </a:solidFill>
                <a:latin typeface="Arial MT"/>
                <a:cs typeface="Arial MT"/>
              </a:rPr>
              <a:t> </a:t>
            </a:r>
            <a:r>
              <a:rPr sz="1000" dirty="0">
                <a:solidFill>
                  <a:srgbClr val="CD9146"/>
                </a:solidFill>
                <a:latin typeface="Arial MT"/>
                <a:cs typeface="Arial MT"/>
              </a:rPr>
              <a:t>08</a:t>
            </a:r>
            <a:r>
              <a:rPr sz="1000" spc="-25" dirty="0">
                <a:solidFill>
                  <a:srgbClr val="CD9146"/>
                </a:solidFill>
                <a:latin typeface="Arial MT"/>
                <a:cs typeface="Arial MT"/>
              </a:rPr>
              <a:t> </a:t>
            </a:r>
            <a:r>
              <a:rPr sz="1000" spc="-5" dirty="0">
                <a:solidFill>
                  <a:srgbClr val="CD9146"/>
                </a:solidFill>
                <a:latin typeface="Arial MT"/>
                <a:cs typeface="Arial MT"/>
              </a:rPr>
              <a:t>AUG</a:t>
            </a:r>
            <a:r>
              <a:rPr sz="1000" spc="-20" dirty="0">
                <a:solidFill>
                  <a:srgbClr val="CD9146"/>
                </a:solidFill>
                <a:latin typeface="Arial MT"/>
                <a:cs typeface="Arial MT"/>
              </a:rPr>
              <a:t> </a:t>
            </a:r>
            <a:r>
              <a:rPr sz="1000" dirty="0">
                <a:solidFill>
                  <a:srgbClr val="CD9146"/>
                </a:solidFill>
                <a:latin typeface="Arial MT"/>
                <a:cs typeface="Arial MT"/>
              </a:rPr>
              <a:t>23</a:t>
            </a:r>
            <a:endParaRPr sz="1000">
              <a:latin typeface="Arial MT"/>
              <a:cs typeface="Arial MT"/>
            </a:endParaRPr>
          </a:p>
        </p:txBody>
      </p:sp>
      <p:pic>
        <p:nvPicPr>
          <p:cNvPr id="4" name="object 4"/>
          <p:cNvPicPr/>
          <p:nvPr/>
        </p:nvPicPr>
        <p:blipFill>
          <a:blip r:embed="rId3" cstate="print"/>
          <a:stretch>
            <a:fillRect/>
          </a:stretch>
        </p:blipFill>
        <p:spPr>
          <a:xfrm>
            <a:off x="309372" y="255270"/>
            <a:ext cx="1173467" cy="656081"/>
          </a:xfrm>
          <a:prstGeom prst="rect">
            <a:avLst/>
          </a:prstGeom>
        </p:spPr>
      </p:pic>
      <p:sp>
        <p:nvSpPr>
          <p:cNvPr id="5" name="object 5"/>
          <p:cNvSpPr txBox="1"/>
          <p:nvPr/>
        </p:nvSpPr>
        <p:spPr>
          <a:xfrm>
            <a:off x="11723926" y="6561961"/>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3</a:t>
            </a:r>
            <a:endParaRPr sz="1200">
              <a:latin typeface="Arial MT"/>
              <a:cs typeface="Arial MT"/>
            </a:endParaRPr>
          </a:p>
        </p:txBody>
      </p:sp>
      <p:pic>
        <p:nvPicPr>
          <p:cNvPr id="6" name="object 6"/>
          <p:cNvPicPr/>
          <p:nvPr/>
        </p:nvPicPr>
        <p:blipFill>
          <a:blip r:embed="rId4" cstate="print"/>
          <a:stretch>
            <a:fillRect/>
          </a:stretch>
        </p:blipFill>
        <p:spPr>
          <a:xfrm>
            <a:off x="3857598" y="6457923"/>
            <a:ext cx="214364" cy="214364"/>
          </a:xfrm>
          <a:prstGeom prst="rect">
            <a:avLst/>
          </a:prstGeom>
        </p:spPr>
      </p:pic>
      <p:pic>
        <p:nvPicPr>
          <p:cNvPr id="7" name="object 7"/>
          <p:cNvPicPr/>
          <p:nvPr/>
        </p:nvPicPr>
        <p:blipFill>
          <a:blip r:embed="rId5" cstate="print"/>
          <a:stretch>
            <a:fillRect/>
          </a:stretch>
        </p:blipFill>
        <p:spPr>
          <a:xfrm>
            <a:off x="5697509" y="6459513"/>
            <a:ext cx="219128" cy="219126"/>
          </a:xfrm>
          <a:prstGeom prst="rect">
            <a:avLst/>
          </a:prstGeom>
        </p:spPr>
      </p:pic>
      <p:sp>
        <p:nvSpPr>
          <p:cNvPr id="8" name="object 8"/>
          <p:cNvSpPr txBox="1"/>
          <p:nvPr/>
        </p:nvSpPr>
        <p:spPr>
          <a:xfrm>
            <a:off x="991537" y="5895994"/>
            <a:ext cx="8124190" cy="781685"/>
          </a:xfrm>
          <a:prstGeom prst="rect">
            <a:avLst/>
          </a:prstGeom>
        </p:spPr>
        <p:txBody>
          <a:bodyPr vert="horz" wrap="square" lIns="0" tIns="124460" rIns="0" bIns="0" rtlCol="0">
            <a:spAutoFit/>
          </a:bodyPr>
          <a:lstStyle/>
          <a:p>
            <a:pPr marL="2152015">
              <a:lnSpc>
                <a:spcPct val="100000"/>
              </a:lnSpc>
              <a:spcBef>
                <a:spcPts val="980"/>
              </a:spcBef>
            </a:pPr>
            <a:r>
              <a:rPr sz="2400" b="1" spc="-5" dirty="0">
                <a:latin typeface="Arial"/>
                <a:cs typeface="Arial"/>
              </a:rPr>
              <a:t>12 </a:t>
            </a:r>
            <a:r>
              <a:rPr sz="2400" b="1" dirty="0">
                <a:latin typeface="Arial"/>
                <a:cs typeface="Arial"/>
              </a:rPr>
              <a:t>x</a:t>
            </a:r>
            <a:r>
              <a:rPr sz="2400" b="1" spc="-5" dirty="0">
                <a:latin typeface="Arial"/>
                <a:cs typeface="Arial"/>
              </a:rPr>
              <a:t> </a:t>
            </a:r>
            <a:r>
              <a:rPr sz="2400" b="1" spc="-5" dirty="0">
                <a:solidFill>
                  <a:srgbClr val="BB8542"/>
                </a:solidFill>
                <a:latin typeface="Arial"/>
                <a:cs typeface="Arial"/>
              </a:rPr>
              <a:t>ENABLING</a:t>
            </a:r>
            <a:r>
              <a:rPr sz="2400" b="1" spc="-10" dirty="0">
                <a:solidFill>
                  <a:srgbClr val="BB8542"/>
                </a:solidFill>
                <a:latin typeface="Arial"/>
                <a:cs typeface="Arial"/>
              </a:rPr>
              <a:t> </a:t>
            </a:r>
            <a:r>
              <a:rPr sz="2400" b="1" spc="-5" dirty="0">
                <a:solidFill>
                  <a:srgbClr val="BB8542"/>
                </a:solidFill>
                <a:latin typeface="Arial"/>
                <a:cs typeface="Arial"/>
              </a:rPr>
              <a:t>LEARNING</a:t>
            </a:r>
            <a:r>
              <a:rPr sz="2400" b="1" spc="-10" dirty="0">
                <a:solidFill>
                  <a:srgbClr val="BB8542"/>
                </a:solidFill>
                <a:latin typeface="Arial"/>
                <a:cs typeface="Arial"/>
              </a:rPr>
              <a:t> </a:t>
            </a:r>
            <a:r>
              <a:rPr sz="2400" b="1" spc="-5" dirty="0">
                <a:solidFill>
                  <a:srgbClr val="BB8542"/>
                </a:solidFill>
                <a:latin typeface="Arial"/>
                <a:cs typeface="Arial"/>
              </a:rPr>
              <a:t>OBJECTIVES</a:t>
            </a:r>
            <a:endParaRPr sz="2400">
              <a:latin typeface="Arial"/>
              <a:cs typeface="Arial"/>
            </a:endParaRPr>
          </a:p>
          <a:p>
            <a:pPr marL="12700">
              <a:lnSpc>
                <a:spcPct val="100000"/>
              </a:lnSpc>
              <a:spcBef>
                <a:spcPts val="509"/>
              </a:spcBef>
              <a:tabLst>
                <a:tab pos="3139440" algn="l"/>
                <a:tab pos="5020945" algn="l"/>
              </a:tabLst>
            </a:pPr>
            <a:r>
              <a:rPr sz="1400" spc="-5" dirty="0">
                <a:solidFill>
                  <a:srgbClr val="2D3334"/>
                </a:solidFill>
                <a:latin typeface="Arial MT"/>
                <a:cs typeface="Arial MT"/>
              </a:rPr>
              <a:t>=</a:t>
            </a:r>
            <a:r>
              <a:rPr sz="1400" dirty="0">
                <a:solidFill>
                  <a:srgbClr val="2D3334"/>
                </a:solidFill>
                <a:latin typeface="Arial MT"/>
                <a:cs typeface="Arial MT"/>
              </a:rPr>
              <a:t> </a:t>
            </a:r>
            <a:r>
              <a:rPr sz="1400" b="1" spc="-5" dirty="0">
                <a:solidFill>
                  <a:srgbClr val="2D3334"/>
                </a:solidFill>
                <a:latin typeface="Arial"/>
                <a:cs typeface="Arial"/>
              </a:rPr>
              <a:t>Terminal</a:t>
            </a:r>
            <a:r>
              <a:rPr sz="1400" b="1" dirty="0">
                <a:solidFill>
                  <a:srgbClr val="2D3334"/>
                </a:solidFill>
                <a:latin typeface="Arial"/>
                <a:cs typeface="Arial"/>
              </a:rPr>
              <a:t> </a:t>
            </a:r>
            <a:r>
              <a:rPr sz="1400" b="1" spc="-5" dirty="0">
                <a:solidFill>
                  <a:srgbClr val="2D3334"/>
                </a:solidFill>
                <a:latin typeface="Arial"/>
                <a:cs typeface="Arial"/>
              </a:rPr>
              <a:t>Learning</a:t>
            </a:r>
            <a:r>
              <a:rPr sz="1400" b="1" spc="-10" dirty="0">
                <a:solidFill>
                  <a:srgbClr val="2D3334"/>
                </a:solidFill>
                <a:latin typeface="Arial"/>
                <a:cs typeface="Arial"/>
              </a:rPr>
              <a:t> </a:t>
            </a:r>
            <a:r>
              <a:rPr sz="1400" b="1" spc="-5" dirty="0">
                <a:solidFill>
                  <a:srgbClr val="2D3334"/>
                </a:solidFill>
                <a:latin typeface="Arial"/>
                <a:cs typeface="Arial"/>
              </a:rPr>
              <a:t>Objectives	</a:t>
            </a:r>
            <a:r>
              <a:rPr sz="1400" spc="-5" dirty="0">
                <a:solidFill>
                  <a:srgbClr val="2D3334"/>
                </a:solidFill>
                <a:latin typeface="Arial MT"/>
                <a:cs typeface="Arial MT"/>
              </a:rPr>
              <a:t>=</a:t>
            </a:r>
            <a:r>
              <a:rPr sz="1400" dirty="0">
                <a:solidFill>
                  <a:srgbClr val="2D3334"/>
                </a:solidFill>
                <a:latin typeface="Arial MT"/>
                <a:cs typeface="Arial MT"/>
              </a:rPr>
              <a:t> </a:t>
            </a:r>
            <a:r>
              <a:rPr sz="1400" spc="-5" dirty="0">
                <a:solidFill>
                  <a:srgbClr val="2D3334"/>
                </a:solidFill>
                <a:latin typeface="Arial MT"/>
                <a:cs typeface="Arial MT"/>
              </a:rPr>
              <a:t>Cognitive</a:t>
            </a:r>
            <a:r>
              <a:rPr sz="1400" spc="-10" dirty="0">
                <a:solidFill>
                  <a:srgbClr val="2D3334"/>
                </a:solidFill>
                <a:latin typeface="Arial MT"/>
                <a:cs typeface="Arial MT"/>
              </a:rPr>
              <a:t> </a:t>
            </a:r>
            <a:r>
              <a:rPr sz="1400" spc="-5" dirty="0">
                <a:solidFill>
                  <a:srgbClr val="2D3334"/>
                </a:solidFill>
                <a:latin typeface="Arial MT"/>
                <a:cs typeface="Arial MT"/>
              </a:rPr>
              <a:t>ELOs	=</a:t>
            </a:r>
            <a:r>
              <a:rPr sz="1400" spc="-35" dirty="0">
                <a:solidFill>
                  <a:srgbClr val="2D3334"/>
                </a:solidFill>
                <a:latin typeface="Arial MT"/>
                <a:cs typeface="Arial MT"/>
              </a:rPr>
              <a:t> </a:t>
            </a:r>
            <a:r>
              <a:rPr sz="1400" spc="-5" dirty="0">
                <a:solidFill>
                  <a:srgbClr val="2D3334"/>
                </a:solidFill>
                <a:latin typeface="Arial MT"/>
                <a:cs typeface="Arial MT"/>
              </a:rPr>
              <a:t>Performance</a:t>
            </a:r>
            <a:r>
              <a:rPr sz="1400" spc="-45" dirty="0">
                <a:solidFill>
                  <a:srgbClr val="2D3334"/>
                </a:solidFill>
                <a:latin typeface="Arial MT"/>
                <a:cs typeface="Arial MT"/>
              </a:rPr>
              <a:t> </a:t>
            </a:r>
            <a:r>
              <a:rPr sz="1400" spc="-5" dirty="0">
                <a:solidFill>
                  <a:srgbClr val="2D3334"/>
                </a:solidFill>
                <a:latin typeface="Arial MT"/>
                <a:cs typeface="Arial MT"/>
              </a:rPr>
              <a:t>ELOs</a:t>
            </a:r>
            <a:endParaRPr sz="1400">
              <a:latin typeface="Arial MT"/>
              <a:cs typeface="Arial MT"/>
            </a:endParaRPr>
          </a:p>
        </p:txBody>
      </p:sp>
      <p:sp>
        <p:nvSpPr>
          <p:cNvPr id="9" name="object 9"/>
          <p:cNvSpPr txBox="1"/>
          <p:nvPr/>
        </p:nvSpPr>
        <p:spPr>
          <a:xfrm>
            <a:off x="3224623" y="691304"/>
            <a:ext cx="5797550"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1</a:t>
            </a:r>
            <a:r>
              <a:rPr sz="2400" b="1" spc="-15" dirty="0">
                <a:latin typeface="Arial"/>
                <a:cs typeface="Arial"/>
              </a:rPr>
              <a:t> </a:t>
            </a:r>
            <a:r>
              <a:rPr sz="2400" b="1" dirty="0">
                <a:latin typeface="Arial"/>
                <a:cs typeface="Arial"/>
              </a:rPr>
              <a:t>x</a:t>
            </a:r>
            <a:r>
              <a:rPr sz="2400" b="1" spc="-10" dirty="0">
                <a:latin typeface="Arial"/>
                <a:cs typeface="Arial"/>
              </a:rPr>
              <a:t> </a:t>
            </a:r>
            <a:r>
              <a:rPr sz="2400" b="1" spc="-5" dirty="0">
                <a:solidFill>
                  <a:srgbClr val="BB8542"/>
                </a:solidFill>
                <a:latin typeface="Arial"/>
                <a:cs typeface="Arial"/>
              </a:rPr>
              <a:t>TERMINAL</a:t>
            </a:r>
            <a:r>
              <a:rPr sz="2400" b="1" spc="-10" dirty="0">
                <a:solidFill>
                  <a:srgbClr val="BB8542"/>
                </a:solidFill>
                <a:latin typeface="Arial"/>
                <a:cs typeface="Arial"/>
              </a:rPr>
              <a:t> </a:t>
            </a:r>
            <a:r>
              <a:rPr sz="2400" b="1" spc="-5" dirty="0">
                <a:solidFill>
                  <a:srgbClr val="BB8542"/>
                </a:solidFill>
                <a:latin typeface="Arial"/>
                <a:cs typeface="Arial"/>
              </a:rPr>
              <a:t>LEARNING</a:t>
            </a:r>
            <a:r>
              <a:rPr sz="2400" b="1" spc="-15" dirty="0">
                <a:solidFill>
                  <a:srgbClr val="BB8542"/>
                </a:solidFill>
                <a:latin typeface="Arial"/>
                <a:cs typeface="Arial"/>
              </a:rPr>
              <a:t> </a:t>
            </a:r>
            <a:r>
              <a:rPr sz="2400" b="1" spc="-5" dirty="0">
                <a:solidFill>
                  <a:srgbClr val="BB8542"/>
                </a:solidFill>
                <a:latin typeface="Arial"/>
                <a:cs typeface="Arial"/>
              </a:rPr>
              <a:t>OBJECTIVES</a:t>
            </a:r>
            <a:endParaRPr sz="2400">
              <a:latin typeface="Arial"/>
              <a:cs typeface="Arial"/>
            </a:endParaRPr>
          </a:p>
        </p:txBody>
      </p:sp>
      <p:sp>
        <p:nvSpPr>
          <p:cNvPr id="10" name="object 10"/>
          <p:cNvSpPr txBox="1"/>
          <p:nvPr/>
        </p:nvSpPr>
        <p:spPr>
          <a:xfrm>
            <a:off x="718487" y="6393286"/>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BB8542"/>
                </a:solidFill>
                <a:latin typeface="Arial"/>
                <a:cs typeface="Arial"/>
              </a:rPr>
              <a:t>#</a:t>
            </a:r>
            <a:endParaRPr sz="2000">
              <a:latin typeface="Arial"/>
              <a:cs typeface="Arial"/>
            </a:endParaRPr>
          </a:p>
        </p:txBody>
      </p:sp>
      <p:grpSp>
        <p:nvGrpSpPr>
          <p:cNvPr id="11" name="object 11"/>
          <p:cNvGrpSpPr/>
          <p:nvPr/>
        </p:nvGrpSpPr>
        <p:grpSpPr>
          <a:xfrm>
            <a:off x="442912" y="1131760"/>
            <a:ext cx="11325225" cy="4826635"/>
            <a:chOff x="442912" y="1131760"/>
            <a:chExt cx="11325225" cy="4826635"/>
          </a:xfrm>
        </p:grpSpPr>
        <p:sp>
          <p:nvSpPr>
            <p:cNvPr id="12" name="object 12"/>
            <p:cNvSpPr/>
            <p:nvPr/>
          </p:nvSpPr>
          <p:spPr>
            <a:xfrm>
              <a:off x="457200" y="1146047"/>
              <a:ext cx="11296650" cy="4798060"/>
            </a:xfrm>
            <a:custGeom>
              <a:avLst/>
              <a:gdLst/>
              <a:ahLst/>
              <a:cxnLst/>
              <a:rect l="l" t="t" r="r" b="b"/>
              <a:pathLst>
                <a:path w="11296650" h="4798060">
                  <a:moveTo>
                    <a:pt x="0" y="33108"/>
                  </a:moveTo>
                  <a:lnTo>
                    <a:pt x="2601" y="20220"/>
                  </a:lnTo>
                  <a:lnTo>
                    <a:pt x="9696" y="9696"/>
                  </a:lnTo>
                  <a:lnTo>
                    <a:pt x="20220" y="2601"/>
                  </a:lnTo>
                  <a:lnTo>
                    <a:pt x="33108" y="0"/>
                  </a:lnTo>
                  <a:lnTo>
                    <a:pt x="11263541" y="0"/>
                  </a:lnTo>
                  <a:lnTo>
                    <a:pt x="11276429" y="2601"/>
                  </a:lnTo>
                  <a:lnTo>
                    <a:pt x="11286953" y="9696"/>
                  </a:lnTo>
                  <a:lnTo>
                    <a:pt x="11294048" y="20220"/>
                  </a:lnTo>
                  <a:lnTo>
                    <a:pt x="11296650" y="33108"/>
                  </a:lnTo>
                  <a:lnTo>
                    <a:pt x="11296650" y="4764443"/>
                  </a:lnTo>
                  <a:lnTo>
                    <a:pt x="11294048" y="4777331"/>
                  </a:lnTo>
                  <a:lnTo>
                    <a:pt x="11286953" y="4787855"/>
                  </a:lnTo>
                  <a:lnTo>
                    <a:pt x="11276429" y="4794950"/>
                  </a:lnTo>
                  <a:lnTo>
                    <a:pt x="11263541" y="4797552"/>
                  </a:lnTo>
                  <a:lnTo>
                    <a:pt x="33108" y="4797552"/>
                  </a:lnTo>
                  <a:lnTo>
                    <a:pt x="20220" y="4794950"/>
                  </a:lnTo>
                  <a:lnTo>
                    <a:pt x="9696" y="4787855"/>
                  </a:lnTo>
                  <a:lnTo>
                    <a:pt x="2601" y="4777331"/>
                  </a:lnTo>
                  <a:lnTo>
                    <a:pt x="0" y="4764443"/>
                  </a:lnTo>
                  <a:lnTo>
                    <a:pt x="0" y="33108"/>
                  </a:lnTo>
                  <a:close/>
                </a:path>
              </a:pathLst>
            </a:custGeom>
            <a:ln w="28575">
              <a:solidFill>
                <a:srgbClr val="D7D9D7"/>
              </a:solidFill>
            </a:ln>
          </p:spPr>
          <p:txBody>
            <a:bodyPr wrap="square" lIns="0" tIns="0" rIns="0" bIns="0" rtlCol="0"/>
            <a:lstStyle/>
            <a:p>
              <a:endParaRPr/>
            </a:p>
          </p:txBody>
        </p:sp>
        <p:sp>
          <p:nvSpPr>
            <p:cNvPr id="13" name="object 13"/>
            <p:cNvSpPr/>
            <p:nvPr/>
          </p:nvSpPr>
          <p:spPr>
            <a:xfrm>
              <a:off x="701802" y="1815845"/>
              <a:ext cx="10671175" cy="0"/>
            </a:xfrm>
            <a:custGeom>
              <a:avLst/>
              <a:gdLst/>
              <a:ahLst/>
              <a:cxnLst/>
              <a:rect l="l" t="t" r="r" b="b"/>
              <a:pathLst>
                <a:path w="10671175">
                  <a:moveTo>
                    <a:pt x="0" y="0"/>
                  </a:moveTo>
                  <a:lnTo>
                    <a:pt x="10671175" y="0"/>
                  </a:lnTo>
                </a:path>
              </a:pathLst>
            </a:custGeom>
            <a:ln w="28575">
              <a:solidFill>
                <a:srgbClr val="898B8B"/>
              </a:solidFill>
            </a:ln>
          </p:spPr>
          <p:txBody>
            <a:bodyPr wrap="square" lIns="0" tIns="0" rIns="0" bIns="0" rtlCol="0"/>
            <a:lstStyle/>
            <a:p>
              <a:endParaRPr/>
            </a:p>
          </p:txBody>
        </p:sp>
      </p:grpSp>
      <p:sp>
        <p:nvSpPr>
          <p:cNvPr id="14" name="object 14"/>
          <p:cNvSpPr txBox="1"/>
          <p:nvPr/>
        </p:nvSpPr>
        <p:spPr>
          <a:xfrm>
            <a:off x="618474" y="1157711"/>
            <a:ext cx="10231755" cy="4645660"/>
          </a:xfrm>
          <a:prstGeom prst="rect">
            <a:avLst/>
          </a:prstGeom>
        </p:spPr>
        <p:txBody>
          <a:bodyPr vert="horz" wrap="square" lIns="0" tIns="24130" rIns="0" bIns="0" rtlCol="0">
            <a:spAutoFit/>
          </a:bodyPr>
          <a:lstStyle/>
          <a:p>
            <a:pPr marL="461645" marR="55880" indent="-398780">
              <a:lnSpc>
                <a:spcPct val="96000"/>
              </a:lnSpc>
              <a:spcBef>
                <a:spcPts val="190"/>
              </a:spcBef>
              <a:buClr>
                <a:srgbClr val="BB8542"/>
              </a:buClr>
              <a:buSzPct val="125000"/>
              <a:buAutoNum type="arabicPlain" startAt="26"/>
              <a:tabLst>
                <a:tab pos="462280" algn="l"/>
              </a:tabLst>
            </a:pPr>
            <a:r>
              <a:rPr sz="1600" b="1" spc="-5" dirty="0">
                <a:latin typeface="Arial"/>
                <a:cs typeface="Arial"/>
              </a:rPr>
              <a:t>Given</a:t>
            </a:r>
            <a:r>
              <a:rPr sz="1600" b="1" spc="15" dirty="0">
                <a:latin typeface="Arial"/>
                <a:cs typeface="Arial"/>
              </a:rPr>
              <a:t> </a:t>
            </a:r>
            <a:r>
              <a:rPr sz="1600" b="1" dirty="0">
                <a:latin typeface="Arial"/>
                <a:cs typeface="Arial"/>
              </a:rPr>
              <a:t>a</a:t>
            </a:r>
            <a:r>
              <a:rPr sz="1600" b="1" spc="5" dirty="0">
                <a:latin typeface="Arial"/>
                <a:cs typeface="Arial"/>
              </a:rPr>
              <a:t> </a:t>
            </a:r>
            <a:r>
              <a:rPr sz="1600" b="1" spc="-5" dirty="0">
                <a:latin typeface="Arial"/>
                <a:cs typeface="Arial"/>
              </a:rPr>
              <a:t>combat</a:t>
            </a:r>
            <a:r>
              <a:rPr sz="1600" b="1" spc="10" dirty="0">
                <a:latin typeface="Arial"/>
                <a:cs typeface="Arial"/>
              </a:rPr>
              <a:t> </a:t>
            </a:r>
            <a:r>
              <a:rPr sz="1600" b="1" spc="-5" dirty="0">
                <a:latin typeface="Arial"/>
                <a:cs typeface="Arial"/>
              </a:rPr>
              <a:t>or</a:t>
            </a:r>
            <a:r>
              <a:rPr sz="1600" b="1" dirty="0">
                <a:latin typeface="Arial"/>
                <a:cs typeface="Arial"/>
              </a:rPr>
              <a:t> </a:t>
            </a:r>
            <a:r>
              <a:rPr sz="1600" b="1" spc="-5" dirty="0">
                <a:latin typeface="Arial"/>
                <a:cs typeface="Arial"/>
              </a:rPr>
              <a:t>noncombat</a:t>
            </a:r>
            <a:r>
              <a:rPr sz="1600" b="1" dirty="0">
                <a:latin typeface="Arial"/>
                <a:cs typeface="Arial"/>
              </a:rPr>
              <a:t> </a:t>
            </a:r>
            <a:r>
              <a:rPr sz="1600" b="1" spc="-5" dirty="0">
                <a:latin typeface="Arial"/>
                <a:cs typeface="Arial"/>
              </a:rPr>
              <a:t>scenario,</a:t>
            </a:r>
            <a:r>
              <a:rPr sz="1600" b="1" spc="5" dirty="0">
                <a:latin typeface="Arial"/>
                <a:cs typeface="Arial"/>
              </a:rPr>
              <a:t> </a:t>
            </a:r>
            <a:r>
              <a:rPr sz="1600" b="1" spc="-5" dirty="0">
                <a:latin typeface="Arial"/>
                <a:cs typeface="Arial"/>
              </a:rPr>
              <a:t>prepare</a:t>
            </a:r>
            <a:r>
              <a:rPr sz="1600" b="1" spc="10" dirty="0">
                <a:latin typeface="Arial"/>
                <a:cs typeface="Arial"/>
              </a:rPr>
              <a:t> </a:t>
            </a:r>
            <a:r>
              <a:rPr sz="1600" b="1" spc="-5" dirty="0">
                <a:latin typeface="Arial"/>
                <a:cs typeface="Arial"/>
              </a:rPr>
              <a:t>casualties</a:t>
            </a:r>
            <a:r>
              <a:rPr sz="1600" b="1" spc="10" dirty="0">
                <a:latin typeface="Arial"/>
                <a:cs typeface="Arial"/>
              </a:rPr>
              <a:t> </a:t>
            </a:r>
            <a:r>
              <a:rPr sz="1600" b="1" spc="-5" dirty="0">
                <a:latin typeface="Arial"/>
                <a:cs typeface="Arial"/>
              </a:rPr>
              <a:t>for</a:t>
            </a:r>
            <a:r>
              <a:rPr sz="1600" b="1" spc="10" dirty="0">
                <a:latin typeface="Arial"/>
                <a:cs typeface="Arial"/>
              </a:rPr>
              <a:t> </a:t>
            </a:r>
            <a:r>
              <a:rPr sz="1600" b="1" spc="-5" dirty="0">
                <a:latin typeface="Arial"/>
                <a:cs typeface="Arial"/>
              </a:rPr>
              <a:t>evacuation</a:t>
            </a:r>
            <a:r>
              <a:rPr sz="1600" b="1" spc="5" dirty="0">
                <a:latin typeface="Arial"/>
                <a:cs typeface="Arial"/>
              </a:rPr>
              <a:t> </a:t>
            </a:r>
            <a:r>
              <a:rPr sz="1600" b="1" spc="-5" dirty="0">
                <a:latin typeface="Arial"/>
                <a:cs typeface="Arial"/>
              </a:rPr>
              <a:t>during</a:t>
            </a:r>
            <a:r>
              <a:rPr sz="1600" b="1" dirty="0">
                <a:latin typeface="Arial"/>
                <a:cs typeface="Arial"/>
              </a:rPr>
              <a:t> </a:t>
            </a:r>
            <a:r>
              <a:rPr sz="1600" b="1" spc="-5" dirty="0">
                <a:latin typeface="Arial"/>
                <a:cs typeface="Arial"/>
              </a:rPr>
              <a:t>Tactical</a:t>
            </a:r>
            <a:r>
              <a:rPr sz="1600" b="1" spc="20" dirty="0">
                <a:latin typeface="Arial"/>
                <a:cs typeface="Arial"/>
              </a:rPr>
              <a:t> </a:t>
            </a:r>
            <a:r>
              <a:rPr sz="1600" b="1" spc="-5" dirty="0">
                <a:latin typeface="Arial"/>
                <a:cs typeface="Arial"/>
              </a:rPr>
              <a:t>Field</a:t>
            </a:r>
            <a:r>
              <a:rPr sz="1600" b="1" spc="15" dirty="0">
                <a:latin typeface="Arial"/>
                <a:cs typeface="Arial"/>
              </a:rPr>
              <a:t> </a:t>
            </a:r>
            <a:r>
              <a:rPr sz="1600" b="1" spc="-5" dirty="0">
                <a:latin typeface="Arial"/>
                <a:cs typeface="Arial"/>
              </a:rPr>
              <a:t>Care </a:t>
            </a:r>
            <a:r>
              <a:rPr sz="1600" b="1" spc="-425" dirty="0">
                <a:latin typeface="Arial"/>
                <a:cs typeface="Arial"/>
              </a:rPr>
              <a:t> </a:t>
            </a:r>
            <a:r>
              <a:rPr sz="1600" b="1" spc="-5" dirty="0">
                <a:latin typeface="Arial"/>
                <a:cs typeface="Arial"/>
              </a:rPr>
              <a:t>in</a:t>
            </a:r>
            <a:r>
              <a:rPr sz="1600" b="1" spc="5" dirty="0">
                <a:latin typeface="Arial"/>
                <a:cs typeface="Arial"/>
              </a:rPr>
              <a:t> </a:t>
            </a:r>
            <a:r>
              <a:rPr sz="1600" b="1" spc="-5" dirty="0">
                <a:latin typeface="Arial"/>
                <a:cs typeface="Arial"/>
              </a:rPr>
              <a:t>accordance</a:t>
            </a:r>
            <a:r>
              <a:rPr sz="1600" b="1" spc="-10" dirty="0">
                <a:latin typeface="Arial"/>
                <a:cs typeface="Arial"/>
              </a:rPr>
              <a:t> </a:t>
            </a:r>
            <a:r>
              <a:rPr sz="1600" b="1" spc="-5" dirty="0">
                <a:latin typeface="Arial"/>
                <a:cs typeface="Arial"/>
              </a:rPr>
              <a:t>with</a:t>
            </a:r>
            <a:r>
              <a:rPr sz="1600" b="1" spc="10" dirty="0">
                <a:latin typeface="Arial"/>
                <a:cs typeface="Arial"/>
              </a:rPr>
              <a:t> </a:t>
            </a:r>
            <a:r>
              <a:rPr sz="1600" b="1" spc="-5" dirty="0">
                <a:latin typeface="Arial"/>
                <a:cs typeface="Arial"/>
              </a:rPr>
              <a:t>CoTCCC</a:t>
            </a:r>
            <a:r>
              <a:rPr sz="1600" b="1" spc="-10" dirty="0">
                <a:latin typeface="Arial"/>
                <a:cs typeface="Arial"/>
              </a:rPr>
              <a:t> </a:t>
            </a:r>
            <a:r>
              <a:rPr sz="1600" b="1" spc="-5" dirty="0">
                <a:latin typeface="Arial"/>
                <a:cs typeface="Arial"/>
              </a:rPr>
              <a:t>Guidelines.</a:t>
            </a:r>
            <a:endParaRPr sz="1600">
              <a:latin typeface="Arial"/>
              <a:cs typeface="Arial"/>
            </a:endParaRPr>
          </a:p>
          <a:p>
            <a:pPr>
              <a:lnSpc>
                <a:spcPct val="100000"/>
              </a:lnSpc>
              <a:spcBef>
                <a:spcPts val="15"/>
              </a:spcBef>
              <a:buClr>
                <a:srgbClr val="BB8542"/>
              </a:buClr>
              <a:buFont typeface="Arial"/>
              <a:buAutoNum type="arabicPlain" startAt="26"/>
            </a:pPr>
            <a:endParaRPr sz="1500">
              <a:latin typeface="Arial"/>
              <a:cs typeface="Arial"/>
            </a:endParaRPr>
          </a:p>
          <a:p>
            <a:pPr marL="1022350" lvl="1" indent="-560705">
              <a:lnSpc>
                <a:spcPct val="100000"/>
              </a:lnSpc>
              <a:buFont typeface="Arial"/>
              <a:buAutoNum type="arabicPeriod"/>
              <a:tabLst>
                <a:tab pos="1021715" algn="l"/>
                <a:tab pos="1022350" algn="l"/>
              </a:tabLst>
            </a:pPr>
            <a:r>
              <a:rPr sz="2250" spc="-7" baseline="1851" dirty="0">
                <a:latin typeface="Arial MT"/>
                <a:cs typeface="Arial MT"/>
              </a:rPr>
              <a:t>Identify</a:t>
            </a:r>
            <a:r>
              <a:rPr sz="2250" baseline="1851" dirty="0">
                <a:latin typeface="Arial MT"/>
                <a:cs typeface="Arial MT"/>
              </a:rPr>
              <a:t> </a:t>
            </a:r>
            <a:r>
              <a:rPr sz="2250" spc="-7" baseline="1851" dirty="0">
                <a:latin typeface="Arial MT"/>
                <a:cs typeface="Arial MT"/>
              </a:rPr>
              <a:t>considerations</a:t>
            </a:r>
            <a:r>
              <a:rPr sz="2250" spc="37" baseline="1851" dirty="0">
                <a:latin typeface="Arial MT"/>
                <a:cs typeface="Arial MT"/>
              </a:rPr>
              <a:t> </a:t>
            </a:r>
            <a:r>
              <a:rPr sz="2250" spc="-7" baseline="1851" dirty="0">
                <a:latin typeface="Arial MT"/>
                <a:cs typeface="Arial MT"/>
              </a:rPr>
              <a:t>and</a:t>
            </a:r>
            <a:r>
              <a:rPr sz="2250" spc="7" baseline="1851" dirty="0">
                <a:latin typeface="Arial MT"/>
                <a:cs typeface="Arial MT"/>
              </a:rPr>
              <a:t> </a:t>
            </a:r>
            <a:r>
              <a:rPr sz="2250" spc="-7" baseline="1851" dirty="0">
                <a:latin typeface="Arial MT"/>
                <a:cs typeface="Arial MT"/>
              </a:rPr>
              <a:t>fundamental</a:t>
            </a:r>
            <a:r>
              <a:rPr sz="2250" spc="37" baseline="1851" dirty="0">
                <a:latin typeface="Arial MT"/>
                <a:cs typeface="Arial MT"/>
              </a:rPr>
              <a:t> </a:t>
            </a:r>
            <a:r>
              <a:rPr sz="2250" spc="-7" baseline="1851" dirty="0">
                <a:latin typeface="Arial MT"/>
                <a:cs typeface="Arial MT"/>
              </a:rPr>
              <a:t>procedures</a:t>
            </a:r>
            <a:r>
              <a:rPr sz="2250" spc="30" baseline="1851" dirty="0">
                <a:latin typeface="Arial MT"/>
                <a:cs typeface="Arial MT"/>
              </a:rPr>
              <a:t> </a:t>
            </a:r>
            <a:r>
              <a:rPr sz="2250" spc="-7" baseline="1851" dirty="0">
                <a:latin typeface="Arial MT"/>
                <a:cs typeface="Arial MT"/>
              </a:rPr>
              <a:t>for</a:t>
            </a:r>
            <a:r>
              <a:rPr sz="2250" baseline="1851" dirty="0">
                <a:latin typeface="Arial MT"/>
                <a:cs typeface="Arial MT"/>
              </a:rPr>
              <a:t> </a:t>
            </a:r>
            <a:r>
              <a:rPr sz="2250" spc="-7" baseline="1851" dirty="0">
                <a:latin typeface="Arial MT"/>
                <a:cs typeface="Arial MT"/>
              </a:rPr>
              <a:t>staging</a:t>
            </a:r>
            <a:r>
              <a:rPr sz="2250" spc="15" baseline="1851" dirty="0">
                <a:latin typeface="Arial MT"/>
                <a:cs typeface="Arial MT"/>
              </a:rPr>
              <a:t> </a:t>
            </a:r>
            <a:r>
              <a:rPr sz="2250" spc="-7" baseline="1851" dirty="0">
                <a:latin typeface="Arial MT"/>
                <a:cs typeface="Arial MT"/>
              </a:rPr>
              <a:t>casualties</a:t>
            </a:r>
            <a:r>
              <a:rPr sz="2250" spc="15" baseline="1851" dirty="0">
                <a:latin typeface="Arial MT"/>
                <a:cs typeface="Arial MT"/>
              </a:rPr>
              <a:t> </a:t>
            </a:r>
            <a:r>
              <a:rPr sz="2250" spc="-7" baseline="1851" dirty="0">
                <a:latin typeface="Arial MT"/>
                <a:cs typeface="Arial MT"/>
              </a:rPr>
              <a:t>for</a:t>
            </a:r>
            <a:r>
              <a:rPr sz="2250" baseline="1851" dirty="0">
                <a:latin typeface="Arial MT"/>
                <a:cs typeface="Arial MT"/>
              </a:rPr>
              <a:t> </a:t>
            </a:r>
            <a:r>
              <a:rPr sz="2250" spc="-7" baseline="1851" dirty="0">
                <a:latin typeface="Arial MT"/>
                <a:cs typeface="Arial MT"/>
              </a:rPr>
              <a:t>evacuation.</a:t>
            </a:r>
            <a:endParaRPr sz="2250" baseline="1851">
              <a:latin typeface="Arial MT"/>
              <a:cs typeface="Arial MT"/>
            </a:endParaRPr>
          </a:p>
          <a:p>
            <a:pPr marL="1022350" lvl="1" indent="-560705">
              <a:lnSpc>
                <a:spcPct val="100000"/>
              </a:lnSpc>
              <a:spcBef>
                <a:spcPts val="800"/>
              </a:spcBef>
              <a:buFont typeface="Arial"/>
              <a:buAutoNum type="arabicPeriod"/>
              <a:tabLst>
                <a:tab pos="1021715" algn="l"/>
                <a:tab pos="1022350" algn="l"/>
              </a:tabLst>
            </a:pPr>
            <a:r>
              <a:rPr sz="2250" spc="-7" baseline="1851" dirty="0">
                <a:latin typeface="Arial MT"/>
                <a:cs typeface="Arial MT"/>
              </a:rPr>
              <a:t>Identify</a:t>
            </a:r>
            <a:r>
              <a:rPr sz="2250" baseline="1851" dirty="0">
                <a:latin typeface="Arial MT"/>
                <a:cs typeface="Arial MT"/>
              </a:rPr>
              <a:t> </a:t>
            </a:r>
            <a:r>
              <a:rPr sz="2250" spc="-7" baseline="1851" dirty="0">
                <a:latin typeface="Arial MT"/>
                <a:cs typeface="Arial MT"/>
              </a:rPr>
              <a:t>the</a:t>
            </a:r>
            <a:r>
              <a:rPr sz="2250" baseline="1851" dirty="0">
                <a:latin typeface="Arial MT"/>
                <a:cs typeface="Arial MT"/>
              </a:rPr>
              <a:t> </a:t>
            </a:r>
            <a:r>
              <a:rPr sz="2250" spc="-7" baseline="1851" dirty="0">
                <a:latin typeface="Arial MT"/>
                <a:cs typeface="Arial MT"/>
              </a:rPr>
              <a:t>importance</a:t>
            </a:r>
            <a:r>
              <a:rPr sz="2250" spc="22" baseline="1851" dirty="0">
                <a:latin typeface="Arial MT"/>
                <a:cs typeface="Arial MT"/>
              </a:rPr>
              <a:t> </a:t>
            </a:r>
            <a:r>
              <a:rPr sz="2250" spc="-7" baseline="1851" dirty="0">
                <a:latin typeface="Arial MT"/>
                <a:cs typeface="Arial MT"/>
              </a:rPr>
              <a:t>of</a:t>
            </a:r>
            <a:r>
              <a:rPr sz="2250" spc="-15" baseline="1851" dirty="0">
                <a:latin typeface="Arial MT"/>
                <a:cs typeface="Arial MT"/>
              </a:rPr>
              <a:t> </a:t>
            </a:r>
            <a:r>
              <a:rPr sz="2250" spc="-7" baseline="1851" dirty="0">
                <a:latin typeface="Arial MT"/>
                <a:cs typeface="Arial MT"/>
              </a:rPr>
              <a:t>pre-mission</a:t>
            </a:r>
            <a:r>
              <a:rPr sz="2250" spc="30" baseline="1851" dirty="0">
                <a:latin typeface="Arial MT"/>
                <a:cs typeface="Arial MT"/>
              </a:rPr>
              <a:t> </a:t>
            </a:r>
            <a:r>
              <a:rPr sz="2250" spc="-7" baseline="1851" dirty="0">
                <a:latin typeface="Arial MT"/>
                <a:cs typeface="Arial MT"/>
              </a:rPr>
              <a:t>evacuation</a:t>
            </a:r>
            <a:r>
              <a:rPr sz="2250" spc="22" baseline="1851" dirty="0">
                <a:latin typeface="Arial MT"/>
                <a:cs typeface="Arial MT"/>
              </a:rPr>
              <a:t> </a:t>
            </a:r>
            <a:r>
              <a:rPr sz="2250" spc="-7" baseline="1851" dirty="0">
                <a:latin typeface="Arial MT"/>
                <a:cs typeface="Arial MT"/>
              </a:rPr>
              <a:t>equipment</a:t>
            </a:r>
            <a:r>
              <a:rPr sz="2250" spc="22" baseline="1851" dirty="0">
                <a:latin typeface="Arial MT"/>
                <a:cs typeface="Arial MT"/>
              </a:rPr>
              <a:t> </a:t>
            </a:r>
            <a:r>
              <a:rPr sz="2250" spc="-7" baseline="1851" dirty="0">
                <a:latin typeface="Arial MT"/>
                <a:cs typeface="Arial MT"/>
              </a:rPr>
              <a:t>preparation</a:t>
            </a:r>
            <a:r>
              <a:rPr sz="2250" spc="37" baseline="1851" dirty="0">
                <a:latin typeface="Arial MT"/>
                <a:cs typeface="Arial MT"/>
              </a:rPr>
              <a:t> </a:t>
            </a:r>
            <a:r>
              <a:rPr sz="2250" spc="-7" baseline="1851" dirty="0">
                <a:latin typeface="Arial MT"/>
                <a:cs typeface="Arial MT"/>
              </a:rPr>
              <a:t>and</a:t>
            </a:r>
            <a:r>
              <a:rPr sz="2250" spc="7" baseline="1851" dirty="0">
                <a:latin typeface="Arial MT"/>
                <a:cs typeface="Arial MT"/>
              </a:rPr>
              <a:t> </a:t>
            </a:r>
            <a:r>
              <a:rPr sz="2250" spc="-7" baseline="1851" dirty="0">
                <a:latin typeface="Arial MT"/>
                <a:cs typeface="Arial MT"/>
              </a:rPr>
              <a:t>rehearsals.</a:t>
            </a:r>
            <a:endParaRPr sz="2250" baseline="1851">
              <a:latin typeface="Arial MT"/>
              <a:cs typeface="Arial MT"/>
            </a:endParaRPr>
          </a:p>
          <a:p>
            <a:pPr marL="1022350" lvl="1" indent="-560705">
              <a:lnSpc>
                <a:spcPct val="100000"/>
              </a:lnSpc>
              <a:spcBef>
                <a:spcPts val="805"/>
              </a:spcBef>
              <a:buFont typeface="Arial"/>
              <a:buAutoNum type="arabicPeriod"/>
              <a:tabLst>
                <a:tab pos="1021715" algn="l"/>
                <a:tab pos="1022350" algn="l"/>
              </a:tabLst>
            </a:pPr>
            <a:r>
              <a:rPr sz="2250" spc="-7" baseline="1851" dirty="0">
                <a:latin typeface="Arial MT"/>
                <a:cs typeface="Arial MT"/>
              </a:rPr>
              <a:t>Identify</a:t>
            </a:r>
            <a:r>
              <a:rPr sz="2250" spc="7" baseline="1851" dirty="0">
                <a:latin typeface="Arial MT"/>
                <a:cs typeface="Arial MT"/>
              </a:rPr>
              <a:t> </a:t>
            </a:r>
            <a:r>
              <a:rPr sz="2250" spc="-7" baseline="1851" dirty="0">
                <a:latin typeface="Arial MT"/>
                <a:cs typeface="Arial MT"/>
              </a:rPr>
              <a:t>considerations</a:t>
            </a:r>
            <a:r>
              <a:rPr sz="2250" spc="44" baseline="1851" dirty="0">
                <a:latin typeface="Arial MT"/>
                <a:cs typeface="Arial MT"/>
              </a:rPr>
              <a:t> </a:t>
            </a:r>
            <a:r>
              <a:rPr sz="2250" spc="-7" baseline="1851" dirty="0">
                <a:latin typeface="Arial MT"/>
                <a:cs typeface="Arial MT"/>
              </a:rPr>
              <a:t>and</a:t>
            </a:r>
            <a:r>
              <a:rPr sz="2250" spc="22" baseline="1851" dirty="0">
                <a:latin typeface="Arial MT"/>
                <a:cs typeface="Arial MT"/>
              </a:rPr>
              <a:t> </a:t>
            </a:r>
            <a:r>
              <a:rPr sz="2250" spc="-7" baseline="1851" dirty="0">
                <a:latin typeface="Arial MT"/>
                <a:cs typeface="Arial MT"/>
              </a:rPr>
              <a:t>precautions</a:t>
            </a:r>
            <a:r>
              <a:rPr sz="2250" spc="44" baseline="1851" dirty="0">
                <a:latin typeface="Arial MT"/>
                <a:cs typeface="Arial MT"/>
              </a:rPr>
              <a:t> </a:t>
            </a:r>
            <a:r>
              <a:rPr sz="2250" spc="-7" baseline="1851" dirty="0">
                <a:latin typeface="Arial MT"/>
                <a:cs typeface="Arial MT"/>
              </a:rPr>
              <a:t>required</a:t>
            </a:r>
            <a:r>
              <a:rPr sz="2250" spc="30" baseline="1851" dirty="0">
                <a:latin typeface="Arial MT"/>
                <a:cs typeface="Arial MT"/>
              </a:rPr>
              <a:t> </a:t>
            </a:r>
            <a:r>
              <a:rPr sz="2250" spc="-7" baseline="1851" dirty="0">
                <a:latin typeface="Arial MT"/>
                <a:cs typeface="Arial MT"/>
              </a:rPr>
              <a:t>for</a:t>
            </a:r>
            <a:r>
              <a:rPr sz="2250" spc="7" baseline="1851" dirty="0">
                <a:latin typeface="Arial MT"/>
                <a:cs typeface="Arial MT"/>
              </a:rPr>
              <a:t> </a:t>
            </a:r>
            <a:r>
              <a:rPr sz="2250" spc="-7" baseline="1851" dirty="0">
                <a:latin typeface="Arial MT"/>
                <a:cs typeface="Arial MT"/>
              </a:rPr>
              <a:t>evacuating</a:t>
            </a:r>
            <a:r>
              <a:rPr sz="2250" spc="30" baseline="1851" dirty="0">
                <a:latin typeface="Arial MT"/>
                <a:cs typeface="Arial MT"/>
              </a:rPr>
              <a:t> </a:t>
            </a:r>
            <a:r>
              <a:rPr sz="2250" spc="-7" baseline="1851" dirty="0">
                <a:latin typeface="Arial MT"/>
                <a:cs typeface="Arial MT"/>
              </a:rPr>
              <a:t>casualties</a:t>
            </a:r>
            <a:r>
              <a:rPr sz="2250" spc="22" baseline="1851" dirty="0">
                <a:latin typeface="Arial MT"/>
                <a:cs typeface="Arial MT"/>
              </a:rPr>
              <a:t> </a:t>
            </a:r>
            <a:r>
              <a:rPr sz="2250" spc="-7" baseline="1851" dirty="0">
                <a:latin typeface="Arial MT"/>
                <a:cs typeface="Arial MT"/>
              </a:rPr>
              <a:t>with</a:t>
            </a:r>
            <a:r>
              <a:rPr sz="2250" spc="15" baseline="1851" dirty="0">
                <a:latin typeface="Arial MT"/>
                <a:cs typeface="Arial MT"/>
              </a:rPr>
              <a:t> </a:t>
            </a:r>
            <a:r>
              <a:rPr sz="2250" spc="-7" baseline="1851" dirty="0">
                <a:latin typeface="Arial MT"/>
                <a:cs typeface="Arial MT"/>
              </a:rPr>
              <a:t>suspected</a:t>
            </a:r>
            <a:r>
              <a:rPr sz="2250" spc="22" baseline="1851" dirty="0">
                <a:latin typeface="Arial MT"/>
                <a:cs typeface="Arial MT"/>
              </a:rPr>
              <a:t> </a:t>
            </a:r>
            <a:r>
              <a:rPr sz="2250" spc="-7" baseline="1851" dirty="0">
                <a:latin typeface="Arial MT"/>
                <a:cs typeface="Arial MT"/>
              </a:rPr>
              <a:t>spinal</a:t>
            </a:r>
            <a:r>
              <a:rPr sz="2250" spc="22" baseline="1851" dirty="0">
                <a:latin typeface="Arial MT"/>
                <a:cs typeface="Arial MT"/>
              </a:rPr>
              <a:t> </a:t>
            </a:r>
            <a:r>
              <a:rPr sz="2250" spc="-7" baseline="1851" dirty="0">
                <a:latin typeface="Arial MT"/>
                <a:cs typeface="Arial MT"/>
              </a:rPr>
              <a:t>injuries.</a:t>
            </a:r>
            <a:endParaRPr sz="2250" baseline="1851">
              <a:latin typeface="Arial MT"/>
              <a:cs typeface="Arial MT"/>
            </a:endParaRPr>
          </a:p>
          <a:p>
            <a:pPr marL="1022350" lvl="1" indent="-560705">
              <a:lnSpc>
                <a:spcPct val="100000"/>
              </a:lnSpc>
              <a:spcBef>
                <a:spcPts val="795"/>
              </a:spcBef>
              <a:buFont typeface="Arial"/>
              <a:buAutoNum type="arabicPeriod"/>
              <a:tabLst>
                <a:tab pos="1021715" algn="l"/>
                <a:tab pos="1022350" algn="l"/>
              </a:tabLst>
            </a:pPr>
            <a:r>
              <a:rPr sz="2250" spc="-7" baseline="1851" dirty="0">
                <a:latin typeface="Arial MT"/>
                <a:cs typeface="Arial MT"/>
              </a:rPr>
              <a:t>Identify</a:t>
            </a:r>
            <a:r>
              <a:rPr sz="2250" baseline="1851" dirty="0">
                <a:latin typeface="Arial MT"/>
                <a:cs typeface="Arial MT"/>
              </a:rPr>
              <a:t> </a:t>
            </a:r>
            <a:r>
              <a:rPr sz="2250" spc="-7" baseline="1851" dirty="0">
                <a:latin typeface="Arial MT"/>
                <a:cs typeface="Arial MT"/>
              </a:rPr>
              <a:t>critical</a:t>
            </a:r>
            <a:r>
              <a:rPr sz="2250" spc="7" baseline="1851" dirty="0">
                <a:latin typeface="Arial MT"/>
                <a:cs typeface="Arial MT"/>
              </a:rPr>
              <a:t> </a:t>
            </a:r>
            <a:r>
              <a:rPr sz="2250" spc="-7" baseline="1851" dirty="0">
                <a:latin typeface="Arial MT"/>
                <a:cs typeface="Arial MT"/>
              </a:rPr>
              <a:t>actions</a:t>
            </a:r>
            <a:r>
              <a:rPr sz="2250" spc="7" baseline="1851" dirty="0">
                <a:latin typeface="Arial MT"/>
                <a:cs typeface="Arial MT"/>
              </a:rPr>
              <a:t> </a:t>
            </a:r>
            <a:r>
              <a:rPr sz="2250" spc="-7" baseline="1851" dirty="0">
                <a:latin typeface="Arial MT"/>
                <a:cs typeface="Arial MT"/>
              </a:rPr>
              <a:t>and</a:t>
            </a:r>
            <a:r>
              <a:rPr sz="2250" spc="7" baseline="1851" dirty="0">
                <a:latin typeface="Arial MT"/>
                <a:cs typeface="Arial MT"/>
              </a:rPr>
              <a:t> </a:t>
            </a:r>
            <a:r>
              <a:rPr sz="2250" baseline="1851" dirty="0">
                <a:latin typeface="Arial MT"/>
                <a:cs typeface="Arial MT"/>
              </a:rPr>
              <a:t>checks </a:t>
            </a:r>
            <a:r>
              <a:rPr sz="2250" spc="-7" baseline="1851" dirty="0">
                <a:latin typeface="Arial MT"/>
                <a:cs typeface="Arial MT"/>
              </a:rPr>
              <a:t>to prepare</a:t>
            </a:r>
            <a:r>
              <a:rPr sz="2250" spc="37" baseline="1851" dirty="0">
                <a:latin typeface="Arial MT"/>
                <a:cs typeface="Arial MT"/>
              </a:rPr>
              <a:t> </a:t>
            </a:r>
            <a:r>
              <a:rPr sz="2250" spc="-7" baseline="1851" dirty="0">
                <a:latin typeface="Arial MT"/>
                <a:cs typeface="Arial MT"/>
              </a:rPr>
              <a:t>casualties</a:t>
            </a:r>
            <a:r>
              <a:rPr sz="2250" spc="7" baseline="1851" dirty="0">
                <a:latin typeface="Arial MT"/>
                <a:cs typeface="Arial MT"/>
              </a:rPr>
              <a:t> </a:t>
            </a:r>
            <a:r>
              <a:rPr sz="2250" spc="-7" baseline="1851" dirty="0">
                <a:latin typeface="Arial MT"/>
                <a:cs typeface="Arial MT"/>
              </a:rPr>
              <a:t>for evacuation.</a:t>
            </a:r>
            <a:endParaRPr sz="2250" baseline="1851">
              <a:latin typeface="Arial MT"/>
              <a:cs typeface="Arial MT"/>
            </a:endParaRPr>
          </a:p>
          <a:p>
            <a:pPr marL="1022350" lvl="1" indent="-560705">
              <a:lnSpc>
                <a:spcPct val="100000"/>
              </a:lnSpc>
              <a:spcBef>
                <a:spcPts val="800"/>
              </a:spcBef>
              <a:buFont typeface="Arial"/>
              <a:buAutoNum type="arabicPeriod"/>
              <a:tabLst>
                <a:tab pos="1021715" algn="l"/>
                <a:tab pos="1022350" algn="l"/>
              </a:tabLst>
            </a:pPr>
            <a:r>
              <a:rPr sz="2250" spc="-7" baseline="1851" dirty="0">
                <a:latin typeface="Arial MT"/>
                <a:cs typeface="Arial MT"/>
              </a:rPr>
              <a:t>Identify</a:t>
            </a:r>
            <a:r>
              <a:rPr sz="2250" baseline="1851" dirty="0">
                <a:latin typeface="Arial MT"/>
                <a:cs typeface="Arial MT"/>
              </a:rPr>
              <a:t> </a:t>
            </a:r>
            <a:r>
              <a:rPr sz="2250" spc="-7" baseline="1851" dirty="0">
                <a:latin typeface="Arial MT"/>
                <a:cs typeface="Arial MT"/>
              </a:rPr>
              <a:t>methods</a:t>
            </a:r>
            <a:r>
              <a:rPr sz="2250" spc="15" baseline="1851" dirty="0">
                <a:latin typeface="Arial MT"/>
                <a:cs typeface="Arial MT"/>
              </a:rPr>
              <a:t> </a:t>
            </a:r>
            <a:r>
              <a:rPr sz="2250" spc="-7" baseline="1851" dirty="0">
                <a:latin typeface="Arial MT"/>
                <a:cs typeface="Arial MT"/>
              </a:rPr>
              <a:t>of</a:t>
            </a:r>
            <a:r>
              <a:rPr sz="2250" spc="-15" baseline="1851" dirty="0">
                <a:latin typeface="Arial MT"/>
                <a:cs typeface="Arial MT"/>
              </a:rPr>
              <a:t> </a:t>
            </a:r>
            <a:r>
              <a:rPr sz="2250" spc="-7" baseline="1851" dirty="0">
                <a:latin typeface="Arial MT"/>
                <a:cs typeface="Arial MT"/>
              </a:rPr>
              <a:t>litter</a:t>
            </a:r>
            <a:r>
              <a:rPr sz="2250" spc="7" baseline="1851" dirty="0">
                <a:latin typeface="Arial MT"/>
                <a:cs typeface="Arial MT"/>
              </a:rPr>
              <a:t> </a:t>
            </a:r>
            <a:r>
              <a:rPr sz="2250" spc="-7" baseline="1851" dirty="0">
                <a:latin typeface="Arial MT"/>
                <a:cs typeface="Arial MT"/>
              </a:rPr>
              <a:t>selection</a:t>
            </a:r>
            <a:r>
              <a:rPr sz="2250" spc="7" baseline="1851" dirty="0">
                <a:latin typeface="Arial MT"/>
                <a:cs typeface="Arial MT"/>
              </a:rPr>
              <a:t> </a:t>
            </a:r>
            <a:r>
              <a:rPr sz="2250" spc="-7" baseline="1851" dirty="0">
                <a:latin typeface="Arial MT"/>
                <a:cs typeface="Arial MT"/>
              </a:rPr>
              <a:t>and</a:t>
            </a:r>
            <a:r>
              <a:rPr sz="2250" spc="15" baseline="1851" dirty="0">
                <a:latin typeface="Arial MT"/>
                <a:cs typeface="Arial MT"/>
              </a:rPr>
              <a:t> </a:t>
            </a:r>
            <a:r>
              <a:rPr sz="2250" spc="-7" baseline="1851" dirty="0">
                <a:latin typeface="Arial MT"/>
                <a:cs typeface="Arial MT"/>
              </a:rPr>
              <a:t>evacuation</a:t>
            </a:r>
            <a:r>
              <a:rPr sz="2250" spc="22" baseline="1851" dirty="0">
                <a:latin typeface="Arial MT"/>
                <a:cs typeface="Arial MT"/>
              </a:rPr>
              <a:t> </a:t>
            </a:r>
            <a:r>
              <a:rPr sz="2250" spc="-7" baseline="1851" dirty="0">
                <a:latin typeface="Arial MT"/>
                <a:cs typeface="Arial MT"/>
              </a:rPr>
              <a:t>equipment</a:t>
            </a:r>
            <a:r>
              <a:rPr sz="2250" spc="22" baseline="1851" dirty="0">
                <a:latin typeface="Arial MT"/>
                <a:cs typeface="Arial MT"/>
              </a:rPr>
              <a:t> </a:t>
            </a:r>
            <a:r>
              <a:rPr sz="2250" baseline="1851" dirty="0">
                <a:latin typeface="Arial MT"/>
                <a:cs typeface="Arial MT"/>
              </a:rPr>
              <a:t>in </a:t>
            </a:r>
            <a:r>
              <a:rPr sz="2250" spc="-7" baseline="1851" dirty="0">
                <a:latin typeface="Arial MT"/>
                <a:cs typeface="Arial MT"/>
              </a:rPr>
              <a:t>Tactical</a:t>
            </a:r>
            <a:r>
              <a:rPr sz="2250" baseline="1851" dirty="0">
                <a:latin typeface="Arial MT"/>
                <a:cs typeface="Arial MT"/>
              </a:rPr>
              <a:t> </a:t>
            </a:r>
            <a:r>
              <a:rPr sz="2250" spc="-7" baseline="1851" dirty="0">
                <a:latin typeface="Arial MT"/>
                <a:cs typeface="Arial MT"/>
              </a:rPr>
              <a:t>Field</a:t>
            </a:r>
            <a:r>
              <a:rPr sz="2250" spc="7" baseline="1851" dirty="0">
                <a:latin typeface="Arial MT"/>
                <a:cs typeface="Arial MT"/>
              </a:rPr>
              <a:t> </a:t>
            </a:r>
            <a:r>
              <a:rPr sz="2250" spc="-7" baseline="1851" dirty="0">
                <a:latin typeface="Arial MT"/>
                <a:cs typeface="Arial MT"/>
              </a:rPr>
              <a:t>Care.</a:t>
            </a:r>
            <a:endParaRPr sz="2250" baseline="1851">
              <a:latin typeface="Arial MT"/>
              <a:cs typeface="Arial MT"/>
            </a:endParaRPr>
          </a:p>
          <a:p>
            <a:pPr marL="1022350" lvl="1" indent="-560705">
              <a:lnSpc>
                <a:spcPct val="100000"/>
              </a:lnSpc>
              <a:spcBef>
                <a:spcPts val="805"/>
              </a:spcBef>
              <a:buFont typeface="Arial"/>
              <a:buAutoNum type="arabicPeriod"/>
              <a:tabLst>
                <a:tab pos="1021715" algn="l"/>
                <a:tab pos="1022350" algn="l"/>
              </a:tabLst>
            </a:pPr>
            <a:r>
              <a:rPr sz="2250" spc="-7" baseline="1851" dirty="0">
                <a:latin typeface="Arial MT"/>
                <a:cs typeface="Arial MT"/>
              </a:rPr>
              <a:t>Identify</a:t>
            </a:r>
            <a:r>
              <a:rPr sz="2250" spc="7" baseline="1851" dirty="0">
                <a:latin typeface="Arial MT"/>
                <a:cs typeface="Arial MT"/>
              </a:rPr>
              <a:t> </a:t>
            </a:r>
            <a:r>
              <a:rPr sz="2250" spc="-7" baseline="1851" dirty="0">
                <a:latin typeface="Arial MT"/>
                <a:cs typeface="Arial MT"/>
              </a:rPr>
              <a:t>considerations</a:t>
            </a:r>
            <a:r>
              <a:rPr sz="2250" spc="44" baseline="1851" dirty="0">
                <a:latin typeface="Arial MT"/>
                <a:cs typeface="Arial MT"/>
              </a:rPr>
              <a:t> </a:t>
            </a:r>
            <a:r>
              <a:rPr sz="2250" spc="-7" baseline="1851" dirty="0">
                <a:latin typeface="Arial MT"/>
                <a:cs typeface="Arial MT"/>
              </a:rPr>
              <a:t>for</a:t>
            </a:r>
            <a:r>
              <a:rPr sz="2250" spc="15" baseline="1851" dirty="0">
                <a:latin typeface="Arial MT"/>
                <a:cs typeface="Arial MT"/>
              </a:rPr>
              <a:t> </a:t>
            </a:r>
            <a:r>
              <a:rPr sz="2250" spc="-7" baseline="1851" dirty="0">
                <a:latin typeface="Arial MT"/>
                <a:cs typeface="Arial MT"/>
              </a:rPr>
              <a:t>evacuating</a:t>
            </a:r>
            <a:r>
              <a:rPr sz="2250" spc="30" baseline="1851" dirty="0">
                <a:latin typeface="Arial MT"/>
                <a:cs typeface="Arial MT"/>
              </a:rPr>
              <a:t> </a:t>
            </a:r>
            <a:r>
              <a:rPr sz="2250" spc="-7" baseline="1851" dirty="0">
                <a:latin typeface="Arial MT"/>
                <a:cs typeface="Arial MT"/>
              </a:rPr>
              <a:t>ambulatory/walking</a:t>
            </a:r>
            <a:r>
              <a:rPr sz="2250" spc="52" baseline="1851" dirty="0">
                <a:latin typeface="Arial MT"/>
                <a:cs typeface="Arial MT"/>
              </a:rPr>
              <a:t> </a:t>
            </a:r>
            <a:r>
              <a:rPr sz="2250" spc="-7" baseline="1851" dirty="0">
                <a:latin typeface="Arial MT"/>
                <a:cs typeface="Arial MT"/>
              </a:rPr>
              <a:t>wounded</a:t>
            </a:r>
            <a:r>
              <a:rPr sz="2250" spc="30" baseline="1851" dirty="0">
                <a:latin typeface="Arial MT"/>
                <a:cs typeface="Arial MT"/>
              </a:rPr>
              <a:t> </a:t>
            </a:r>
            <a:r>
              <a:rPr sz="2250" spc="-7" baseline="1851" dirty="0">
                <a:latin typeface="Arial MT"/>
                <a:cs typeface="Arial MT"/>
              </a:rPr>
              <a:t>casualties</a:t>
            </a:r>
            <a:r>
              <a:rPr sz="2250" spc="30" baseline="1851" dirty="0">
                <a:latin typeface="Arial MT"/>
                <a:cs typeface="Arial MT"/>
              </a:rPr>
              <a:t> </a:t>
            </a:r>
            <a:r>
              <a:rPr sz="2250" baseline="1851" dirty="0">
                <a:latin typeface="Arial MT"/>
                <a:cs typeface="Arial MT"/>
              </a:rPr>
              <a:t>in</a:t>
            </a:r>
            <a:r>
              <a:rPr sz="2250" spc="7" baseline="1851" dirty="0">
                <a:latin typeface="Arial MT"/>
                <a:cs typeface="Arial MT"/>
              </a:rPr>
              <a:t> </a:t>
            </a:r>
            <a:r>
              <a:rPr sz="2250" spc="-7" baseline="1851" dirty="0">
                <a:latin typeface="Arial MT"/>
                <a:cs typeface="Arial MT"/>
              </a:rPr>
              <a:t>Tactical</a:t>
            </a:r>
            <a:r>
              <a:rPr sz="2250" spc="7" baseline="1851" dirty="0">
                <a:latin typeface="Arial MT"/>
                <a:cs typeface="Arial MT"/>
              </a:rPr>
              <a:t> </a:t>
            </a:r>
            <a:r>
              <a:rPr sz="2250" spc="-7" baseline="1851" dirty="0">
                <a:latin typeface="Arial MT"/>
                <a:cs typeface="Arial MT"/>
              </a:rPr>
              <a:t>Field</a:t>
            </a:r>
            <a:r>
              <a:rPr sz="2250" spc="15" baseline="1851" dirty="0">
                <a:latin typeface="Arial MT"/>
                <a:cs typeface="Arial MT"/>
              </a:rPr>
              <a:t> </a:t>
            </a:r>
            <a:r>
              <a:rPr sz="2250" spc="-7" baseline="1851" dirty="0">
                <a:latin typeface="Arial MT"/>
                <a:cs typeface="Arial MT"/>
              </a:rPr>
              <a:t>Care.</a:t>
            </a:r>
            <a:endParaRPr sz="2250" baseline="1851">
              <a:latin typeface="Arial MT"/>
              <a:cs typeface="Arial MT"/>
            </a:endParaRPr>
          </a:p>
          <a:p>
            <a:pPr marL="1022350" lvl="1" indent="-560705">
              <a:lnSpc>
                <a:spcPct val="100000"/>
              </a:lnSpc>
              <a:spcBef>
                <a:spcPts val="795"/>
              </a:spcBef>
              <a:buFont typeface="Arial"/>
              <a:buAutoNum type="arabicPeriod"/>
              <a:tabLst>
                <a:tab pos="1021715" algn="l"/>
                <a:tab pos="1022350" algn="l"/>
              </a:tabLst>
            </a:pPr>
            <a:r>
              <a:rPr sz="2250" spc="-7" baseline="1851" dirty="0">
                <a:latin typeface="Arial MT"/>
                <a:cs typeface="Arial MT"/>
              </a:rPr>
              <a:t>Demonstrate</a:t>
            </a:r>
            <a:r>
              <a:rPr sz="2250" spc="15" baseline="1851" dirty="0">
                <a:latin typeface="Arial MT"/>
                <a:cs typeface="Arial MT"/>
              </a:rPr>
              <a:t> </a:t>
            </a:r>
            <a:r>
              <a:rPr sz="2250" spc="-7" baseline="1851" dirty="0">
                <a:latin typeface="Arial MT"/>
                <a:cs typeface="Arial MT"/>
              </a:rPr>
              <a:t>the</a:t>
            </a:r>
            <a:r>
              <a:rPr sz="2250" spc="7" baseline="1851" dirty="0">
                <a:latin typeface="Arial MT"/>
                <a:cs typeface="Arial MT"/>
              </a:rPr>
              <a:t> </a:t>
            </a:r>
            <a:r>
              <a:rPr sz="2250" spc="-7" baseline="1851" dirty="0">
                <a:latin typeface="Arial MT"/>
                <a:cs typeface="Arial MT"/>
              </a:rPr>
              <a:t>preparation</a:t>
            </a:r>
            <a:r>
              <a:rPr sz="2250" spc="30" baseline="1851" dirty="0">
                <a:latin typeface="Arial MT"/>
                <a:cs typeface="Arial MT"/>
              </a:rPr>
              <a:t> </a:t>
            </a:r>
            <a:r>
              <a:rPr sz="2250" spc="-7" baseline="1851" dirty="0">
                <a:latin typeface="Arial MT"/>
                <a:cs typeface="Arial MT"/>
              </a:rPr>
              <a:t>of </a:t>
            </a:r>
            <a:r>
              <a:rPr sz="2250" baseline="1851" dirty="0">
                <a:latin typeface="Arial MT"/>
                <a:cs typeface="Arial MT"/>
              </a:rPr>
              <a:t>a </a:t>
            </a:r>
            <a:r>
              <a:rPr sz="2250" spc="-7" baseline="1851" dirty="0">
                <a:latin typeface="Arial MT"/>
                <a:cs typeface="Arial MT"/>
              </a:rPr>
              <a:t>casualty</a:t>
            </a:r>
            <a:r>
              <a:rPr sz="2250" spc="7" baseline="1851" dirty="0">
                <a:latin typeface="Arial MT"/>
                <a:cs typeface="Arial MT"/>
              </a:rPr>
              <a:t> </a:t>
            </a:r>
            <a:r>
              <a:rPr sz="2250" spc="-7" baseline="1851" dirty="0">
                <a:latin typeface="Arial MT"/>
                <a:cs typeface="Arial MT"/>
              </a:rPr>
              <a:t>for</a:t>
            </a:r>
            <a:r>
              <a:rPr sz="2250" baseline="1851" dirty="0">
                <a:latin typeface="Arial MT"/>
                <a:cs typeface="Arial MT"/>
              </a:rPr>
              <a:t> </a:t>
            </a:r>
            <a:r>
              <a:rPr sz="2250" spc="-7" baseline="1851" dirty="0">
                <a:latin typeface="Arial MT"/>
                <a:cs typeface="Arial MT"/>
              </a:rPr>
              <a:t>evacuating</a:t>
            </a:r>
            <a:r>
              <a:rPr sz="2250" spc="22" baseline="1851" dirty="0">
                <a:latin typeface="Arial MT"/>
                <a:cs typeface="Arial MT"/>
              </a:rPr>
              <a:t> </a:t>
            </a:r>
            <a:r>
              <a:rPr sz="2250" baseline="1851" dirty="0">
                <a:latin typeface="Arial MT"/>
                <a:cs typeface="Arial MT"/>
              </a:rPr>
              <a:t>in </a:t>
            </a:r>
            <a:r>
              <a:rPr sz="2250" spc="-7" baseline="1851" dirty="0">
                <a:latin typeface="Arial MT"/>
                <a:cs typeface="Arial MT"/>
              </a:rPr>
              <a:t>Tactical</a:t>
            </a:r>
            <a:r>
              <a:rPr sz="2250" spc="7" baseline="1851" dirty="0">
                <a:latin typeface="Arial MT"/>
                <a:cs typeface="Arial MT"/>
              </a:rPr>
              <a:t> </a:t>
            </a:r>
            <a:r>
              <a:rPr sz="2250" spc="-7" baseline="1851" dirty="0">
                <a:latin typeface="Arial MT"/>
                <a:cs typeface="Arial MT"/>
              </a:rPr>
              <a:t>Field</a:t>
            </a:r>
            <a:r>
              <a:rPr sz="2250" baseline="1851" dirty="0">
                <a:latin typeface="Arial MT"/>
                <a:cs typeface="Arial MT"/>
              </a:rPr>
              <a:t> </a:t>
            </a:r>
            <a:r>
              <a:rPr sz="2250" spc="-7" baseline="1851" dirty="0">
                <a:latin typeface="Arial MT"/>
                <a:cs typeface="Arial MT"/>
              </a:rPr>
              <a:t>Care.</a:t>
            </a:r>
            <a:endParaRPr sz="2250" baseline="1851">
              <a:latin typeface="Arial MT"/>
              <a:cs typeface="Arial MT"/>
            </a:endParaRPr>
          </a:p>
          <a:p>
            <a:pPr marL="1022350" lvl="1" indent="-560705">
              <a:lnSpc>
                <a:spcPct val="100000"/>
              </a:lnSpc>
              <a:spcBef>
                <a:spcPts val="800"/>
              </a:spcBef>
              <a:buFont typeface="Arial"/>
              <a:buAutoNum type="arabicPeriod"/>
              <a:tabLst>
                <a:tab pos="1021715" algn="l"/>
                <a:tab pos="1022350" algn="l"/>
              </a:tabLst>
            </a:pPr>
            <a:r>
              <a:rPr sz="2250" spc="-7" baseline="1851" dirty="0">
                <a:latin typeface="Arial MT"/>
                <a:cs typeface="Arial MT"/>
              </a:rPr>
              <a:t>Identify</a:t>
            </a:r>
            <a:r>
              <a:rPr sz="2250" spc="7" baseline="1851" dirty="0">
                <a:latin typeface="Arial MT"/>
                <a:cs typeface="Arial MT"/>
              </a:rPr>
              <a:t> </a:t>
            </a:r>
            <a:r>
              <a:rPr sz="2250" spc="-7" baseline="1851" dirty="0">
                <a:latin typeface="Arial MT"/>
                <a:cs typeface="Arial MT"/>
              </a:rPr>
              <a:t>considerations</a:t>
            </a:r>
            <a:r>
              <a:rPr sz="2250" spc="37" baseline="1851" dirty="0">
                <a:latin typeface="Arial MT"/>
                <a:cs typeface="Arial MT"/>
              </a:rPr>
              <a:t> </a:t>
            </a:r>
            <a:r>
              <a:rPr sz="2250" baseline="1851" dirty="0">
                <a:latin typeface="Arial MT"/>
                <a:cs typeface="Arial MT"/>
              </a:rPr>
              <a:t>in</a:t>
            </a:r>
            <a:r>
              <a:rPr sz="2250" spc="7" baseline="1851" dirty="0">
                <a:latin typeface="Arial MT"/>
                <a:cs typeface="Arial MT"/>
              </a:rPr>
              <a:t> </a:t>
            </a:r>
            <a:r>
              <a:rPr sz="2250" spc="-7" baseline="1851" dirty="0">
                <a:latin typeface="Arial MT"/>
                <a:cs typeface="Arial MT"/>
              </a:rPr>
              <a:t>the</a:t>
            </a:r>
            <a:r>
              <a:rPr sz="2250" spc="15" baseline="1851" dirty="0">
                <a:latin typeface="Arial MT"/>
                <a:cs typeface="Arial MT"/>
              </a:rPr>
              <a:t> </a:t>
            </a:r>
            <a:r>
              <a:rPr sz="2250" spc="-7" baseline="1851" dirty="0">
                <a:latin typeface="Arial MT"/>
                <a:cs typeface="Arial MT"/>
              </a:rPr>
              <a:t>transition</a:t>
            </a:r>
            <a:r>
              <a:rPr sz="2250" spc="15" baseline="1851" dirty="0">
                <a:latin typeface="Arial MT"/>
                <a:cs typeface="Arial MT"/>
              </a:rPr>
              <a:t> </a:t>
            </a:r>
            <a:r>
              <a:rPr sz="2250" spc="-7" baseline="1851" dirty="0">
                <a:latin typeface="Arial MT"/>
                <a:cs typeface="Arial MT"/>
              </a:rPr>
              <a:t>of care</a:t>
            </a:r>
            <a:r>
              <a:rPr sz="2250" spc="15" baseline="1851" dirty="0">
                <a:latin typeface="Arial MT"/>
                <a:cs typeface="Arial MT"/>
              </a:rPr>
              <a:t> </a:t>
            </a:r>
            <a:r>
              <a:rPr sz="2250" spc="-7" baseline="1851" dirty="0">
                <a:latin typeface="Arial MT"/>
                <a:cs typeface="Arial MT"/>
              </a:rPr>
              <a:t>during</a:t>
            </a:r>
            <a:r>
              <a:rPr sz="2250" spc="22" baseline="1851" dirty="0">
                <a:latin typeface="Arial MT"/>
                <a:cs typeface="Arial MT"/>
              </a:rPr>
              <a:t> </a:t>
            </a:r>
            <a:r>
              <a:rPr sz="2250" spc="-7" baseline="1851" dirty="0">
                <a:latin typeface="Arial MT"/>
                <a:cs typeface="Arial MT"/>
              </a:rPr>
              <a:t>Tactical</a:t>
            </a:r>
            <a:r>
              <a:rPr sz="2250" spc="7" baseline="1851" dirty="0">
                <a:latin typeface="Arial MT"/>
                <a:cs typeface="Arial MT"/>
              </a:rPr>
              <a:t> </a:t>
            </a:r>
            <a:r>
              <a:rPr sz="2250" spc="-7" baseline="1851" dirty="0">
                <a:latin typeface="Arial MT"/>
                <a:cs typeface="Arial MT"/>
              </a:rPr>
              <a:t>Evacuation</a:t>
            </a:r>
            <a:r>
              <a:rPr sz="2250" spc="30" baseline="1851" dirty="0">
                <a:latin typeface="Arial MT"/>
                <a:cs typeface="Arial MT"/>
              </a:rPr>
              <a:t> </a:t>
            </a:r>
            <a:r>
              <a:rPr sz="2250" spc="-7" baseline="1851" dirty="0">
                <a:latin typeface="Arial MT"/>
                <a:cs typeface="Arial MT"/>
              </a:rPr>
              <a:t>Care.</a:t>
            </a:r>
            <a:endParaRPr sz="2250" baseline="1851">
              <a:latin typeface="Arial MT"/>
              <a:cs typeface="Arial MT"/>
            </a:endParaRPr>
          </a:p>
          <a:p>
            <a:pPr marL="1022350" lvl="1" indent="-560705">
              <a:lnSpc>
                <a:spcPct val="100000"/>
              </a:lnSpc>
              <a:spcBef>
                <a:spcPts val="805"/>
              </a:spcBef>
              <a:buFont typeface="Arial"/>
              <a:buAutoNum type="arabicPeriod"/>
              <a:tabLst>
                <a:tab pos="1021715" algn="l"/>
                <a:tab pos="1022350" algn="l"/>
              </a:tabLst>
            </a:pPr>
            <a:r>
              <a:rPr sz="2250" spc="-7" baseline="1851" dirty="0">
                <a:latin typeface="Arial MT"/>
                <a:cs typeface="Arial MT"/>
              </a:rPr>
              <a:t>Identify</a:t>
            </a:r>
            <a:r>
              <a:rPr sz="2250" spc="7" baseline="1851" dirty="0">
                <a:latin typeface="Arial MT"/>
                <a:cs typeface="Arial MT"/>
              </a:rPr>
              <a:t> </a:t>
            </a:r>
            <a:r>
              <a:rPr sz="2250" spc="-7" baseline="1851" dirty="0">
                <a:latin typeface="Arial MT"/>
                <a:cs typeface="Arial MT"/>
              </a:rPr>
              <a:t>the</a:t>
            </a:r>
            <a:r>
              <a:rPr sz="2250" spc="15" baseline="1851" dirty="0">
                <a:latin typeface="Arial MT"/>
                <a:cs typeface="Arial MT"/>
              </a:rPr>
              <a:t> </a:t>
            </a:r>
            <a:r>
              <a:rPr sz="2250" spc="-7" baseline="1851" dirty="0">
                <a:latin typeface="Arial MT"/>
                <a:cs typeface="Arial MT"/>
              </a:rPr>
              <a:t>responsibilities</a:t>
            </a:r>
            <a:r>
              <a:rPr sz="2250" spc="37" baseline="1851" dirty="0">
                <a:latin typeface="Arial MT"/>
                <a:cs typeface="Arial MT"/>
              </a:rPr>
              <a:t> </a:t>
            </a:r>
            <a:r>
              <a:rPr sz="2250" spc="-7" baseline="1851" dirty="0">
                <a:latin typeface="Arial MT"/>
                <a:cs typeface="Arial MT"/>
              </a:rPr>
              <a:t>of</a:t>
            </a:r>
            <a:r>
              <a:rPr sz="2250" baseline="1851" dirty="0">
                <a:latin typeface="Arial MT"/>
                <a:cs typeface="Arial MT"/>
              </a:rPr>
              <a:t> </a:t>
            </a:r>
            <a:r>
              <a:rPr sz="2250" spc="-7" baseline="1851" dirty="0">
                <a:latin typeface="Arial MT"/>
                <a:cs typeface="Arial MT"/>
              </a:rPr>
              <a:t>tactical</a:t>
            </a:r>
            <a:r>
              <a:rPr sz="2250" spc="15" baseline="1851" dirty="0">
                <a:latin typeface="Arial MT"/>
                <a:cs typeface="Arial MT"/>
              </a:rPr>
              <a:t> </a:t>
            </a:r>
            <a:r>
              <a:rPr sz="2250" spc="-7" baseline="1851" dirty="0">
                <a:latin typeface="Arial MT"/>
                <a:cs typeface="Arial MT"/>
              </a:rPr>
              <a:t>force</a:t>
            </a:r>
            <a:r>
              <a:rPr sz="2250" spc="15" baseline="1851" dirty="0">
                <a:latin typeface="Arial MT"/>
                <a:cs typeface="Arial MT"/>
              </a:rPr>
              <a:t> </a:t>
            </a:r>
            <a:r>
              <a:rPr sz="2250" spc="-7" baseline="1851" dirty="0">
                <a:latin typeface="Arial MT"/>
                <a:cs typeface="Arial MT"/>
              </a:rPr>
              <a:t>personnel</a:t>
            </a:r>
            <a:r>
              <a:rPr sz="2250" spc="37" baseline="1851" dirty="0">
                <a:latin typeface="Arial MT"/>
                <a:cs typeface="Arial MT"/>
              </a:rPr>
              <a:t> </a:t>
            </a:r>
            <a:r>
              <a:rPr sz="2250" baseline="1851" dirty="0">
                <a:latin typeface="Arial MT"/>
                <a:cs typeface="Arial MT"/>
              </a:rPr>
              <a:t>in</a:t>
            </a:r>
            <a:r>
              <a:rPr sz="2250" spc="15" baseline="1851" dirty="0">
                <a:latin typeface="Arial MT"/>
                <a:cs typeface="Arial MT"/>
              </a:rPr>
              <a:t> </a:t>
            </a:r>
            <a:r>
              <a:rPr sz="2250" spc="-7" baseline="1851" dirty="0">
                <a:latin typeface="Arial MT"/>
                <a:cs typeface="Arial MT"/>
              </a:rPr>
              <a:t>Tactical</a:t>
            </a:r>
            <a:r>
              <a:rPr sz="2250" spc="7" baseline="1851" dirty="0">
                <a:latin typeface="Arial MT"/>
                <a:cs typeface="Arial MT"/>
              </a:rPr>
              <a:t> </a:t>
            </a:r>
            <a:r>
              <a:rPr sz="2250" spc="-7" baseline="1851" dirty="0">
                <a:latin typeface="Arial MT"/>
                <a:cs typeface="Arial MT"/>
              </a:rPr>
              <a:t>Evacuation</a:t>
            </a:r>
            <a:r>
              <a:rPr sz="2250" spc="22" baseline="1851" dirty="0">
                <a:latin typeface="Arial MT"/>
                <a:cs typeface="Arial MT"/>
              </a:rPr>
              <a:t> </a:t>
            </a:r>
            <a:r>
              <a:rPr sz="2250" spc="-7" baseline="1851" dirty="0">
                <a:latin typeface="Arial MT"/>
                <a:cs typeface="Arial MT"/>
              </a:rPr>
              <a:t>Care</a:t>
            </a:r>
            <a:endParaRPr sz="2250" baseline="1851">
              <a:latin typeface="Arial MT"/>
              <a:cs typeface="Arial MT"/>
            </a:endParaRPr>
          </a:p>
          <a:p>
            <a:pPr marL="1022350" lvl="1" indent="-560705">
              <a:lnSpc>
                <a:spcPct val="100000"/>
              </a:lnSpc>
              <a:spcBef>
                <a:spcPts val="795"/>
              </a:spcBef>
              <a:buFont typeface="Arial"/>
              <a:buAutoNum type="arabicPeriod"/>
              <a:tabLst>
                <a:tab pos="1022350" algn="l"/>
              </a:tabLst>
            </a:pPr>
            <a:r>
              <a:rPr sz="2250" spc="-7" baseline="1851" dirty="0">
                <a:latin typeface="Arial MT"/>
                <a:cs typeface="Arial MT"/>
              </a:rPr>
              <a:t>Describe</a:t>
            </a:r>
            <a:r>
              <a:rPr sz="2250" spc="7" baseline="1851" dirty="0">
                <a:latin typeface="Arial MT"/>
                <a:cs typeface="Arial MT"/>
              </a:rPr>
              <a:t> </a:t>
            </a:r>
            <a:r>
              <a:rPr sz="2250" spc="-7" baseline="1851" dirty="0">
                <a:latin typeface="Arial MT"/>
                <a:cs typeface="Arial MT"/>
              </a:rPr>
              <a:t>principles</a:t>
            </a:r>
            <a:r>
              <a:rPr sz="2250" spc="37" baseline="1851" dirty="0">
                <a:latin typeface="Arial MT"/>
                <a:cs typeface="Arial MT"/>
              </a:rPr>
              <a:t> </a:t>
            </a:r>
            <a:r>
              <a:rPr sz="2250" spc="-7" baseline="1851" dirty="0">
                <a:latin typeface="Arial MT"/>
                <a:cs typeface="Arial MT"/>
              </a:rPr>
              <a:t>and</a:t>
            </a:r>
            <a:r>
              <a:rPr sz="2250" spc="7" baseline="1851" dirty="0">
                <a:latin typeface="Arial MT"/>
                <a:cs typeface="Arial MT"/>
              </a:rPr>
              <a:t> </a:t>
            </a:r>
            <a:r>
              <a:rPr sz="2250" spc="-7" baseline="1851" dirty="0">
                <a:latin typeface="Arial MT"/>
                <a:cs typeface="Arial MT"/>
              </a:rPr>
              <a:t>considerations</a:t>
            </a:r>
            <a:r>
              <a:rPr sz="2250" spc="37" baseline="1851" dirty="0">
                <a:latin typeface="Arial MT"/>
                <a:cs typeface="Arial MT"/>
              </a:rPr>
              <a:t> </a:t>
            </a:r>
            <a:r>
              <a:rPr sz="2250" baseline="1851" dirty="0">
                <a:latin typeface="Arial MT"/>
                <a:cs typeface="Arial MT"/>
              </a:rPr>
              <a:t>in</a:t>
            </a:r>
            <a:r>
              <a:rPr sz="2250" spc="7" baseline="1851" dirty="0">
                <a:latin typeface="Arial MT"/>
                <a:cs typeface="Arial MT"/>
              </a:rPr>
              <a:t> </a:t>
            </a:r>
            <a:r>
              <a:rPr sz="2250" spc="-7" baseline="1851" dirty="0">
                <a:latin typeface="Arial MT"/>
                <a:cs typeface="Arial MT"/>
              </a:rPr>
              <a:t>managing</a:t>
            </a:r>
            <a:r>
              <a:rPr sz="2250" spc="30" baseline="1851" dirty="0">
                <a:latin typeface="Arial MT"/>
                <a:cs typeface="Arial MT"/>
              </a:rPr>
              <a:t> </a:t>
            </a:r>
            <a:r>
              <a:rPr sz="2250" spc="-7" baseline="1851" dirty="0">
                <a:latin typeface="Arial MT"/>
                <a:cs typeface="Arial MT"/>
              </a:rPr>
              <a:t>evacuation</a:t>
            </a:r>
            <a:r>
              <a:rPr sz="2250" spc="22" baseline="1851" dirty="0">
                <a:latin typeface="Arial MT"/>
                <a:cs typeface="Arial MT"/>
              </a:rPr>
              <a:t> </a:t>
            </a:r>
            <a:r>
              <a:rPr sz="2250" spc="-7" baseline="1851" dirty="0">
                <a:latin typeface="Arial MT"/>
                <a:cs typeface="Arial MT"/>
              </a:rPr>
              <a:t>delays</a:t>
            </a:r>
            <a:r>
              <a:rPr sz="2250" spc="15" baseline="1851" dirty="0">
                <a:latin typeface="Arial MT"/>
                <a:cs typeface="Arial MT"/>
              </a:rPr>
              <a:t> </a:t>
            </a:r>
            <a:r>
              <a:rPr sz="2250" spc="-7" baseline="1851" dirty="0">
                <a:latin typeface="Arial MT"/>
                <a:cs typeface="Arial MT"/>
              </a:rPr>
              <a:t>or</a:t>
            </a:r>
            <a:r>
              <a:rPr sz="2250" spc="7" baseline="1851" dirty="0">
                <a:latin typeface="Arial MT"/>
                <a:cs typeface="Arial MT"/>
              </a:rPr>
              <a:t> </a:t>
            </a:r>
            <a:r>
              <a:rPr sz="2250" spc="-7" baseline="1851" dirty="0">
                <a:latin typeface="Arial MT"/>
                <a:cs typeface="Arial MT"/>
              </a:rPr>
              <a:t>prolonged</a:t>
            </a:r>
            <a:r>
              <a:rPr sz="2250" spc="37" baseline="1851" dirty="0">
                <a:latin typeface="Arial MT"/>
                <a:cs typeface="Arial MT"/>
              </a:rPr>
              <a:t> </a:t>
            </a:r>
            <a:r>
              <a:rPr sz="2250" spc="-7" baseline="1851" dirty="0">
                <a:latin typeface="Arial MT"/>
                <a:cs typeface="Arial MT"/>
              </a:rPr>
              <a:t>care</a:t>
            </a:r>
            <a:r>
              <a:rPr sz="2250" spc="7" baseline="1851" dirty="0">
                <a:latin typeface="Arial MT"/>
                <a:cs typeface="Arial MT"/>
              </a:rPr>
              <a:t> </a:t>
            </a:r>
            <a:r>
              <a:rPr sz="2250" spc="-7" baseline="1851" dirty="0">
                <a:latin typeface="Arial MT"/>
                <a:cs typeface="Arial MT"/>
              </a:rPr>
              <a:t>situations.</a:t>
            </a:r>
            <a:endParaRPr sz="2250" baseline="1851">
              <a:latin typeface="Arial MT"/>
              <a:cs typeface="Arial MT"/>
            </a:endParaRPr>
          </a:p>
          <a:p>
            <a:pPr marL="1022350" lvl="1" indent="-560705">
              <a:lnSpc>
                <a:spcPct val="100000"/>
              </a:lnSpc>
              <a:spcBef>
                <a:spcPts val="800"/>
              </a:spcBef>
              <a:buFont typeface="Arial"/>
              <a:buAutoNum type="arabicPeriod"/>
              <a:tabLst>
                <a:tab pos="1022350" algn="l"/>
              </a:tabLst>
            </a:pPr>
            <a:r>
              <a:rPr sz="2250" spc="-7" baseline="1851" dirty="0">
                <a:latin typeface="Arial MT"/>
                <a:cs typeface="Arial MT"/>
              </a:rPr>
              <a:t>Identify</a:t>
            </a:r>
            <a:r>
              <a:rPr sz="2250" spc="-15" baseline="1851" dirty="0">
                <a:latin typeface="Arial MT"/>
                <a:cs typeface="Arial MT"/>
              </a:rPr>
              <a:t> </a:t>
            </a:r>
            <a:r>
              <a:rPr sz="2250" spc="-7" baseline="1851" dirty="0">
                <a:latin typeface="Arial MT"/>
                <a:cs typeface="Arial MT"/>
              </a:rPr>
              <a:t>evacuation</a:t>
            </a:r>
            <a:r>
              <a:rPr sz="2250" baseline="1851" dirty="0">
                <a:latin typeface="Arial MT"/>
                <a:cs typeface="Arial MT"/>
              </a:rPr>
              <a:t> </a:t>
            </a:r>
            <a:r>
              <a:rPr sz="2250" spc="-7" baseline="1851" dirty="0">
                <a:latin typeface="Arial MT"/>
                <a:cs typeface="Arial MT"/>
              </a:rPr>
              <a:t>platform considerations.</a:t>
            </a:r>
            <a:endParaRPr sz="2250" baseline="1851">
              <a:latin typeface="Arial MT"/>
              <a:cs typeface="Arial MT"/>
            </a:endParaRPr>
          </a:p>
          <a:p>
            <a:pPr marL="1022350" lvl="1" indent="-560705">
              <a:lnSpc>
                <a:spcPct val="100000"/>
              </a:lnSpc>
              <a:spcBef>
                <a:spcPts val="805"/>
              </a:spcBef>
              <a:buFont typeface="Arial"/>
              <a:buAutoNum type="arabicPeriod"/>
              <a:tabLst>
                <a:tab pos="1022350" algn="l"/>
              </a:tabLst>
            </a:pPr>
            <a:r>
              <a:rPr sz="2250" spc="-7" baseline="1851" dirty="0">
                <a:latin typeface="Arial MT"/>
                <a:cs typeface="Arial MT"/>
              </a:rPr>
              <a:t>Describe</a:t>
            </a:r>
            <a:r>
              <a:rPr sz="2250" spc="7" baseline="1851" dirty="0">
                <a:latin typeface="Arial MT"/>
                <a:cs typeface="Arial MT"/>
              </a:rPr>
              <a:t> </a:t>
            </a:r>
            <a:r>
              <a:rPr sz="2250" spc="-7" baseline="1851" dirty="0">
                <a:latin typeface="Arial MT"/>
                <a:cs typeface="Arial MT"/>
              </a:rPr>
              <a:t>the</a:t>
            </a:r>
            <a:r>
              <a:rPr sz="2250" spc="7" baseline="1851" dirty="0">
                <a:latin typeface="Arial MT"/>
                <a:cs typeface="Arial MT"/>
              </a:rPr>
              <a:t> </a:t>
            </a:r>
            <a:r>
              <a:rPr sz="2250" spc="-7" baseline="1851" dirty="0">
                <a:latin typeface="Arial MT"/>
                <a:cs typeface="Arial MT"/>
              </a:rPr>
              <a:t>principles</a:t>
            </a:r>
            <a:r>
              <a:rPr sz="2250" spc="15" baseline="1851" dirty="0">
                <a:latin typeface="Arial MT"/>
                <a:cs typeface="Arial MT"/>
              </a:rPr>
              <a:t> </a:t>
            </a:r>
            <a:r>
              <a:rPr sz="2250" spc="-7" baseline="1851" dirty="0">
                <a:latin typeface="Arial MT"/>
                <a:cs typeface="Arial MT"/>
              </a:rPr>
              <a:t>and</a:t>
            </a:r>
            <a:r>
              <a:rPr sz="2250" spc="15" baseline="1851" dirty="0">
                <a:latin typeface="Arial MT"/>
                <a:cs typeface="Arial MT"/>
              </a:rPr>
              <a:t> </a:t>
            </a:r>
            <a:r>
              <a:rPr sz="2250" spc="-7" baseline="1851" dirty="0">
                <a:latin typeface="Arial MT"/>
                <a:cs typeface="Arial MT"/>
              </a:rPr>
              <a:t>core</a:t>
            </a:r>
            <a:r>
              <a:rPr sz="2250" spc="7" baseline="1851" dirty="0">
                <a:latin typeface="Arial MT"/>
                <a:cs typeface="Arial MT"/>
              </a:rPr>
              <a:t> </a:t>
            </a:r>
            <a:r>
              <a:rPr sz="2250" spc="-7" baseline="1851" dirty="0">
                <a:latin typeface="Arial MT"/>
                <a:cs typeface="Arial MT"/>
              </a:rPr>
              <a:t>functions</a:t>
            </a:r>
            <a:r>
              <a:rPr sz="2250" spc="7" baseline="1851" dirty="0">
                <a:latin typeface="Arial MT"/>
                <a:cs typeface="Arial MT"/>
              </a:rPr>
              <a:t> </a:t>
            </a:r>
            <a:r>
              <a:rPr sz="2250" spc="-7" baseline="1851" dirty="0">
                <a:latin typeface="Arial MT"/>
                <a:cs typeface="Arial MT"/>
              </a:rPr>
              <a:t>of planning</a:t>
            </a:r>
            <a:r>
              <a:rPr sz="2250" spc="37" baseline="1851" dirty="0">
                <a:latin typeface="Arial MT"/>
                <a:cs typeface="Arial MT"/>
              </a:rPr>
              <a:t> </a:t>
            </a:r>
            <a:r>
              <a:rPr sz="2250" spc="-7" baseline="1851" dirty="0">
                <a:latin typeface="Arial MT"/>
                <a:cs typeface="Arial MT"/>
              </a:rPr>
              <a:t>for and</a:t>
            </a:r>
            <a:r>
              <a:rPr sz="2250" spc="15" baseline="1851" dirty="0">
                <a:latin typeface="Arial MT"/>
                <a:cs typeface="Arial MT"/>
              </a:rPr>
              <a:t> </a:t>
            </a:r>
            <a:r>
              <a:rPr sz="2250" spc="-7" baseline="1851" dirty="0">
                <a:latin typeface="Arial MT"/>
                <a:cs typeface="Arial MT"/>
              </a:rPr>
              <a:t>management</a:t>
            </a:r>
            <a:r>
              <a:rPr sz="2250" spc="30" baseline="1851" dirty="0">
                <a:latin typeface="Arial MT"/>
                <a:cs typeface="Arial MT"/>
              </a:rPr>
              <a:t> </a:t>
            </a:r>
            <a:r>
              <a:rPr sz="2250" spc="-7" baseline="1851" dirty="0">
                <a:latin typeface="Arial MT"/>
                <a:cs typeface="Arial MT"/>
              </a:rPr>
              <a:t>of</a:t>
            </a:r>
            <a:r>
              <a:rPr sz="2250" spc="-15" baseline="1851" dirty="0">
                <a:latin typeface="Arial MT"/>
                <a:cs typeface="Arial MT"/>
              </a:rPr>
              <a:t> </a:t>
            </a:r>
            <a:r>
              <a:rPr sz="2250" spc="-7" baseline="1851" dirty="0">
                <a:latin typeface="Arial MT"/>
                <a:cs typeface="Arial MT"/>
              </a:rPr>
              <a:t>tactical</a:t>
            </a:r>
            <a:r>
              <a:rPr sz="2250" spc="15" baseline="1851" dirty="0">
                <a:latin typeface="Arial MT"/>
                <a:cs typeface="Arial MT"/>
              </a:rPr>
              <a:t> </a:t>
            </a:r>
            <a:r>
              <a:rPr sz="2250" spc="-7" baseline="1851" dirty="0">
                <a:latin typeface="Arial MT"/>
                <a:cs typeface="Arial MT"/>
              </a:rPr>
              <a:t>evacuation</a:t>
            </a:r>
            <a:r>
              <a:rPr sz="2250" spc="22" baseline="1851" dirty="0">
                <a:latin typeface="Arial MT"/>
                <a:cs typeface="Arial MT"/>
              </a:rPr>
              <a:t> </a:t>
            </a:r>
            <a:r>
              <a:rPr sz="2250" spc="-7" baseline="1851" dirty="0">
                <a:latin typeface="Arial MT"/>
                <a:cs typeface="Arial MT"/>
              </a:rPr>
              <a:t>assets.</a:t>
            </a:r>
            <a:endParaRPr sz="2250" baseline="1851">
              <a:latin typeface="Arial MT"/>
              <a:cs typeface="Arial MT"/>
            </a:endParaRPr>
          </a:p>
        </p:txBody>
      </p:sp>
      <p:grpSp>
        <p:nvGrpSpPr>
          <p:cNvPr id="15" name="object 15"/>
          <p:cNvGrpSpPr/>
          <p:nvPr/>
        </p:nvGrpSpPr>
        <p:grpSpPr>
          <a:xfrm>
            <a:off x="712787" y="1963337"/>
            <a:ext cx="193675" cy="3806190"/>
            <a:chOff x="712787" y="1963337"/>
            <a:chExt cx="193675" cy="3806190"/>
          </a:xfrm>
        </p:grpSpPr>
        <p:pic>
          <p:nvPicPr>
            <p:cNvPr id="16" name="object 16"/>
            <p:cNvPicPr/>
            <p:nvPr/>
          </p:nvPicPr>
          <p:blipFill>
            <a:blip r:embed="rId6" cstate="print"/>
            <a:stretch>
              <a:fillRect/>
            </a:stretch>
          </p:blipFill>
          <p:spPr>
            <a:xfrm>
              <a:off x="713181" y="1963337"/>
              <a:ext cx="183362" cy="183362"/>
            </a:xfrm>
            <a:prstGeom prst="rect">
              <a:avLst/>
            </a:prstGeom>
          </p:spPr>
        </p:pic>
        <p:pic>
          <p:nvPicPr>
            <p:cNvPr id="17" name="object 17"/>
            <p:cNvPicPr/>
            <p:nvPr/>
          </p:nvPicPr>
          <p:blipFill>
            <a:blip r:embed="rId7" cstate="print"/>
            <a:stretch>
              <a:fillRect/>
            </a:stretch>
          </p:blipFill>
          <p:spPr>
            <a:xfrm>
              <a:off x="713181" y="2650725"/>
              <a:ext cx="183362" cy="183362"/>
            </a:xfrm>
            <a:prstGeom prst="rect">
              <a:avLst/>
            </a:prstGeom>
          </p:spPr>
        </p:pic>
        <p:pic>
          <p:nvPicPr>
            <p:cNvPr id="18" name="object 18"/>
            <p:cNvPicPr/>
            <p:nvPr/>
          </p:nvPicPr>
          <p:blipFill>
            <a:blip r:embed="rId8" cstate="print"/>
            <a:stretch>
              <a:fillRect/>
            </a:stretch>
          </p:blipFill>
          <p:spPr>
            <a:xfrm>
              <a:off x="713181" y="3942950"/>
              <a:ext cx="183362" cy="183362"/>
            </a:xfrm>
            <a:prstGeom prst="rect">
              <a:avLst/>
            </a:prstGeom>
          </p:spPr>
        </p:pic>
        <p:pic>
          <p:nvPicPr>
            <p:cNvPr id="19" name="object 19"/>
            <p:cNvPicPr/>
            <p:nvPr/>
          </p:nvPicPr>
          <p:blipFill>
            <a:blip r:embed="rId9" cstate="print"/>
            <a:stretch>
              <a:fillRect/>
            </a:stretch>
          </p:blipFill>
          <p:spPr>
            <a:xfrm>
              <a:off x="712787" y="2301875"/>
              <a:ext cx="184150" cy="184150"/>
            </a:xfrm>
            <a:prstGeom prst="rect">
              <a:avLst/>
            </a:prstGeom>
          </p:spPr>
        </p:pic>
        <p:pic>
          <p:nvPicPr>
            <p:cNvPr id="20" name="object 20"/>
            <p:cNvPicPr/>
            <p:nvPr/>
          </p:nvPicPr>
          <p:blipFill>
            <a:blip r:embed="rId10" cstate="print"/>
            <a:stretch>
              <a:fillRect/>
            </a:stretch>
          </p:blipFill>
          <p:spPr>
            <a:xfrm>
              <a:off x="712787" y="2960687"/>
              <a:ext cx="184150" cy="184150"/>
            </a:xfrm>
            <a:prstGeom prst="rect">
              <a:avLst/>
            </a:prstGeom>
          </p:spPr>
        </p:pic>
        <p:pic>
          <p:nvPicPr>
            <p:cNvPr id="21" name="object 21"/>
            <p:cNvPicPr/>
            <p:nvPr/>
          </p:nvPicPr>
          <p:blipFill>
            <a:blip r:embed="rId9" cstate="print"/>
            <a:stretch>
              <a:fillRect/>
            </a:stretch>
          </p:blipFill>
          <p:spPr>
            <a:xfrm>
              <a:off x="712787" y="3619500"/>
              <a:ext cx="184150" cy="184150"/>
            </a:xfrm>
            <a:prstGeom prst="rect">
              <a:avLst/>
            </a:prstGeom>
          </p:spPr>
        </p:pic>
        <p:pic>
          <p:nvPicPr>
            <p:cNvPr id="22" name="object 22"/>
            <p:cNvPicPr/>
            <p:nvPr/>
          </p:nvPicPr>
          <p:blipFill>
            <a:blip r:embed="rId7" cstate="print"/>
            <a:stretch>
              <a:fillRect/>
            </a:stretch>
          </p:blipFill>
          <p:spPr>
            <a:xfrm>
              <a:off x="713181" y="3271436"/>
              <a:ext cx="183362" cy="183362"/>
            </a:xfrm>
            <a:prstGeom prst="rect">
              <a:avLst/>
            </a:prstGeom>
          </p:spPr>
        </p:pic>
        <p:pic>
          <p:nvPicPr>
            <p:cNvPr id="23" name="object 23"/>
            <p:cNvPicPr/>
            <p:nvPr/>
          </p:nvPicPr>
          <p:blipFill>
            <a:blip r:embed="rId7" cstate="print"/>
            <a:stretch>
              <a:fillRect/>
            </a:stretch>
          </p:blipFill>
          <p:spPr>
            <a:xfrm>
              <a:off x="713181" y="4585887"/>
              <a:ext cx="183362" cy="183362"/>
            </a:xfrm>
            <a:prstGeom prst="rect">
              <a:avLst/>
            </a:prstGeom>
          </p:spPr>
        </p:pic>
        <p:pic>
          <p:nvPicPr>
            <p:cNvPr id="24" name="object 24"/>
            <p:cNvPicPr/>
            <p:nvPr/>
          </p:nvPicPr>
          <p:blipFill>
            <a:blip r:embed="rId10" cstate="print"/>
            <a:stretch>
              <a:fillRect/>
            </a:stretch>
          </p:blipFill>
          <p:spPr>
            <a:xfrm>
              <a:off x="712787" y="4256087"/>
              <a:ext cx="184150" cy="184150"/>
            </a:xfrm>
            <a:prstGeom prst="rect">
              <a:avLst/>
            </a:prstGeom>
          </p:spPr>
        </p:pic>
        <p:pic>
          <p:nvPicPr>
            <p:cNvPr id="25" name="object 25"/>
            <p:cNvPicPr/>
            <p:nvPr/>
          </p:nvPicPr>
          <p:blipFill>
            <a:blip r:embed="rId7" cstate="print"/>
            <a:stretch>
              <a:fillRect/>
            </a:stretch>
          </p:blipFill>
          <p:spPr>
            <a:xfrm>
              <a:off x="722706" y="4928787"/>
              <a:ext cx="183362" cy="183362"/>
            </a:xfrm>
            <a:prstGeom prst="rect">
              <a:avLst/>
            </a:prstGeom>
          </p:spPr>
        </p:pic>
        <p:pic>
          <p:nvPicPr>
            <p:cNvPr id="26" name="object 26"/>
            <p:cNvPicPr/>
            <p:nvPr/>
          </p:nvPicPr>
          <p:blipFill>
            <a:blip r:embed="rId7" cstate="print"/>
            <a:stretch>
              <a:fillRect/>
            </a:stretch>
          </p:blipFill>
          <p:spPr>
            <a:xfrm>
              <a:off x="722706" y="5586011"/>
              <a:ext cx="183362" cy="183362"/>
            </a:xfrm>
            <a:prstGeom prst="rect">
              <a:avLst/>
            </a:prstGeom>
          </p:spPr>
        </p:pic>
        <p:pic>
          <p:nvPicPr>
            <p:cNvPr id="27" name="object 27"/>
            <p:cNvPicPr/>
            <p:nvPr/>
          </p:nvPicPr>
          <p:blipFill>
            <a:blip r:embed="rId7" cstate="print"/>
            <a:stretch>
              <a:fillRect/>
            </a:stretch>
          </p:blipFill>
          <p:spPr>
            <a:xfrm>
              <a:off x="722706" y="5252636"/>
              <a:ext cx="183362" cy="183362"/>
            </a:xfrm>
            <a:prstGeom prst="rect">
              <a:avLst/>
            </a:prstGeom>
          </p:spPr>
        </p:pic>
      </p:grpSp>
      <p:pic>
        <p:nvPicPr>
          <p:cNvPr id="29" name="Picture 28">
            <a:extLst>
              <a:ext uri="{FF2B5EF4-FFF2-40B4-BE49-F238E27FC236}">
                <a16:creationId xmlns:a16="http://schemas.microsoft.com/office/drawing/2014/main" id="{0E76AD8F-ABF1-14A5-ACA1-FFE9CF773B70}"/>
              </a:ext>
            </a:extLst>
          </p:cNvPr>
          <p:cNvPicPr>
            <a:picLocks noChangeAspect="1"/>
          </p:cNvPicPr>
          <p:nvPr/>
        </p:nvPicPr>
        <p:blipFill>
          <a:blip r:embed="rId11"/>
          <a:stretch>
            <a:fillRect/>
          </a:stretch>
        </p:blipFill>
        <p:spPr>
          <a:xfrm>
            <a:off x="433785" y="1131885"/>
            <a:ext cx="11377215" cy="489433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24:</a:t>
            </a:r>
            <a:r>
              <a:rPr sz="2000" spc="-15" dirty="0">
                <a:solidFill>
                  <a:srgbClr val="767070"/>
                </a:solidFill>
              </a:rPr>
              <a:t> </a:t>
            </a:r>
            <a:r>
              <a:rPr sz="2000" spc="-5" dirty="0">
                <a:solidFill>
                  <a:srgbClr val="767070"/>
                </a:solidFill>
              </a:rPr>
              <a:t>Prepare</a:t>
            </a:r>
            <a:r>
              <a:rPr sz="2000" dirty="0">
                <a:solidFill>
                  <a:srgbClr val="767070"/>
                </a:solidFill>
              </a:rPr>
              <a:t> </a:t>
            </a:r>
            <a:r>
              <a:rPr sz="2000" spc="-5" dirty="0">
                <a:solidFill>
                  <a:srgbClr val="767070"/>
                </a:solidFill>
              </a:rPr>
              <a:t>for</a:t>
            </a:r>
            <a:r>
              <a:rPr sz="2000" spc="-20" dirty="0">
                <a:solidFill>
                  <a:srgbClr val="767070"/>
                </a:solidFill>
              </a:rPr>
              <a:t> </a:t>
            </a:r>
            <a:r>
              <a:rPr sz="2000" spc="-10" dirty="0">
                <a:solidFill>
                  <a:srgbClr val="767070"/>
                </a:solidFill>
              </a:rPr>
              <a:t>Evacuation</a:t>
            </a:r>
            <a:endParaRPr sz="2000"/>
          </a:p>
        </p:txBody>
      </p:sp>
      <p:pic>
        <p:nvPicPr>
          <p:cNvPr id="3" name="object 3"/>
          <p:cNvPicPr/>
          <p:nvPr/>
        </p:nvPicPr>
        <p:blipFill>
          <a:blip r:embed="rId3" cstate="print"/>
          <a:stretch>
            <a:fillRect/>
          </a:stretch>
        </p:blipFill>
        <p:spPr>
          <a:xfrm>
            <a:off x="309372" y="255270"/>
            <a:ext cx="1173467" cy="656081"/>
          </a:xfrm>
          <a:prstGeom prst="rect">
            <a:avLst/>
          </a:prstGeom>
        </p:spPr>
      </p:pic>
      <p:grpSp>
        <p:nvGrpSpPr>
          <p:cNvPr id="4" name="object 4"/>
          <p:cNvGrpSpPr/>
          <p:nvPr/>
        </p:nvGrpSpPr>
        <p:grpSpPr>
          <a:xfrm>
            <a:off x="4899152" y="3141670"/>
            <a:ext cx="3235960" cy="152400"/>
            <a:chOff x="4899152" y="3141670"/>
            <a:chExt cx="3235960" cy="152400"/>
          </a:xfrm>
        </p:grpSpPr>
        <p:sp>
          <p:nvSpPr>
            <p:cNvPr id="5" name="object 5"/>
            <p:cNvSpPr/>
            <p:nvPr/>
          </p:nvSpPr>
          <p:spPr>
            <a:xfrm>
              <a:off x="7642479" y="3216782"/>
              <a:ext cx="365125" cy="1270"/>
            </a:xfrm>
            <a:custGeom>
              <a:avLst/>
              <a:gdLst/>
              <a:ahLst/>
              <a:cxnLst/>
              <a:rect l="l" t="t" r="r" b="b"/>
              <a:pathLst>
                <a:path w="365125" h="1269">
                  <a:moveTo>
                    <a:pt x="-25400" y="590"/>
                  </a:moveTo>
                  <a:lnTo>
                    <a:pt x="390525" y="590"/>
                  </a:lnTo>
                </a:path>
              </a:pathLst>
            </a:custGeom>
            <a:ln w="51981">
              <a:solidFill>
                <a:srgbClr val="000000"/>
              </a:solidFill>
            </a:ln>
          </p:spPr>
          <p:txBody>
            <a:bodyPr wrap="square" lIns="0" tIns="0" rIns="0" bIns="0" rtlCol="0"/>
            <a:lstStyle/>
            <a:p>
              <a:endParaRPr/>
            </a:p>
          </p:txBody>
        </p:sp>
        <p:sp>
          <p:nvSpPr>
            <p:cNvPr id="6" name="object 6"/>
            <p:cNvSpPr/>
            <p:nvPr/>
          </p:nvSpPr>
          <p:spPr>
            <a:xfrm>
              <a:off x="7981959" y="3141671"/>
              <a:ext cx="153035" cy="152400"/>
            </a:xfrm>
            <a:custGeom>
              <a:avLst/>
              <a:gdLst/>
              <a:ahLst/>
              <a:cxnLst/>
              <a:rect l="l" t="t" r="r" b="b"/>
              <a:pathLst>
                <a:path w="153034" h="152400">
                  <a:moveTo>
                    <a:pt x="495" y="0"/>
                  </a:moveTo>
                  <a:lnTo>
                    <a:pt x="0" y="152400"/>
                  </a:lnTo>
                  <a:lnTo>
                    <a:pt x="152641" y="76695"/>
                  </a:lnTo>
                  <a:lnTo>
                    <a:pt x="495" y="0"/>
                  </a:lnTo>
                  <a:close/>
                </a:path>
              </a:pathLst>
            </a:custGeom>
            <a:solidFill>
              <a:srgbClr val="000000"/>
            </a:solidFill>
          </p:spPr>
          <p:txBody>
            <a:bodyPr wrap="square" lIns="0" tIns="0" rIns="0" bIns="0" rtlCol="0"/>
            <a:lstStyle/>
            <a:p>
              <a:endParaRPr/>
            </a:p>
          </p:txBody>
        </p:sp>
        <p:sp>
          <p:nvSpPr>
            <p:cNvPr id="7" name="object 7"/>
            <p:cNvSpPr/>
            <p:nvPr/>
          </p:nvSpPr>
          <p:spPr>
            <a:xfrm>
              <a:off x="4925187" y="3216782"/>
              <a:ext cx="363855" cy="1270"/>
            </a:xfrm>
            <a:custGeom>
              <a:avLst/>
              <a:gdLst/>
              <a:ahLst/>
              <a:cxnLst/>
              <a:rect l="l" t="t" r="r" b="b"/>
              <a:pathLst>
                <a:path w="363854" h="1269">
                  <a:moveTo>
                    <a:pt x="-25400" y="590"/>
                  </a:moveTo>
                  <a:lnTo>
                    <a:pt x="388937" y="590"/>
                  </a:lnTo>
                </a:path>
              </a:pathLst>
            </a:custGeom>
            <a:ln w="51981">
              <a:solidFill>
                <a:srgbClr val="BB8542"/>
              </a:solidFill>
            </a:ln>
          </p:spPr>
          <p:txBody>
            <a:bodyPr wrap="square" lIns="0" tIns="0" rIns="0" bIns="0" rtlCol="0"/>
            <a:lstStyle/>
            <a:p>
              <a:endParaRPr/>
            </a:p>
          </p:txBody>
        </p:sp>
        <p:sp>
          <p:nvSpPr>
            <p:cNvPr id="8" name="object 8"/>
            <p:cNvSpPr/>
            <p:nvPr/>
          </p:nvSpPr>
          <p:spPr>
            <a:xfrm>
              <a:off x="5263079" y="3141670"/>
              <a:ext cx="153035" cy="152400"/>
            </a:xfrm>
            <a:custGeom>
              <a:avLst/>
              <a:gdLst/>
              <a:ahLst/>
              <a:cxnLst/>
              <a:rect l="l" t="t" r="r" b="b"/>
              <a:pathLst>
                <a:path w="153035" h="152400">
                  <a:moveTo>
                    <a:pt x="495" y="0"/>
                  </a:moveTo>
                  <a:lnTo>
                    <a:pt x="0" y="152400"/>
                  </a:lnTo>
                  <a:lnTo>
                    <a:pt x="152641" y="76695"/>
                  </a:lnTo>
                  <a:lnTo>
                    <a:pt x="495" y="0"/>
                  </a:lnTo>
                  <a:close/>
                </a:path>
              </a:pathLst>
            </a:custGeom>
            <a:solidFill>
              <a:srgbClr val="BB8542"/>
            </a:solidFill>
          </p:spPr>
          <p:txBody>
            <a:bodyPr wrap="square" lIns="0" tIns="0" rIns="0" bIns="0" rtlCol="0"/>
            <a:lstStyle/>
            <a:p>
              <a:endParaRPr/>
            </a:p>
          </p:txBody>
        </p:sp>
      </p:grpSp>
      <p:sp>
        <p:nvSpPr>
          <p:cNvPr id="9" name="object 9"/>
          <p:cNvSpPr txBox="1"/>
          <p:nvPr/>
        </p:nvSpPr>
        <p:spPr>
          <a:xfrm>
            <a:off x="3315944" y="690669"/>
            <a:ext cx="5641340" cy="1068070"/>
          </a:xfrm>
          <a:prstGeom prst="rect">
            <a:avLst/>
          </a:prstGeom>
        </p:spPr>
        <p:txBody>
          <a:bodyPr vert="horz" wrap="square" lIns="0" tIns="74295" rIns="0" bIns="0" rtlCol="0">
            <a:spAutoFit/>
          </a:bodyPr>
          <a:lstStyle/>
          <a:p>
            <a:pPr marL="12700" marR="5080" indent="1155065">
              <a:lnSpc>
                <a:spcPts val="3890"/>
              </a:lnSpc>
              <a:spcBef>
                <a:spcPts val="585"/>
              </a:spcBef>
            </a:pPr>
            <a:r>
              <a:rPr sz="3600" b="1" dirty="0">
                <a:latin typeface="Arial"/>
                <a:cs typeface="Arial"/>
              </a:rPr>
              <a:t>PREPARE FOR </a:t>
            </a:r>
            <a:r>
              <a:rPr sz="3600" b="1" spc="5" dirty="0">
                <a:latin typeface="Arial"/>
                <a:cs typeface="Arial"/>
              </a:rPr>
              <a:t> </a:t>
            </a:r>
            <a:r>
              <a:rPr sz="3600" b="1" dirty="0">
                <a:latin typeface="Arial"/>
                <a:cs typeface="Arial"/>
              </a:rPr>
              <a:t>EVACUATION</a:t>
            </a:r>
            <a:r>
              <a:rPr sz="3600" b="1" spc="-100" dirty="0">
                <a:latin typeface="Arial"/>
                <a:cs typeface="Arial"/>
              </a:rPr>
              <a:t> </a:t>
            </a:r>
            <a:r>
              <a:rPr sz="3600" b="1" dirty="0">
                <a:solidFill>
                  <a:srgbClr val="BB8542"/>
                </a:solidFill>
                <a:latin typeface="Arial"/>
                <a:cs typeface="Arial"/>
              </a:rPr>
              <a:t>OVERVIEW</a:t>
            </a:r>
            <a:endParaRPr sz="3600">
              <a:latin typeface="Arial"/>
              <a:cs typeface="Arial"/>
            </a:endParaRPr>
          </a:p>
        </p:txBody>
      </p:sp>
      <p:sp>
        <p:nvSpPr>
          <p:cNvPr id="10" name="object 10"/>
          <p:cNvSpPr txBox="1"/>
          <p:nvPr/>
        </p:nvSpPr>
        <p:spPr>
          <a:xfrm>
            <a:off x="881999" y="2545821"/>
            <a:ext cx="126301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Calibri"/>
                <a:cs typeface="Calibri"/>
              </a:rPr>
              <a:t>Complete</a:t>
            </a:r>
            <a:r>
              <a:rPr sz="1800" spc="-55" dirty="0">
                <a:latin typeface="Calibri"/>
                <a:cs typeface="Calibri"/>
              </a:rPr>
              <a:t> </a:t>
            </a:r>
            <a:r>
              <a:rPr sz="1800" dirty="0">
                <a:latin typeface="Calibri"/>
                <a:cs typeface="Calibri"/>
              </a:rPr>
              <a:t>DD </a:t>
            </a:r>
            <a:r>
              <a:rPr sz="1800" spc="-395" dirty="0">
                <a:latin typeface="Calibri"/>
                <a:cs typeface="Calibri"/>
              </a:rPr>
              <a:t> </a:t>
            </a:r>
            <a:r>
              <a:rPr sz="1800" spc="-5" dirty="0">
                <a:latin typeface="Calibri"/>
                <a:cs typeface="Calibri"/>
              </a:rPr>
              <a:t>Forms</a:t>
            </a:r>
            <a:r>
              <a:rPr sz="1800" spc="-35" dirty="0">
                <a:latin typeface="Calibri"/>
                <a:cs typeface="Calibri"/>
              </a:rPr>
              <a:t> </a:t>
            </a:r>
            <a:r>
              <a:rPr sz="1800" dirty="0">
                <a:latin typeface="Calibri"/>
                <a:cs typeface="Calibri"/>
              </a:rPr>
              <a:t>1380</a:t>
            </a:r>
            <a:endParaRPr sz="1800">
              <a:latin typeface="Calibri"/>
              <a:cs typeface="Calibri"/>
            </a:endParaRPr>
          </a:p>
        </p:txBody>
      </p:sp>
      <p:sp>
        <p:nvSpPr>
          <p:cNvPr id="11" name="object 11"/>
          <p:cNvSpPr txBox="1"/>
          <p:nvPr/>
        </p:nvSpPr>
        <p:spPr>
          <a:xfrm>
            <a:off x="770900" y="4508338"/>
            <a:ext cx="3446779" cy="1450975"/>
          </a:xfrm>
          <a:prstGeom prst="rect">
            <a:avLst/>
          </a:prstGeom>
        </p:spPr>
        <p:txBody>
          <a:bodyPr vert="horz" wrap="square" lIns="0" tIns="127000" rIns="0" bIns="0" rtlCol="0">
            <a:spAutoFit/>
          </a:bodyPr>
          <a:lstStyle/>
          <a:p>
            <a:pPr marL="12700">
              <a:lnSpc>
                <a:spcPct val="100000"/>
              </a:lnSpc>
              <a:spcBef>
                <a:spcPts val="1000"/>
              </a:spcBef>
            </a:pPr>
            <a:r>
              <a:rPr sz="1800" b="1" spc="-5" dirty="0">
                <a:latin typeface="Arial"/>
                <a:cs typeface="Arial"/>
              </a:rPr>
              <a:t>EVACUATION</a:t>
            </a:r>
            <a:r>
              <a:rPr sz="1800" b="1" spc="-30" dirty="0">
                <a:latin typeface="Arial"/>
                <a:cs typeface="Arial"/>
              </a:rPr>
              <a:t> </a:t>
            </a:r>
            <a:r>
              <a:rPr sz="1800" b="1" spc="-5" dirty="0">
                <a:latin typeface="Arial"/>
                <a:cs typeface="Arial"/>
              </a:rPr>
              <a:t>CHALLENGES</a:t>
            </a:r>
            <a:endParaRPr sz="1800">
              <a:latin typeface="Arial"/>
              <a:cs typeface="Arial"/>
            </a:endParaRPr>
          </a:p>
          <a:p>
            <a:pPr marL="194945" marR="601345">
              <a:lnSpc>
                <a:spcPct val="141600"/>
              </a:lnSpc>
              <a:spcBef>
                <a:spcPts val="5"/>
              </a:spcBef>
            </a:pPr>
            <a:r>
              <a:rPr sz="1600" spc="-5" dirty="0">
                <a:latin typeface="Arial MT"/>
                <a:cs typeface="Arial MT"/>
              </a:rPr>
              <a:t>Insecure tactical environment </a:t>
            </a:r>
            <a:r>
              <a:rPr sz="1600" spc="-430" dirty="0">
                <a:latin typeface="Arial MT"/>
                <a:cs typeface="Arial MT"/>
              </a:rPr>
              <a:t> </a:t>
            </a:r>
            <a:r>
              <a:rPr sz="1600" spc="-5" dirty="0">
                <a:latin typeface="Arial MT"/>
                <a:cs typeface="Arial MT"/>
              </a:rPr>
              <a:t>Loud noise</a:t>
            </a:r>
            <a:r>
              <a:rPr sz="1600" spc="-20" dirty="0">
                <a:latin typeface="Arial MT"/>
                <a:cs typeface="Arial MT"/>
              </a:rPr>
              <a:t> </a:t>
            </a:r>
            <a:r>
              <a:rPr sz="1600" spc="-5" dirty="0">
                <a:latin typeface="Arial MT"/>
                <a:cs typeface="Arial MT"/>
              </a:rPr>
              <a:t>conditions</a:t>
            </a:r>
            <a:endParaRPr sz="1600">
              <a:latin typeface="Arial MT"/>
              <a:cs typeface="Arial MT"/>
            </a:endParaRPr>
          </a:p>
          <a:p>
            <a:pPr marL="194945">
              <a:lnSpc>
                <a:spcPct val="100000"/>
              </a:lnSpc>
              <a:spcBef>
                <a:spcPts val="800"/>
              </a:spcBef>
            </a:pPr>
            <a:r>
              <a:rPr sz="1600" spc="-5" dirty="0">
                <a:latin typeface="Arial MT"/>
                <a:cs typeface="Arial MT"/>
              </a:rPr>
              <a:t>Physically</a:t>
            </a:r>
            <a:r>
              <a:rPr sz="1600" spc="-10" dirty="0">
                <a:latin typeface="Arial MT"/>
                <a:cs typeface="Arial MT"/>
              </a:rPr>
              <a:t> </a:t>
            </a:r>
            <a:r>
              <a:rPr sz="1600" spc="-5" dirty="0">
                <a:latin typeface="Arial MT"/>
                <a:cs typeface="Arial MT"/>
              </a:rPr>
              <a:t>difficult</a:t>
            </a:r>
            <a:r>
              <a:rPr sz="1600" spc="-15" dirty="0">
                <a:latin typeface="Arial MT"/>
                <a:cs typeface="Arial MT"/>
              </a:rPr>
              <a:t> </a:t>
            </a:r>
            <a:r>
              <a:rPr sz="1600" spc="-5" dirty="0">
                <a:latin typeface="Arial MT"/>
                <a:cs typeface="Arial MT"/>
              </a:rPr>
              <a:t>casualty transfers</a:t>
            </a:r>
            <a:endParaRPr sz="1600">
              <a:latin typeface="Arial MT"/>
              <a:cs typeface="Arial MT"/>
            </a:endParaRPr>
          </a:p>
        </p:txBody>
      </p:sp>
      <p:grpSp>
        <p:nvGrpSpPr>
          <p:cNvPr id="12" name="object 12"/>
          <p:cNvGrpSpPr/>
          <p:nvPr/>
        </p:nvGrpSpPr>
        <p:grpSpPr>
          <a:xfrm>
            <a:off x="672845" y="2032257"/>
            <a:ext cx="1929764" cy="2322830"/>
            <a:chOff x="672845" y="2032257"/>
            <a:chExt cx="1929764" cy="2322830"/>
          </a:xfrm>
        </p:grpSpPr>
        <p:sp>
          <p:nvSpPr>
            <p:cNvPr id="13" name="object 13"/>
            <p:cNvSpPr/>
            <p:nvPr/>
          </p:nvSpPr>
          <p:spPr>
            <a:xfrm>
              <a:off x="2111882" y="3216782"/>
              <a:ext cx="363855" cy="1270"/>
            </a:xfrm>
            <a:custGeom>
              <a:avLst/>
              <a:gdLst/>
              <a:ahLst/>
              <a:cxnLst/>
              <a:rect l="l" t="t" r="r" b="b"/>
              <a:pathLst>
                <a:path w="363855" h="1269">
                  <a:moveTo>
                    <a:pt x="-25400" y="590"/>
                  </a:moveTo>
                  <a:lnTo>
                    <a:pt x="388937" y="590"/>
                  </a:lnTo>
                </a:path>
              </a:pathLst>
            </a:custGeom>
            <a:ln w="51981">
              <a:solidFill>
                <a:srgbClr val="000000"/>
              </a:solidFill>
            </a:ln>
          </p:spPr>
          <p:txBody>
            <a:bodyPr wrap="square" lIns="0" tIns="0" rIns="0" bIns="0" rtlCol="0"/>
            <a:lstStyle/>
            <a:p>
              <a:endParaRPr/>
            </a:p>
          </p:txBody>
        </p:sp>
        <p:sp>
          <p:nvSpPr>
            <p:cNvPr id="14" name="object 14"/>
            <p:cNvSpPr/>
            <p:nvPr/>
          </p:nvSpPr>
          <p:spPr>
            <a:xfrm>
              <a:off x="2449775" y="3141670"/>
              <a:ext cx="153035" cy="152400"/>
            </a:xfrm>
            <a:custGeom>
              <a:avLst/>
              <a:gdLst/>
              <a:ahLst/>
              <a:cxnLst/>
              <a:rect l="l" t="t" r="r" b="b"/>
              <a:pathLst>
                <a:path w="153035" h="152400">
                  <a:moveTo>
                    <a:pt x="495" y="0"/>
                  </a:moveTo>
                  <a:lnTo>
                    <a:pt x="0" y="152400"/>
                  </a:lnTo>
                  <a:lnTo>
                    <a:pt x="152641" y="76695"/>
                  </a:lnTo>
                  <a:lnTo>
                    <a:pt x="495" y="0"/>
                  </a:lnTo>
                  <a:close/>
                </a:path>
              </a:pathLst>
            </a:custGeom>
            <a:solidFill>
              <a:srgbClr val="000000"/>
            </a:solidFill>
          </p:spPr>
          <p:txBody>
            <a:bodyPr wrap="square" lIns="0" tIns="0" rIns="0" bIns="0" rtlCol="0"/>
            <a:lstStyle/>
            <a:p>
              <a:endParaRPr/>
            </a:p>
          </p:txBody>
        </p:sp>
        <p:sp>
          <p:nvSpPr>
            <p:cNvPr id="15" name="object 15"/>
            <p:cNvSpPr/>
            <p:nvPr/>
          </p:nvSpPr>
          <p:spPr>
            <a:xfrm>
              <a:off x="691895" y="2051307"/>
              <a:ext cx="1648460" cy="2284730"/>
            </a:xfrm>
            <a:custGeom>
              <a:avLst/>
              <a:gdLst/>
              <a:ahLst/>
              <a:cxnLst/>
              <a:rect l="l" t="t" r="r" b="b"/>
              <a:pathLst>
                <a:path w="1648460" h="2284729">
                  <a:moveTo>
                    <a:pt x="1622894" y="0"/>
                  </a:moveTo>
                  <a:lnTo>
                    <a:pt x="25311" y="0"/>
                  </a:lnTo>
                  <a:lnTo>
                    <a:pt x="15457" y="1988"/>
                  </a:lnTo>
                  <a:lnTo>
                    <a:pt x="7412" y="7412"/>
                  </a:lnTo>
                  <a:lnTo>
                    <a:pt x="1988" y="15457"/>
                  </a:lnTo>
                  <a:lnTo>
                    <a:pt x="0" y="25311"/>
                  </a:lnTo>
                  <a:lnTo>
                    <a:pt x="0" y="2259152"/>
                  </a:lnTo>
                  <a:lnTo>
                    <a:pt x="1988" y="2269007"/>
                  </a:lnTo>
                  <a:lnTo>
                    <a:pt x="7412" y="2277057"/>
                  </a:lnTo>
                  <a:lnTo>
                    <a:pt x="15457" y="2282485"/>
                  </a:lnTo>
                  <a:lnTo>
                    <a:pt x="25311" y="2284476"/>
                  </a:lnTo>
                  <a:lnTo>
                    <a:pt x="1622894" y="2284476"/>
                  </a:lnTo>
                  <a:lnTo>
                    <a:pt x="1632748" y="2282485"/>
                  </a:lnTo>
                  <a:lnTo>
                    <a:pt x="1640793" y="2277057"/>
                  </a:lnTo>
                  <a:lnTo>
                    <a:pt x="1646217" y="2269007"/>
                  </a:lnTo>
                  <a:lnTo>
                    <a:pt x="1648206" y="2259152"/>
                  </a:lnTo>
                  <a:lnTo>
                    <a:pt x="1648206" y="25311"/>
                  </a:lnTo>
                  <a:lnTo>
                    <a:pt x="1646217" y="15457"/>
                  </a:lnTo>
                  <a:lnTo>
                    <a:pt x="1640793" y="7412"/>
                  </a:lnTo>
                  <a:lnTo>
                    <a:pt x="1632748" y="1988"/>
                  </a:lnTo>
                  <a:lnTo>
                    <a:pt x="1622894" y="0"/>
                  </a:lnTo>
                  <a:close/>
                </a:path>
              </a:pathLst>
            </a:custGeom>
            <a:solidFill>
              <a:srgbClr val="000000"/>
            </a:solidFill>
          </p:spPr>
          <p:txBody>
            <a:bodyPr wrap="square" lIns="0" tIns="0" rIns="0" bIns="0" rtlCol="0"/>
            <a:lstStyle/>
            <a:p>
              <a:endParaRPr/>
            </a:p>
          </p:txBody>
        </p:sp>
        <p:sp>
          <p:nvSpPr>
            <p:cNvPr id="16" name="object 16"/>
            <p:cNvSpPr/>
            <p:nvPr/>
          </p:nvSpPr>
          <p:spPr>
            <a:xfrm>
              <a:off x="691895" y="2051307"/>
              <a:ext cx="1648460" cy="2284730"/>
            </a:xfrm>
            <a:custGeom>
              <a:avLst/>
              <a:gdLst/>
              <a:ahLst/>
              <a:cxnLst/>
              <a:rect l="l" t="t" r="r" b="b"/>
              <a:pathLst>
                <a:path w="1648460" h="2284729">
                  <a:moveTo>
                    <a:pt x="0" y="25311"/>
                  </a:moveTo>
                  <a:lnTo>
                    <a:pt x="1988" y="15457"/>
                  </a:lnTo>
                  <a:lnTo>
                    <a:pt x="7412" y="7412"/>
                  </a:lnTo>
                  <a:lnTo>
                    <a:pt x="15457" y="1988"/>
                  </a:lnTo>
                  <a:lnTo>
                    <a:pt x="25311" y="0"/>
                  </a:lnTo>
                  <a:lnTo>
                    <a:pt x="1622894" y="0"/>
                  </a:lnTo>
                  <a:lnTo>
                    <a:pt x="1632748" y="1988"/>
                  </a:lnTo>
                  <a:lnTo>
                    <a:pt x="1640793" y="7412"/>
                  </a:lnTo>
                  <a:lnTo>
                    <a:pt x="1646217" y="15457"/>
                  </a:lnTo>
                  <a:lnTo>
                    <a:pt x="1648206" y="25311"/>
                  </a:lnTo>
                  <a:lnTo>
                    <a:pt x="1648206" y="2259152"/>
                  </a:lnTo>
                  <a:lnTo>
                    <a:pt x="1646217" y="2269007"/>
                  </a:lnTo>
                  <a:lnTo>
                    <a:pt x="1640793" y="2277057"/>
                  </a:lnTo>
                  <a:lnTo>
                    <a:pt x="1632748" y="2282485"/>
                  </a:lnTo>
                  <a:lnTo>
                    <a:pt x="1622894" y="2284476"/>
                  </a:lnTo>
                  <a:lnTo>
                    <a:pt x="25311" y="2284476"/>
                  </a:lnTo>
                  <a:lnTo>
                    <a:pt x="15457" y="2282485"/>
                  </a:lnTo>
                  <a:lnTo>
                    <a:pt x="7412" y="2277057"/>
                  </a:lnTo>
                  <a:lnTo>
                    <a:pt x="1988" y="2269007"/>
                  </a:lnTo>
                  <a:lnTo>
                    <a:pt x="0" y="2259152"/>
                  </a:lnTo>
                  <a:lnTo>
                    <a:pt x="0" y="25311"/>
                  </a:lnTo>
                  <a:close/>
                </a:path>
              </a:pathLst>
            </a:custGeom>
            <a:ln w="38100">
              <a:solidFill>
                <a:srgbClr val="FFFFFF"/>
              </a:solidFill>
            </a:ln>
          </p:spPr>
          <p:txBody>
            <a:bodyPr wrap="square" lIns="0" tIns="0" rIns="0" bIns="0" rtlCol="0"/>
            <a:lstStyle/>
            <a:p>
              <a:endParaRPr/>
            </a:p>
          </p:txBody>
        </p:sp>
      </p:grpSp>
      <p:sp>
        <p:nvSpPr>
          <p:cNvPr id="17" name="object 17"/>
          <p:cNvSpPr txBox="1"/>
          <p:nvPr/>
        </p:nvSpPr>
        <p:spPr>
          <a:xfrm>
            <a:off x="805463" y="3128746"/>
            <a:ext cx="1307465" cy="1026160"/>
          </a:xfrm>
          <a:prstGeom prst="rect">
            <a:avLst/>
          </a:prstGeom>
        </p:spPr>
        <p:txBody>
          <a:bodyPr vert="horz" wrap="square" lIns="0" tIns="45720" rIns="0" bIns="0" rtlCol="0">
            <a:spAutoFit/>
          </a:bodyPr>
          <a:lstStyle/>
          <a:p>
            <a:pPr marL="38100" marR="30480">
              <a:lnSpc>
                <a:spcPts val="1920"/>
              </a:lnSpc>
              <a:spcBef>
                <a:spcPts val="360"/>
              </a:spcBef>
            </a:pPr>
            <a:r>
              <a:rPr sz="1600" spc="-755" dirty="0">
                <a:solidFill>
                  <a:srgbClr val="FFFFFF"/>
                </a:solidFill>
                <a:latin typeface="Arial MT"/>
                <a:cs typeface="Arial MT"/>
              </a:rPr>
              <a:t>C</a:t>
            </a:r>
            <a:r>
              <a:rPr sz="2700" spc="-712" baseline="7716" dirty="0">
                <a:latin typeface="Calibri"/>
                <a:cs typeface="Calibri"/>
              </a:rPr>
              <a:t>&amp;</a:t>
            </a:r>
            <a:r>
              <a:rPr sz="1600" spc="-10" dirty="0">
                <a:solidFill>
                  <a:srgbClr val="FFFFFF"/>
                </a:solidFill>
                <a:latin typeface="Arial MT"/>
                <a:cs typeface="Arial MT"/>
              </a:rPr>
              <a:t>o</a:t>
            </a:r>
            <a:r>
              <a:rPr sz="2700" spc="-1289" baseline="7716" dirty="0">
                <a:latin typeface="Calibri"/>
                <a:cs typeface="Calibri"/>
              </a:rPr>
              <a:t>a</a:t>
            </a:r>
            <a:r>
              <a:rPr sz="1600" spc="-480" dirty="0">
                <a:solidFill>
                  <a:srgbClr val="FFFFFF"/>
                </a:solidFill>
                <a:latin typeface="Arial MT"/>
                <a:cs typeface="Arial MT"/>
              </a:rPr>
              <a:t>m</a:t>
            </a:r>
            <a:r>
              <a:rPr sz="2700" spc="-202" baseline="7716" dirty="0">
                <a:latin typeface="Calibri"/>
                <a:cs typeface="Calibri"/>
              </a:rPr>
              <a:t>t</a:t>
            </a:r>
            <a:r>
              <a:rPr sz="1600" spc="-765" dirty="0">
                <a:solidFill>
                  <a:srgbClr val="FFFFFF"/>
                </a:solidFill>
                <a:latin typeface="Arial MT"/>
                <a:cs typeface="Arial MT"/>
              </a:rPr>
              <a:t>p</a:t>
            </a:r>
            <a:r>
              <a:rPr sz="2700" spc="-7" baseline="7716" dirty="0">
                <a:latin typeface="Calibri"/>
                <a:cs typeface="Calibri"/>
              </a:rPr>
              <a:t>t</a:t>
            </a:r>
            <a:r>
              <a:rPr sz="2700" spc="-1057" baseline="7716" dirty="0">
                <a:latin typeface="Calibri"/>
                <a:cs typeface="Calibri"/>
              </a:rPr>
              <a:t>a</a:t>
            </a:r>
            <a:r>
              <a:rPr sz="1600" spc="-5" dirty="0">
                <a:solidFill>
                  <a:srgbClr val="FFFFFF"/>
                </a:solidFill>
                <a:latin typeface="Arial MT"/>
                <a:cs typeface="Arial MT"/>
              </a:rPr>
              <a:t>l</a:t>
            </a:r>
            <a:r>
              <a:rPr sz="1600" spc="-545" dirty="0">
                <a:solidFill>
                  <a:srgbClr val="FFFFFF"/>
                </a:solidFill>
                <a:latin typeface="Arial MT"/>
                <a:cs typeface="Arial MT"/>
              </a:rPr>
              <a:t>e</a:t>
            </a:r>
            <a:r>
              <a:rPr sz="2700" spc="-337" baseline="7716" dirty="0">
                <a:latin typeface="Calibri"/>
                <a:cs typeface="Calibri"/>
              </a:rPr>
              <a:t>c</a:t>
            </a:r>
            <a:r>
              <a:rPr sz="1600" spc="-225" dirty="0">
                <a:solidFill>
                  <a:srgbClr val="FFFFFF"/>
                </a:solidFill>
                <a:latin typeface="Arial MT"/>
                <a:cs typeface="Arial MT"/>
              </a:rPr>
              <a:t>t</a:t>
            </a:r>
            <a:r>
              <a:rPr sz="2700" spc="-1095" baseline="7716" dirty="0">
                <a:latin typeface="Calibri"/>
                <a:cs typeface="Calibri"/>
              </a:rPr>
              <a:t>h</a:t>
            </a:r>
            <a:r>
              <a:rPr sz="1600" dirty="0">
                <a:solidFill>
                  <a:srgbClr val="FFFFFF"/>
                </a:solidFill>
                <a:latin typeface="Arial MT"/>
                <a:cs typeface="Arial MT"/>
              </a:rPr>
              <a:t>e</a:t>
            </a:r>
            <a:r>
              <a:rPr sz="1600" spc="-195" dirty="0">
                <a:solidFill>
                  <a:srgbClr val="FFFFFF"/>
                </a:solidFill>
                <a:latin typeface="Arial MT"/>
                <a:cs typeface="Arial MT"/>
              </a:rPr>
              <a:t> </a:t>
            </a:r>
            <a:r>
              <a:rPr sz="2700" spc="-607" baseline="7716" dirty="0">
                <a:latin typeface="Calibri"/>
                <a:cs typeface="Calibri"/>
              </a:rPr>
              <a:t>t</a:t>
            </a:r>
            <a:r>
              <a:rPr sz="1600" b="1" spc="-760" dirty="0">
                <a:solidFill>
                  <a:srgbClr val="FFFFFF"/>
                </a:solidFill>
                <a:latin typeface="Arial"/>
                <a:cs typeface="Arial"/>
              </a:rPr>
              <a:t>D</a:t>
            </a:r>
            <a:r>
              <a:rPr sz="2700" spc="-292" baseline="7716" dirty="0">
                <a:latin typeface="Calibri"/>
                <a:cs typeface="Calibri"/>
              </a:rPr>
              <a:t>o</a:t>
            </a:r>
            <a:r>
              <a:rPr sz="1600" b="1" dirty="0">
                <a:solidFill>
                  <a:srgbClr val="FFFFFF"/>
                </a:solidFill>
                <a:latin typeface="Arial"/>
                <a:cs typeface="Arial"/>
              </a:rPr>
              <a:t>D  </a:t>
            </a:r>
            <a:r>
              <a:rPr sz="1600" b="1" spc="-360" dirty="0">
                <a:solidFill>
                  <a:srgbClr val="FFFFFF"/>
                </a:solidFill>
                <a:latin typeface="Arial"/>
                <a:cs typeface="Arial"/>
              </a:rPr>
              <a:t>F</a:t>
            </a:r>
            <a:r>
              <a:rPr sz="1800" spc="-360" dirty="0">
                <a:latin typeface="Calibri"/>
                <a:cs typeface="Calibri"/>
              </a:rPr>
              <a:t>c</a:t>
            </a:r>
            <a:r>
              <a:rPr sz="1600" b="1" spc="-360" dirty="0">
                <a:solidFill>
                  <a:srgbClr val="FFFFFF"/>
                </a:solidFill>
                <a:latin typeface="Arial"/>
                <a:cs typeface="Arial"/>
              </a:rPr>
              <a:t>o</a:t>
            </a:r>
            <a:r>
              <a:rPr sz="1800" spc="-360" dirty="0">
                <a:latin typeface="Calibri"/>
                <a:cs typeface="Calibri"/>
              </a:rPr>
              <a:t>a</a:t>
            </a:r>
            <a:r>
              <a:rPr sz="1600" b="1" spc="-360" dirty="0">
                <a:solidFill>
                  <a:srgbClr val="FFFFFF"/>
                </a:solidFill>
                <a:latin typeface="Arial"/>
                <a:cs typeface="Arial"/>
              </a:rPr>
              <a:t>r</a:t>
            </a:r>
            <a:r>
              <a:rPr sz="1800" spc="-360" dirty="0">
                <a:latin typeface="Calibri"/>
                <a:cs typeface="Calibri"/>
              </a:rPr>
              <a:t>s</a:t>
            </a:r>
            <a:r>
              <a:rPr sz="1600" b="1" spc="-360" dirty="0">
                <a:solidFill>
                  <a:srgbClr val="FFFFFF"/>
                </a:solidFill>
                <a:latin typeface="Arial"/>
                <a:cs typeface="Arial"/>
              </a:rPr>
              <a:t>m</a:t>
            </a:r>
            <a:r>
              <a:rPr sz="1800" spc="-360" dirty="0">
                <a:latin typeface="Calibri"/>
                <a:cs typeface="Calibri"/>
              </a:rPr>
              <a:t>ua</a:t>
            </a:r>
            <a:r>
              <a:rPr sz="1600" b="1" spc="-360" dirty="0">
                <a:solidFill>
                  <a:srgbClr val="FFFFFF"/>
                </a:solidFill>
                <a:latin typeface="Arial"/>
                <a:cs typeface="Arial"/>
              </a:rPr>
              <a:t>1</a:t>
            </a:r>
            <a:r>
              <a:rPr sz="1800" spc="-360" dirty="0">
                <a:latin typeface="Calibri"/>
                <a:cs typeface="Calibri"/>
              </a:rPr>
              <a:t>lt</a:t>
            </a:r>
            <a:r>
              <a:rPr sz="1600" b="1" spc="-360" dirty="0">
                <a:solidFill>
                  <a:srgbClr val="FFFFFF"/>
                </a:solidFill>
                <a:latin typeface="Arial"/>
                <a:cs typeface="Arial"/>
              </a:rPr>
              <a:t>3</a:t>
            </a:r>
            <a:r>
              <a:rPr sz="1800" spc="-360" dirty="0">
                <a:latin typeface="Calibri"/>
                <a:cs typeface="Calibri"/>
              </a:rPr>
              <a:t>ie</a:t>
            </a:r>
            <a:r>
              <a:rPr sz="1600" b="1" spc="-360" dirty="0">
                <a:solidFill>
                  <a:srgbClr val="FFFFFF"/>
                </a:solidFill>
                <a:latin typeface="Arial"/>
                <a:cs typeface="Arial"/>
              </a:rPr>
              <a:t>8</a:t>
            </a:r>
            <a:r>
              <a:rPr sz="1800" spc="-360" dirty="0">
                <a:latin typeface="Calibri"/>
                <a:cs typeface="Calibri"/>
              </a:rPr>
              <a:t>s</a:t>
            </a:r>
            <a:r>
              <a:rPr sz="1600" b="1" spc="-360" dirty="0">
                <a:solidFill>
                  <a:srgbClr val="FFFFFF"/>
                </a:solidFill>
                <a:latin typeface="Arial"/>
                <a:cs typeface="Arial"/>
              </a:rPr>
              <a:t>0s </a:t>
            </a:r>
            <a:r>
              <a:rPr sz="1600" b="1" spc="-355" dirty="0">
                <a:solidFill>
                  <a:srgbClr val="FFFFFF"/>
                </a:solidFill>
                <a:latin typeface="Arial"/>
                <a:cs typeface="Arial"/>
              </a:rPr>
              <a:t> </a:t>
            </a:r>
            <a:r>
              <a:rPr sz="1600" spc="-5" dirty="0">
                <a:solidFill>
                  <a:srgbClr val="FFFFFF"/>
                </a:solidFill>
                <a:latin typeface="Arial MT"/>
                <a:cs typeface="Arial MT"/>
              </a:rPr>
              <a:t>and</a:t>
            </a:r>
            <a:r>
              <a:rPr sz="1600" spc="-30" dirty="0">
                <a:solidFill>
                  <a:srgbClr val="FFFFFF"/>
                </a:solidFill>
                <a:latin typeface="Arial MT"/>
                <a:cs typeface="Arial MT"/>
              </a:rPr>
              <a:t> </a:t>
            </a:r>
            <a:r>
              <a:rPr sz="1600" spc="-5" dirty="0">
                <a:solidFill>
                  <a:srgbClr val="FFFFFF"/>
                </a:solidFill>
                <a:latin typeface="Arial MT"/>
                <a:cs typeface="Arial MT"/>
              </a:rPr>
              <a:t>secure</a:t>
            </a:r>
            <a:r>
              <a:rPr sz="1600" spc="-35" dirty="0">
                <a:solidFill>
                  <a:srgbClr val="FFFFFF"/>
                </a:solidFill>
                <a:latin typeface="Arial MT"/>
                <a:cs typeface="Arial MT"/>
              </a:rPr>
              <a:t> </a:t>
            </a:r>
            <a:r>
              <a:rPr sz="1600" spc="-5" dirty="0">
                <a:solidFill>
                  <a:srgbClr val="FFFFFF"/>
                </a:solidFill>
                <a:latin typeface="Arial MT"/>
                <a:cs typeface="Arial MT"/>
              </a:rPr>
              <a:t>to </a:t>
            </a:r>
            <a:r>
              <a:rPr sz="1600" spc="-430" dirty="0">
                <a:solidFill>
                  <a:srgbClr val="FFFFFF"/>
                </a:solidFill>
                <a:latin typeface="Arial MT"/>
                <a:cs typeface="Arial MT"/>
              </a:rPr>
              <a:t> </a:t>
            </a:r>
            <a:r>
              <a:rPr sz="1600" spc="-5" dirty="0">
                <a:solidFill>
                  <a:srgbClr val="FFFFFF"/>
                </a:solidFill>
                <a:latin typeface="Arial MT"/>
                <a:cs typeface="Arial MT"/>
              </a:rPr>
              <a:t>casualties</a:t>
            </a:r>
            <a:endParaRPr sz="1600">
              <a:latin typeface="Arial MT"/>
              <a:cs typeface="Arial MT"/>
            </a:endParaRPr>
          </a:p>
        </p:txBody>
      </p:sp>
      <p:grpSp>
        <p:nvGrpSpPr>
          <p:cNvPr id="18" name="object 18"/>
          <p:cNvGrpSpPr/>
          <p:nvPr/>
        </p:nvGrpSpPr>
        <p:grpSpPr>
          <a:xfrm>
            <a:off x="1241297" y="2032259"/>
            <a:ext cx="3937635" cy="2322830"/>
            <a:chOff x="1241297" y="2032259"/>
            <a:chExt cx="3937635" cy="2322830"/>
          </a:xfrm>
        </p:grpSpPr>
        <p:pic>
          <p:nvPicPr>
            <p:cNvPr id="19" name="object 19"/>
            <p:cNvPicPr/>
            <p:nvPr/>
          </p:nvPicPr>
          <p:blipFill>
            <a:blip r:embed="rId4" cstate="print"/>
            <a:stretch>
              <a:fillRect/>
            </a:stretch>
          </p:blipFill>
          <p:spPr>
            <a:xfrm>
              <a:off x="1241297" y="2190762"/>
              <a:ext cx="612647" cy="807707"/>
            </a:xfrm>
            <a:prstGeom prst="rect">
              <a:avLst/>
            </a:prstGeom>
          </p:spPr>
        </p:pic>
        <p:sp>
          <p:nvSpPr>
            <p:cNvPr id="20" name="object 20"/>
            <p:cNvSpPr/>
            <p:nvPr/>
          </p:nvSpPr>
          <p:spPr>
            <a:xfrm>
              <a:off x="2612897" y="2051309"/>
              <a:ext cx="2546985" cy="2284730"/>
            </a:xfrm>
            <a:custGeom>
              <a:avLst/>
              <a:gdLst/>
              <a:ahLst/>
              <a:cxnLst/>
              <a:rect l="l" t="t" r="r" b="b"/>
              <a:pathLst>
                <a:path w="2546985" h="2284729">
                  <a:moveTo>
                    <a:pt x="2524633" y="0"/>
                  </a:moveTo>
                  <a:lnTo>
                    <a:pt x="21971" y="0"/>
                  </a:lnTo>
                  <a:lnTo>
                    <a:pt x="13421" y="1725"/>
                  </a:lnTo>
                  <a:lnTo>
                    <a:pt x="6437" y="6432"/>
                  </a:lnTo>
                  <a:lnTo>
                    <a:pt x="1727" y="13415"/>
                  </a:lnTo>
                  <a:lnTo>
                    <a:pt x="0" y="21971"/>
                  </a:lnTo>
                  <a:lnTo>
                    <a:pt x="0" y="2262492"/>
                  </a:lnTo>
                  <a:lnTo>
                    <a:pt x="1727" y="2271049"/>
                  </a:lnTo>
                  <a:lnTo>
                    <a:pt x="6437" y="2278037"/>
                  </a:lnTo>
                  <a:lnTo>
                    <a:pt x="13421" y="2282748"/>
                  </a:lnTo>
                  <a:lnTo>
                    <a:pt x="21971" y="2284476"/>
                  </a:lnTo>
                  <a:lnTo>
                    <a:pt x="2524633" y="2284476"/>
                  </a:lnTo>
                  <a:lnTo>
                    <a:pt x="2533182" y="2282748"/>
                  </a:lnTo>
                  <a:lnTo>
                    <a:pt x="2540166" y="2278037"/>
                  </a:lnTo>
                  <a:lnTo>
                    <a:pt x="2544876" y="2271049"/>
                  </a:lnTo>
                  <a:lnTo>
                    <a:pt x="2546604" y="2262492"/>
                  </a:lnTo>
                  <a:lnTo>
                    <a:pt x="2546604" y="21971"/>
                  </a:lnTo>
                  <a:lnTo>
                    <a:pt x="2544876" y="13415"/>
                  </a:lnTo>
                  <a:lnTo>
                    <a:pt x="2540166" y="6432"/>
                  </a:lnTo>
                  <a:lnTo>
                    <a:pt x="2533182" y="1725"/>
                  </a:lnTo>
                  <a:lnTo>
                    <a:pt x="2524633" y="0"/>
                  </a:lnTo>
                  <a:close/>
                </a:path>
              </a:pathLst>
            </a:custGeom>
            <a:solidFill>
              <a:srgbClr val="BB8542"/>
            </a:solidFill>
          </p:spPr>
          <p:txBody>
            <a:bodyPr wrap="square" lIns="0" tIns="0" rIns="0" bIns="0" rtlCol="0"/>
            <a:lstStyle/>
            <a:p>
              <a:endParaRPr/>
            </a:p>
          </p:txBody>
        </p:sp>
        <p:sp>
          <p:nvSpPr>
            <p:cNvPr id="21" name="object 21"/>
            <p:cNvSpPr/>
            <p:nvPr/>
          </p:nvSpPr>
          <p:spPr>
            <a:xfrm>
              <a:off x="2612897" y="2051309"/>
              <a:ext cx="2546985" cy="2284730"/>
            </a:xfrm>
            <a:custGeom>
              <a:avLst/>
              <a:gdLst/>
              <a:ahLst/>
              <a:cxnLst/>
              <a:rect l="l" t="t" r="r" b="b"/>
              <a:pathLst>
                <a:path w="2546985" h="2284729">
                  <a:moveTo>
                    <a:pt x="0" y="21971"/>
                  </a:moveTo>
                  <a:lnTo>
                    <a:pt x="1727" y="13415"/>
                  </a:lnTo>
                  <a:lnTo>
                    <a:pt x="6437" y="6432"/>
                  </a:lnTo>
                  <a:lnTo>
                    <a:pt x="13421" y="1725"/>
                  </a:lnTo>
                  <a:lnTo>
                    <a:pt x="21971" y="0"/>
                  </a:lnTo>
                  <a:lnTo>
                    <a:pt x="2524633" y="0"/>
                  </a:lnTo>
                  <a:lnTo>
                    <a:pt x="2533182" y="1725"/>
                  </a:lnTo>
                  <a:lnTo>
                    <a:pt x="2540166" y="6432"/>
                  </a:lnTo>
                  <a:lnTo>
                    <a:pt x="2544876" y="13415"/>
                  </a:lnTo>
                  <a:lnTo>
                    <a:pt x="2546604" y="21971"/>
                  </a:lnTo>
                  <a:lnTo>
                    <a:pt x="2546604" y="2262492"/>
                  </a:lnTo>
                  <a:lnTo>
                    <a:pt x="2544876" y="2271049"/>
                  </a:lnTo>
                  <a:lnTo>
                    <a:pt x="2540166" y="2278037"/>
                  </a:lnTo>
                  <a:lnTo>
                    <a:pt x="2533182" y="2282748"/>
                  </a:lnTo>
                  <a:lnTo>
                    <a:pt x="2524633" y="2284476"/>
                  </a:lnTo>
                  <a:lnTo>
                    <a:pt x="21971" y="2284476"/>
                  </a:lnTo>
                  <a:lnTo>
                    <a:pt x="13421" y="2282748"/>
                  </a:lnTo>
                  <a:lnTo>
                    <a:pt x="6437" y="2278037"/>
                  </a:lnTo>
                  <a:lnTo>
                    <a:pt x="1727" y="2271049"/>
                  </a:lnTo>
                  <a:lnTo>
                    <a:pt x="0" y="2262492"/>
                  </a:lnTo>
                  <a:lnTo>
                    <a:pt x="0" y="21971"/>
                  </a:lnTo>
                  <a:close/>
                </a:path>
              </a:pathLst>
            </a:custGeom>
            <a:ln w="38100">
              <a:solidFill>
                <a:srgbClr val="FFFFFF"/>
              </a:solidFill>
            </a:ln>
          </p:spPr>
          <p:txBody>
            <a:bodyPr wrap="square" lIns="0" tIns="0" rIns="0" bIns="0" rtlCol="0"/>
            <a:lstStyle/>
            <a:p>
              <a:endParaRPr/>
            </a:p>
          </p:txBody>
        </p:sp>
      </p:grpSp>
      <p:sp>
        <p:nvSpPr>
          <p:cNvPr id="22" name="object 22"/>
          <p:cNvSpPr txBox="1"/>
          <p:nvPr/>
        </p:nvSpPr>
        <p:spPr>
          <a:xfrm>
            <a:off x="2858736" y="2180848"/>
            <a:ext cx="1987550" cy="1923414"/>
          </a:xfrm>
          <a:prstGeom prst="rect">
            <a:avLst/>
          </a:prstGeom>
        </p:spPr>
        <p:txBody>
          <a:bodyPr vert="horz" wrap="square" lIns="0" tIns="50800" rIns="0" bIns="0" rtlCol="0">
            <a:spAutoFit/>
          </a:bodyPr>
          <a:lstStyle/>
          <a:p>
            <a:pPr marL="12700">
              <a:lnSpc>
                <a:spcPct val="100000"/>
              </a:lnSpc>
              <a:spcBef>
                <a:spcPts val="400"/>
              </a:spcBef>
            </a:pPr>
            <a:r>
              <a:rPr sz="1600" b="1" spc="-5" dirty="0">
                <a:solidFill>
                  <a:srgbClr val="FFFFFF"/>
                </a:solidFill>
                <a:latin typeface="Arial"/>
                <a:cs typeface="Arial"/>
              </a:rPr>
              <a:t>Package</a:t>
            </a:r>
            <a:r>
              <a:rPr sz="1600" b="1" spc="-65" dirty="0">
                <a:solidFill>
                  <a:srgbClr val="FFFFFF"/>
                </a:solidFill>
                <a:latin typeface="Arial"/>
                <a:cs typeface="Arial"/>
              </a:rPr>
              <a:t> </a:t>
            </a:r>
            <a:r>
              <a:rPr sz="1600" b="1" spc="-5" dirty="0">
                <a:solidFill>
                  <a:srgbClr val="FFFFFF"/>
                </a:solidFill>
                <a:latin typeface="Arial"/>
                <a:cs typeface="Arial"/>
              </a:rPr>
              <a:t>Casualties:</a:t>
            </a:r>
            <a:endParaRPr sz="1600">
              <a:latin typeface="Arial"/>
              <a:cs typeface="Arial"/>
            </a:endParaRPr>
          </a:p>
          <a:p>
            <a:pPr marL="12700" marR="81915">
              <a:lnSpc>
                <a:spcPct val="100000"/>
              </a:lnSpc>
              <a:spcBef>
                <a:spcPts val="300"/>
              </a:spcBef>
              <a:buFont typeface="Calibri"/>
              <a:buChar char="▪"/>
              <a:tabLst>
                <a:tab pos="114300" algn="l"/>
              </a:tabLst>
            </a:pPr>
            <a:r>
              <a:rPr sz="1600" spc="-5" dirty="0">
                <a:solidFill>
                  <a:srgbClr val="FFFFFF"/>
                </a:solidFill>
                <a:latin typeface="Arial MT"/>
                <a:cs typeface="Arial MT"/>
              </a:rPr>
              <a:t>Secure loose </a:t>
            </a:r>
            <a:r>
              <a:rPr sz="1600" dirty="0">
                <a:solidFill>
                  <a:srgbClr val="FFFFFF"/>
                </a:solidFill>
                <a:latin typeface="Arial MT"/>
                <a:cs typeface="Arial MT"/>
              </a:rPr>
              <a:t> </a:t>
            </a:r>
            <a:r>
              <a:rPr sz="1600" spc="-5" dirty="0">
                <a:solidFill>
                  <a:srgbClr val="FFFFFF"/>
                </a:solidFill>
                <a:latin typeface="Arial MT"/>
                <a:cs typeface="Arial MT"/>
              </a:rPr>
              <a:t>bandages</a:t>
            </a:r>
            <a:r>
              <a:rPr sz="1600" spc="-30" dirty="0">
                <a:solidFill>
                  <a:srgbClr val="FFFFFF"/>
                </a:solidFill>
                <a:latin typeface="Arial MT"/>
                <a:cs typeface="Arial MT"/>
              </a:rPr>
              <a:t> </a:t>
            </a:r>
            <a:r>
              <a:rPr sz="1600" spc="-5" dirty="0">
                <a:solidFill>
                  <a:srgbClr val="FFFFFF"/>
                </a:solidFill>
                <a:latin typeface="Arial MT"/>
                <a:cs typeface="Arial MT"/>
              </a:rPr>
              <a:t>and</a:t>
            </a:r>
            <a:r>
              <a:rPr sz="1600" spc="-30" dirty="0">
                <a:solidFill>
                  <a:srgbClr val="FFFFFF"/>
                </a:solidFill>
                <a:latin typeface="Arial MT"/>
                <a:cs typeface="Arial MT"/>
              </a:rPr>
              <a:t> </a:t>
            </a:r>
            <a:r>
              <a:rPr sz="1600" spc="-5" dirty="0">
                <a:solidFill>
                  <a:srgbClr val="FFFFFF"/>
                </a:solidFill>
                <a:latin typeface="Arial MT"/>
                <a:cs typeface="Arial MT"/>
              </a:rPr>
              <a:t>wraps</a:t>
            </a:r>
            <a:endParaRPr sz="1600">
              <a:latin typeface="Arial MT"/>
              <a:cs typeface="Arial MT"/>
            </a:endParaRPr>
          </a:p>
          <a:p>
            <a:pPr marL="12700" marR="48260">
              <a:lnSpc>
                <a:spcPct val="100000"/>
              </a:lnSpc>
              <a:spcBef>
                <a:spcPts val="300"/>
              </a:spcBef>
              <a:buFont typeface="Calibri"/>
              <a:buChar char="▪"/>
              <a:tabLst>
                <a:tab pos="114300" algn="l"/>
              </a:tabLst>
            </a:pPr>
            <a:r>
              <a:rPr sz="1600" spc="-5" dirty="0">
                <a:solidFill>
                  <a:srgbClr val="FFFFFF"/>
                </a:solidFill>
                <a:latin typeface="Arial MT"/>
                <a:cs typeface="Arial MT"/>
              </a:rPr>
              <a:t>Secure</a:t>
            </a:r>
            <a:r>
              <a:rPr sz="1600" spc="-55" dirty="0">
                <a:solidFill>
                  <a:srgbClr val="FFFFFF"/>
                </a:solidFill>
                <a:latin typeface="Arial MT"/>
                <a:cs typeface="Arial MT"/>
              </a:rPr>
              <a:t> </a:t>
            </a:r>
            <a:r>
              <a:rPr sz="1600" spc="-5" dirty="0">
                <a:solidFill>
                  <a:srgbClr val="FFFFFF"/>
                </a:solidFill>
                <a:latin typeface="Arial MT"/>
                <a:cs typeface="Arial MT"/>
              </a:rPr>
              <a:t>hypothermia </a:t>
            </a:r>
            <a:r>
              <a:rPr sz="1600" spc="-430" dirty="0">
                <a:solidFill>
                  <a:srgbClr val="FFFFFF"/>
                </a:solidFill>
                <a:latin typeface="Arial MT"/>
                <a:cs typeface="Arial MT"/>
              </a:rPr>
              <a:t> </a:t>
            </a:r>
            <a:r>
              <a:rPr sz="1600" spc="-5" dirty="0">
                <a:solidFill>
                  <a:srgbClr val="FFFFFF"/>
                </a:solidFill>
                <a:latin typeface="Arial MT"/>
                <a:cs typeface="Arial MT"/>
              </a:rPr>
              <a:t>prevention</a:t>
            </a:r>
            <a:r>
              <a:rPr sz="1600" spc="-25" dirty="0">
                <a:solidFill>
                  <a:srgbClr val="FFFFFF"/>
                </a:solidFill>
                <a:latin typeface="Arial MT"/>
                <a:cs typeface="Arial MT"/>
              </a:rPr>
              <a:t> </a:t>
            </a:r>
            <a:r>
              <a:rPr sz="1600" spc="-5" dirty="0">
                <a:solidFill>
                  <a:srgbClr val="FFFFFF"/>
                </a:solidFill>
                <a:latin typeface="Arial MT"/>
                <a:cs typeface="Arial MT"/>
              </a:rPr>
              <a:t>materials</a:t>
            </a:r>
            <a:endParaRPr sz="1600">
              <a:latin typeface="Arial MT"/>
              <a:cs typeface="Arial MT"/>
            </a:endParaRPr>
          </a:p>
          <a:p>
            <a:pPr marL="113664" indent="-101600">
              <a:lnSpc>
                <a:spcPct val="100000"/>
              </a:lnSpc>
              <a:spcBef>
                <a:spcPts val="300"/>
              </a:spcBef>
              <a:buFont typeface="Calibri"/>
              <a:buChar char="▪"/>
              <a:tabLst>
                <a:tab pos="114300" algn="l"/>
              </a:tabLst>
            </a:pPr>
            <a:r>
              <a:rPr sz="1600" spc="-5" dirty="0">
                <a:solidFill>
                  <a:srgbClr val="FFFFFF"/>
                </a:solidFill>
                <a:latin typeface="Arial MT"/>
                <a:cs typeface="Arial MT"/>
              </a:rPr>
              <a:t>Consider</a:t>
            </a:r>
            <a:r>
              <a:rPr sz="1600" spc="-45" dirty="0">
                <a:solidFill>
                  <a:srgbClr val="FFFFFF"/>
                </a:solidFill>
                <a:latin typeface="Arial MT"/>
                <a:cs typeface="Arial MT"/>
              </a:rPr>
              <a:t> </a:t>
            </a:r>
            <a:r>
              <a:rPr sz="1600" spc="-5" dirty="0">
                <a:solidFill>
                  <a:srgbClr val="FFFFFF"/>
                </a:solidFill>
                <a:latin typeface="Arial MT"/>
                <a:cs typeface="Arial MT"/>
              </a:rPr>
              <a:t>padding</a:t>
            </a:r>
            <a:endParaRPr sz="1600">
              <a:latin typeface="Arial MT"/>
              <a:cs typeface="Arial MT"/>
            </a:endParaRPr>
          </a:p>
          <a:p>
            <a:pPr marL="113664" indent="-101600">
              <a:lnSpc>
                <a:spcPct val="100000"/>
              </a:lnSpc>
              <a:spcBef>
                <a:spcPts val="300"/>
              </a:spcBef>
              <a:buFont typeface="Calibri"/>
              <a:buChar char="▪"/>
              <a:tabLst>
                <a:tab pos="114300" algn="l"/>
              </a:tabLst>
            </a:pPr>
            <a:r>
              <a:rPr sz="1600" spc="-5" dirty="0">
                <a:solidFill>
                  <a:srgbClr val="FFFFFF"/>
                </a:solidFill>
                <a:latin typeface="Arial MT"/>
                <a:cs typeface="Arial MT"/>
              </a:rPr>
              <a:t>Secure</a:t>
            </a:r>
            <a:r>
              <a:rPr sz="1600" spc="-25" dirty="0">
                <a:solidFill>
                  <a:srgbClr val="FFFFFF"/>
                </a:solidFill>
                <a:latin typeface="Arial MT"/>
                <a:cs typeface="Arial MT"/>
              </a:rPr>
              <a:t> </a:t>
            </a:r>
            <a:r>
              <a:rPr sz="1600" spc="-5" dirty="0">
                <a:solidFill>
                  <a:srgbClr val="FFFFFF"/>
                </a:solidFill>
                <a:latin typeface="Arial MT"/>
                <a:cs typeface="Arial MT"/>
              </a:rPr>
              <a:t>litter straps</a:t>
            </a:r>
            <a:endParaRPr sz="1600">
              <a:latin typeface="Arial MT"/>
              <a:cs typeface="Arial MT"/>
            </a:endParaRPr>
          </a:p>
        </p:txBody>
      </p:sp>
      <p:pic>
        <p:nvPicPr>
          <p:cNvPr id="23" name="object 23"/>
          <p:cNvPicPr/>
          <p:nvPr/>
        </p:nvPicPr>
        <p:blipFill>
          <a:blip r:embed="rId5" cstate="print"/>
          <a:stretch>
            <a:fillRect/>
          </a:stretch>
        </p:blipFill>
        <p:spPr>
          <a:xfrm>
            <a:off x="10104119" y="2282951"/>
            <a:ext cx="1809749" cy="1597151"/>
          </a:xfrm>
          <a:prstGeom prst="rect">
            <a:avLst/>
          </a:prstGeom>
        </p:spPr>
      </p:pic>
      <p:grpSp>
        <p:nvGrpSpPr>
          <p:cNvPr id="24" name="object 24"/>
          <p:cNvGrpSpPr/>
          <p:nvPr/>
        </p:nvGrpSpPr>
        <p:grpSpPr>
          <a:xfrm>
            <a:off x="5421629" y="2032260"/>
            <a:ext cx="2481580" cy="2322830"/>
            <a:chOff x="5421629" y="2032260"/>
            <a:chExt cx="2481580" cy="2322830"/>
          </a:xfrm>
        </p:grpSpPr>
        <p:sp>
          <p:nvSpPr>
            <p:cNvPr id="25" name="object 25"/>
            <p:cNvSpPr/>
            <p:nvPr/>
          </p:nvSpPr>
          <p:spPr>
            <a:xfrm>
              <a:off x="5440679" y="2051310"/>
              <a:ext cx="2443480" cy="2284730"/>
            </a:xfrm>
            <a:custGeom>
              <a:avLst/>
              <a:gdLst/>
              <a:ahLst/>
              <a:cxnLst/>
              <a:rect l="l" t="t" r="r" b="b"/>
              <a:pathLst>
                <a:path w="2443479" h="2284729">
                  <a:moveTo>
                    <a:pt x="2421001" y="0"/>
                  </a:moveTo>
                  <a:lnTo>
                    <a:pt x="21971" y="0"/>
                  </a:lnTo>
                  <a:lnTo>
                    <a:pt x="13421" y="1725"/>
                  </a:lnTo>
                  <a:lnTo>
                    <a:pt x="6437" y="6432"/>
                  </a:lnTo>
                  <a:lnTo>
                    <a:pt x="1727" y="13415"/>
                  </a:lnTo>
                  <a:lnTo>
                    <a:pt x="0" y="21971"/>
                  </a:lnTo>
                  <a:lnTo>
                    <a:pt x="0" y="2262492"/>
                  </a:lnTo>
                  <a:lnTo>
                    <a:pt x="1727" y="2271049"/>
                  </a:lnTo>
                  <a:lnTo>
                    <a:pt x="6437" y="2278037"/>
                  </a:lnTo>
                  <a:lnTo>
                    <a:pt x="13421" y="2282748"/>
                  </a:lnTo>
                  <a:lnTo>
                    <a:pt x="21971" y="2284476"/>
                  </a:lnTo>
                  <a:lnTo>
                    <a:pt x="2421001" y="2284476"/>
                  </a:lnTo>
                  <a:lnTo>
                    <a:pt x="2429550" y="2282748"/>
                  </a:lnTo>
                  <a:lnTo>
                    <a:pt x="2436534" y="2278037"/>
                  </a:lnTo>
                  <a:lnTo>
                    <a:pt x="2441244" y="2271049"/>
                  </a:lnTo>
                  <a:lnTo>
                    <a:pt x="2442972" y="2262492"/>
                  </a:lnTo>
                  <a:lnTo>
                    <a:pt x="2442972" y="21971"/>
                  </a:lnTo>
                  <a:lnTo>
                    <a:pt x="2441244" y="13415"/>
                  </a:lnTo>
                  <a:lnTo>
                    <a:pt x="2436534" y="6432"/>
                  </a:lnTo>
                  <a:lnTo>
                    <a:pt x="2429550" y="1725"/>
                  </a:lnTo>
                  <a:lnTo>
                    <a:pt x="2421001" y="0"/>
                  </a:lnTo>
                  <a:close/>
                </a:path>
              </a:pathLst>
            </a:custGeom>
            <a:solidFill>
              <a:srgbClr val="000000"/>
            </a:solidFill>
          </p:spPr>
          <p:txBody>
            <a:bodyPr wrap="square" lIns="0" tIns="0" rIns="0" bIns="0" rtlCol="0"/>
            <a:lstStyle/>
            <a:p>
              <a:endParaRPr/>
            </a:p>
          </p:txBody>
        </p:sp>
        <p:sp>
          <p:nvSpPr>
            <p:cNvPr id="26" name="object 26"/>
            <p:cNvSpPr/>
            <p:nvPr/>
          </p:nvSpPr>
          <p:spPr>
            <a:xfrm>
              <a:off x="5440679" y="2051310"/>
              <a:ext cx="2443480" cy="2284730"/>
            </a:xfrm>
            <a:custGeom>
              <a:avLst/>
              <a:gdLst/>
              <a:ahLst/>
              <a:cxnLst/>
              <a:rect l="l" t="t" r="r" b="b"/>
              <a:pathLst>
                <a:path w="2443479" h="2284729">
                  <a:moveTo>
                    <a:pt x="0" y="21971"/>
                  </a:moveTo>
                  <a:lnTo>
                    <a:pt x="1727" y="13415"/>
                  </a:lnTo>
                  <a:lnTo>
                    <a:pt x="6437" y="6432"/>
                  </a:lnTo>
                  <a:lnTo>
                    <a:pt x="13421" y="1725"/>
                  </a:lnTo>
                  <a:lnTo>
                    <a:pt x="21971" y="0"/>
                  </a:lnTo>
                  <a:lnTo>
                    <a:pt x="2421001" y="0"/>
                  </a:lnTo>
                  <a:lnTo>
                    <a:pt x="2429550" y="1725"/>
                  </a:lnTo>
                  <a:lnTo>
                    <a:pt x="2436534" y="6432"/>
                  </a:lnTo>
                  <a:lnTo>
                    <a:pt x="2441244" y="13415"/>
                  </a:lnTo>
                  <a:lnTo>
                    <a:pt x="2442972" y="21971"/>
                  </a:lnTo>
                  <a:lnTo>
                    <a:pt x="2442972" y="2262492"/>
                  </a:lnTo>
                  <a:lnTo>
                    <a:pt x="2441244" y="2271049"/>
                  </a:lnTo>
                  <a:lnTo>
                    <a:pt x="2436534" y="2278037"/>
                  </a:lnTo>
                  <a:lnTo>
                    <a:pt x="2429550" y="2282748"/>
                  </a:lnTo>
                  <a:lnTo>
                    <a:pt x="2421001" y="2284476"/>
                  </a:lnTo>
                  <a:lnTo>
                    <a:pt x="21971" y="2284476"/>
                  </a:lnTo>
                  <a:lnTo>
                    <a:pt x="13421" y="2282748"/>
                  </a:lnTo>
                  <a:lnTo>
                    <a:pt x="6437" y="2278037"/>
                  </a:lnTo>
                  <a:lnTo>
                    <a:pt x="1727" y="2271049"/>
                  </a:lnTo>
                  <a:lnTo>
                    <a:pt x="0" y="2262492"/>
                  </a:lnTo>
                  <a:lnTo>
                    <a:pt x="0" y="21971"/>
                  </a:lnTo>
                  <a:close/>
                </a:path>
              </a:pathLst>
            </a:custGeom>
            <a:ln w="38100">
              <a:solidFill>
                <a:srgbClr val="FFFFFF"/>
              </a:solidFill>
            </a:ln>
          </p:spPr>
          <p:txBody>
            <a:bodyPr wrap="square" lIns="0" tIns="0" rIns="0" bIns="0" rtlCol="0"/>
            <a:lstStyle/>
            <a:p>
              <a:endParaRPr/>
            </a:p>
          </p:txBody>
        </p:sp>
      </p:grpSp>
      <p:sp>
        <p:nvSpPr>
          <p:cNvPr id="27" name="object 27"/>
          <p:cNvSpPr txBox="1"/>
          <p:nvPr/>
        </p:nvSpPr>
        <p:spPr>
          <a:xfrm>
            <a:off x="5686074" y="2226027"/>
            <a:ext cx="1898014" cy="1641475"/>
          </a:xfrm>
          <a:prstGeom prst="rect">
            <a:avLst/>
          </a:prstGeom>
        </p:spPr>
        <p:txBody>
          <a:bodyPr vert="horz" wrap="square" lIns="0" tIns="50800" rIns="0" bIns="0" rtlCol="0">
            <a:spAutoFit/>
          </a:bodyPr>
          <a:lstStyle/>
          <a:p>
            <a:pPr marL="12700">
              <a:lnSpc>
                <a:spcPct val="100000"/>
              </a:lnSpc>
              <a:spcBef>
                <a:spcPts val="400"/>
              </a:spcBef>
            </a:pPr>
            <a:r>
              <a:rPr sz="1600" b="1" spc="-5" dirty="0">
                <a:solidFill>
                  <a:srgbClr val="FFFFFF"/>
                </a:solidFill>
                <a:latin typeface="Arial"/>
                <a:cs typeface="Arial"/>
              </a:rPr>
              <a:t>Stage</a:t>
            </a:r>
            <a:r>
              <a:rPr sz="1600" b="1" spc="-70" dirty="0">
                <a:solidFill>
                  <a:srgbClr val="FFFFFF"/>
                </a:solidFill>
                <a:latin typeface="Arial"/>
                <a:cs typeface="Arial"/>
              </a:rPr>
              <a:t> </a:t>
            </a:r>
            <a:r>
              <a:rPr sz="1600" b="1" spc="-5" dirty="0">
                <a:solidFill>
                  <a:srgbClr val="FFFFFF"/>
                </a:solidFill>
                <a:latin typeface="Arial"/>
                <a:cs typeface="Arial"/>
              </a:rPr>
              <a:t>Casualties:</a:t>
            </a:r>
            <a:endParaRPr sz="1600">
              <a:latin typeface="Arial"/>
              <a:cs typeface="Arial"/>
            </a:endParaRPr>
          </a:p>
          <a:p>
            <a:pPr marL="113664" indent="-101600">
              <a:lnSpc>
                <a:spcPct val="100000"/>
              </a:lnSpc>
              <a:spcBef>
                <a:spcPts val="300"/>
              </a:spcBef>
              <a:buFont typeface="Calibri"/>
              <a:buChar char="▪"/>
              <a:tabLst>
                <a:tab pos="114300" algn="l"/>
              </a:tabLst>
            </a:pPr>
            <a:r>
              <a:rPr sz="1600" spc="-5" dirty="0">
                <a:solidFill>
                  <a:srgbClr val="FFFFFF"/>
                </a:solidFill>
                <a:latin typeface="Arial MT"/>
                <a:cs typeface="Arial MT"/>
              </a:rPr>
              <a:t>Follow</a:t>
            </a:r>
            <a:r>
              <a:rPr sz="1600" spc="-50" dirty="0">
                <a:solidFill>
                  <a:srgbClr val="FFFFFF"/>
                </a:solidFill>
                <a:latin typeface="Arial MT"/>
                <a:cs typeface="Arial MT"/>
              </a:rPr>
              <a:t> </a:t>
            </a:r>
            <a:r>
              <a:rPr sz="1600" spc="-5" dirty="0">
                <a:solidFill>
                  <a:srgbClr val="FFFFFF"/>
                </a:solidFill>
                <a:latin typeface="Arial MT"/>
                <a:cs typeface="Arial MT"/>
              </a:rPr>
              <a:t>unit</a:t>
            </a:r>
            <a:r>
              <a:rPr sz="1600" spc="-35" dirty="0">
                <a:solidFill>
                  <a:srgbClr val="FFFFFF"/>
                </a:solidFill>
                <a:latin typeface="Arial MT"/>
                <a:cs typeface="Arial MT"/>
              </a:rPr>
              <a:t> </a:t>
            </a:r>
            <a:r>
              <a:rPr sz="1600" spc="-5" dirty="0">
                <a:solidFill>
                  <a:srgbClr val="FFFFFF"/>
                </a:solidFill>
                <a:latin typeface="Arial MT"/>
                <a:cs typeface="Arial MT"/>
              </a:rPr>
              <a:t>SOPs</a:t>
            </a:r>
            <a:endParaRPr sz="1600">
              <a:latin typeface="Arial MT"/>
              <a:cs typeface="Arial MT"/>
            </a:endParaRPr>
          </a:p>
          <a:p>
            <a:pPr marL="12700" marR="93980">
              <a:lnSpc>
                <a:spcPct val="100000"/>
              </a:lnSpc>
              <a:spcBef>
                <a:spcPts val="300"/>
              </a:spcBef>
              <a:buFont typeface="Calibri"/>
              <a:buChar char="▪"/>
              <a:tabLst>
                <a:tab pos="114300" algn="l"/>
              </a:tabLst>
            </a:pPr>
            <a:r>
              <a:rPr sz="1600" spc="-5" dirty="0">
                <a:solidFill>
                  <a:srgbClr val="FFFFFF"/>
                </a:solidFill>
                <a:latin typeface="Arial MT"/>
                <a:cs typeface="Arial MT"/>
              </a:rPr>
              <a:t>Move</a:t>
            </a:r>
            <a:r>
              <a:rPr sz="1600" spc="-30" dirty="0">
                <a:solidFill>
                  <a:srgbClr val="FFFFFF"/>
                </a:solidFill>
                <a:latin typeface="Arial MT"/>
                <a:cs typeface="Arial MT"/>
              </a:rPr>
              <a:t> </a:t>
            </a:r>
            <a:r>
              <a:rPr sz="1600" spc="-5" dirty="0">
                <a:solidFill>
                  <a:srgbClr val="FFFFFF"/>
                </a:solidFill>
                <a:latin typeface="Arial MT"/>
                <a:cs typeface="Arial MT"/>
              </a:rPr>
              <a:t>casualties</a:t>
            </a:r>
            <a:r>
              <a:rPr sz="1600" spc="-35" dirty="0">
                <a:solidFill>
                  <a:srgbClr val="FFFFFF"/>
                </a:solidFill>
                <a:latin typeface="Arial MT"/>
                <a:cs typeface="Arial MT"/>
              </a:rPr>
              <a:t> </a:t>
            </a:r>
            <a:r>
              <a:rPr sz="1600" spc="-5" dirty="0">
                <a:solidFill>
                  <a:srgbClr val="FFFFFF"/>
                </a:solidFill>
                <a:latin typeface="Arial MT"/>
                <a:cs typeface="Arial MT"/>
              </a:rPr>
              <a:t>to </a:t>
            </a:r>
            <a:r>
              <a:rPr sz="1600" spc="-430" dirty="0">
                <a:solidFill>
                  <a:srgbClr val="FFFFFF"/>
                </a:solidFill>
                <a:latin typeface="Arial MT"/>
                <a:cs typeface="Arial MT"/>
              </a:rPr>
              <a:t> </a:t>
            </a:r>
            <a:r>
              <a:rPr sz="1600" spc="-5" dirty="0">
                <a:solidFill>
                  <a:srgbClr val="FFFFFF"/>
                </a:solidFill>
                <a:latin typeface="Arial MT"/>
                <a:cs typeface="Arial MT"/>
              </a:rPr>
              <a:t>evacuation</a:t>
            </a:r>
            <a:r>
              <a:rPr sz="1600" spc="-15" dirty="0">
                <a:solidFill>
                  <a:srgbClr val="FFFFFF"/>
                </a:solidFill>
                <a:latin typeface="Arial MT"/>
                <a:cs typeface="Arial MT"/>
              </a:rPr>
              <a:t> </a:t>
            </a:r>
            <a:r>
              <a:rPr sz="1600" spc="-5" dirty="0">
                <a:solidFill>
                  <a:srgbClr val="FFFFFF"/>
                </a:solidFill>
                <a:latin typeface="Arial MT"/>
                <a:cs typeface="Arial MT"/>
              </a:rPr>
              <a:t>site</a:t>
            </a:r>
            <a:endParaRPr sz="1600">
              <a:latin typeface="Arial MT"/>
              <a:cs typeface="Arial MT"/>
            </a:endParaRPr>
          </a:p>
          <a:p>
            <a:pPr marL="12700" marR="5080">
              <a:lnSpc>
                <a:spcPct val="100000"/>
              </a:lnSpc>
              <a:spcBef>
                <a:spcPts val="300"/>
              </a:spcBef>
              <a:buFont typeface="Calibri"/>
              <a:buChar char="▪"/>
              <a:tabLst>
                <a:tab pos="114300" algn="l"/>
              </a:tabLst>
            </a:pPr>
            <a:r>
              <a:rPr sz="1600" spc="-5" dirty="0">
                <a:solidFill>
                  <a:srgbClr val="FFFFFF"/>
                </a:solidFill>
                <a:latin typeface="Arial MT"/>
                <a:cs typeface="Arial MT"/>
              </a:rPr>
              <a:t>Provide</a:t>
            </a:r>
            <a:r>
              <a:rPr sz="1600" spc="-65" dirty="0">
                <a:solidFill>
                  <a:srgbClr val="FFFFFF"/>
                </a:solidFill>
                <a:latin typeface="Arial MT"/>
                <a:cs typeface="Arial MT"/>
              </a:rPr>
              <a:t> </a:t>
            </a:r>
            <a:r>
              <a:rPr sz="1600" spc="-5" dirty="0">
                <a:solidFill>
                  <a:srgbClr val="FFFFFF"/>
                </a:solidFill>
                <a:latin typeface="Arial MT"/>
                <a:cs typeface="Arial MT"/>
              </a:rPr>
              <a:t>instructions </a:t>
            </a:r>
            <a:r>
              <a:rPr sz="1600" spc="-430" dirty="0">
                <a:solidFill>
                  <a:srgbClr val="FFFFFF"/>
                </a:solidFill>
                <a:latin typeface="Arial MT"/>
                <a:cs typeface="Arial MT"/>
              </a:rPr>
              <a:t> </a:t>
            </a:r>
            <a:r>
              <a:rPr sz="1600" spc="-5" dirty="0">
                <a:solidFill>
                  <a:srgbClr val="FFFFFF"/>
                </a:solidFill>
                <a:latin typeface="Arial MT"/>
                <a:cs typeface="Arial MT"/>
              </a:rPr>
              <a:t>to ambulatory</a:t>
            </a:r>
            <a:endParaRPr sz="1600">
              <a:latin typeface="Arial MT"/>
              <a:cs typeface="Arial MT"/>
            </a:endParaRPr>
          </a:p>
        </p:txBody>
      </p:sp>
      <p:sp>
        <p:nvSpPr>
          <p:cNvPr id="28" name="object 28"/>
          <p:cNvSpPr txBox="1"/>
          <p:nvPr/>
        </p:nvSpPr>
        <p:spPr>
          <a:xfrm>
            <a:off x="5686074" y="3841249"/>
            <a:ext cx="1989455" cy="269875"/>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FFFFFF"/>
                </a:solidFill>
                <a:latin typeface="Arial MT"/>
                <a:cs typeface="Arial MT"/>
              </a:rPr>
              <a:t>casualties,</a:t>
            </a:r>
            <a:r>
              <a:rPr sz="1600" spc="-35" dirty="0">
                <a:solidFill>
                  <a:srgbClr val="FFFFFF"/>
                </a:solidFill>
                <a:latin typeface="Arial MT"/>
                <a:cs typeface="Arial MT"/>
              </a:rPr>
              <a:t> </a:t>
            </a:r>
            <a:r>
              <a:rPr sz="1600" spc="-5" dirty="0">
                <a:solidFill>
                  <a:srgbClr val="FFFFFF"/>
                </a:solidFill>
                <a:latin typeface="Arial MT"/>
                <a:cs typeface="Arial MT"/>
              </a:rPr>
              <a:t>as</a:t>
            </a:r>
            <a:r>
              <a:rPr sz="1600" spc="-20" dirty="0">
                <a:solidFill>
                  <a:srgbClr val="FFFFFF"/>
                </a:solidFill>
                <a:latin typeface="Arial MT"/>
                <a:cs typeface="Arial MT"/>
              </a:rPr>
              <a:t> </a:t>
            </a:r>
            <a:r>
              <a:rPr sz="1600" spc="-5" dirty="0">
                <a:solidFill>
                  <a:srgbClr val="FFFFFF"/>
                </a:solidFill>
                <a:latin typeface="Arial MT"/>
                <a:cs typeface="Arial MT"/>
              </a:rPr>
              <a:t>needed</a:t>
            </a:r>
            <a:endParaRPr sz="1600">
              <a:latin typeface="Arial MT"/>
              <a:cs typeface="Arial MT"/>
            </a:endParaRPr>
          </a:p>
        </p:txBody>
      </p:sp>
      <p:grpSp>
        <p:nvGrpSpPr>
          <p:cNvPr id="29" name="object 29"/>
          <p:cNvGrpSpPr/>
          <p:nvPr/>
        </p:nvGrpSpPr>
        <p:grpSpPr>
          <a:xfrm>
            <a:off x="8150352" y="2032250"/>
            <a:ext cx="1831975" cy="2322830"/>
            <a:chOff x="8150352" y="2032250"/>
            <a:chExt cx="1831975" cy="2322830"/>
          </a:xfrm>
        </p:grpSpPr>
        <p:sp>
          <p:nvSpPr>
            <p:cNvPr id="30" name="object 30"/>
            <p:cNvSpPr/>
            <p:nvPr/>
          </p:nvSpPr>
          <p:spPr>
            <a:xfrm>
              <a:off x="8169402" y="2051300"/>
              <a:ext cx="1793875" cy="2284730"/>
            </a:xfrm>
            <a:custGeom>
              <a:avLst/>
              <a:gdLst/>
              <a:ahLst/>
              <a:cxnLst/>
              <a:rect l="l" t="t" r="r" b="b"/>
              <a:pathLst>
                <a:path w="1793875" h="2284729">
                  <a:moveTo>
                    <a:pt x="1786026" y="0"/>
                  </a:moveTo>
                  <a:lnTo>
                    <a:pt x="7721" y="0"/>
                  </a:lnTo>
                  <a:lnTo>
                    <a:pt x="0" y="7734"/>
                  </a:lnTo>
                  <a:lnTo>
                    <a:pt x="0" y="17259"/>
                  </a:lnTo>
                  <a:lnTo>
                    <a:pt x="0" y="2276754"/>
                  </a:lnTo>
                  <a:lnTo>
                    <a:pt x="7721" y="2284475"/>
                  </a:lnTo>
                  <a:lnTo>
                    <a:pt x="1786026" y="2284475"/>
                  </a:lnTo>
                  <a:lnTo>
                    <a:pt x="1793748" y="2276754"/>
                  </a:lnTo>
                  <a:lnTo>
                    <a:pt x="1793748" y="7734"/>
                  </a:lnTo>
                  <a:lnTo>
                    <a:pt x="1786026" y="0"/>
                  </a:lnTo>
                  <a:close/>
                </a:path>
              </a:pathLst>
            </a:custGeom>
            <a:solidFill>
              <a:srgbClr val="BB8542"/>
            </a:solidFill>
          </p:spPr>
          <p:txBody>
            <a:bodyPr wrap="square" lIns="0" tIns="0" rIns="0" bIns="0" rtlCol="0"/>
            <a:lstStyle/>
            <a:p>
              <a:endParaRPr/>
            </a:p>
          </p:txBody>
        </p:sp>
        <p:sp>
          <p:nvSpPr>
            <p:cNvPr id="31" name="object 31"/>
            <p:cNvSpPr/>
            <p:nvPr/>
          </p:nvSpPr>
          <p:spPr>
            <a:xfrm>
              <a:off x="8169402" y="2051300"/>
              <a:ext cx="1793875" cy="2284730"/>
            </a:xfrm>
            <a:custGeom>
              <a:avLst/>
              <a:gdLst/>
              <a:ahLst/>
              <a:cxnLst/>
              <a:rect l="l" t="t" r="r" b="b"/>
              <a:pathLst>
                <a:path w="1793875" h="2284729">
                  <a:moveTo>
                    <a:pt x="0" y="17259"/>
                  </a:moveTo>
                  <a:lnTo>
                    <a:pt x="0" y="7734"/>
                  </a:lnTo>
                  <a:lnTo>
                    <a:pt x="7721" y="0"/>
                  </a:lnTo>
                  <a:lnTo>
                    <a:pt x="17259" y="0"/>
                  </a:lnTo>
                  <a:lnTo>
                    <a:pt x="1776488" y="0"/>
                  </a:lnTo>
                  <a:lnTo>
                    <a:pt x="1786026" y="0"/>
                  </a:lnTo>
                  <a:lnTo>
                    <a:pt x="1793748" y="7734"/>
                  </a:lnTo>
                  <a:lnTo>
                    <a:pt x="1793748" y="17259"/>
                  </a:lnTo>
                  <a:lnTo>
                    <a:pt x="1793748" y="2267229"/>
                  </a:lnTo>
                  <a:lnTo>
                    <a:pt x="1793748" y="2276754"/>
                  </a:lnTo>
                  <a:lnTo>
                    <a:pt x="1786026" y="2284475"/>
                  </a:lnTo>
                  <a:lnTo>
                    <a:pt x="1776488" y="2284475"/>
                  </a:lnTo>
                  <a:lnTo>
                    <a:pt x="17259" y="2284475"/>
                  </a:lnTo>
                  <a:lnTo>
                    <a:pt x="7721" y="2284475"/>
                  </a:lnTo>
                  <a:lnTo>
                    <a:pt x="0" y="2276754"/>
                  </a:lnTo>
                  <a:lnTo>
                    <a:pt x="0" y="2267229"/>
                  </a:lnTo>
                  <a:lnTo>
                    <a:pt x="0" y="17259"/>
                  </a:lnTo>
                  <a:close/>
                </a:path>
              </a:pathLst>
            </a:custGeom>
            <a:ln w="38100">
              <a:solidFill>
                <a:srgbClr val="FFFFFF"/>
              </a:solidFill>
            </a:ln>
          </p:spPr>
          <p:txBody>
            <a:bodyPr wrap="square" lIns="0" tIns="0" rIns="0" bIns="0" rtlCol="0"/>
            <a:lstStyle/>
            <a:p>
              <a:endParaRPr/>
            </a:p>
          </p:txBody>
        </p:sp>
      </p:grpSp>
      <p:sp>
        <p:nvSpPr>
          <p:cNvPr id="32" name="object 32"/>
          <p:cNvSpPr txBox="1"/>
          <p:nvPr/>
        </p:nvSpPr>
        <p:spPr>
          <a:xfrm>
            <a:off x="8413604" y="2321020"/>
            <a:ext cx="1346835" cy="1732914"/>
          </a:xfrm>
          <a:prstGeom prst="rect">
            <a:avLst/>
          </a:prstGeom>
        </p:spPr>
        <p:txBody>
          <a:bodyPr vert="horz" wrap="square" lIns="0" tIns="12700" rIns="0" bIns="0" rtlCol="0">
            <a:spAutoFit/>
          </a:bodyPr>
          <a:lstStyle/>
          <a:p>
            <a:pPr marL="12700" marR="5080">
              <a:lnSpc>
                <a:spcPct val="100000"/>
              </a:lnSpc>
              <a:spcBef>
                <a:spcPts val="100"/>
              </a:spcBef>
            </a:pPr>
            <a:r>
              <a:rPr sz="1600" b="1" spc="-5" dirty="0">
                <a:solidFill>
                  <a:srgbClr val="FFFFFF"/>
                </a:solidFill>
                <a:latin typeface="Arial"/>
                <a:cs typeface="Arial"/>
              </a:rPr>
              <a:t>Load </a:t>
            </a:r>
            <a:r>
              <a:rPr sz="1600" b="1" dirty="0">
                <a:solidFill>
                  <a:srgbClr val="FFFFFF"/>
                </a:solidFill>
                <a:latin typeface="Arial"/>
                <a:cs typeface="Arial"/>
              </a:rPr>
              <a:t> </a:t>
            </a:r>
            <a:r>
              <a:rPr sz="1600" b="1" spc="-5" dirty="0">
                <a:solidFill>
                  <a:srgbClr val="FFFFFF"/>
                </a:solidFill>
                <a:latin typeface="Arial"/>
                <a:cs typeface="Arial"/>
              </a:rPr>
              <a:t>casualties </a:t>
            </a:r>
            <a:r>
              <a:rPr sz="1600" b="1" dirty="0">
                <a:solidFill>
                  <a:srgbClr val="FFFFFF"/>
                </a:solidFill>
                <a:latin typeface="Arial"/>
                <a:cs typeface="Arial"/>
              </a:rPr>
              <a:t> </a:t>
            </a:r>
            <a:r>
              <a:rPr sz="1600" spc="-5" dirty="0">
                <a:solidFill>
                  <a:srgbClr val="FFFFFF"/>
                </a:solidFill>
                <a:latin typeface="Arial MT"/>
                <a:cs typeface="Arial MT"/>
              </a:rPr>
              <a:t>and</a:t>
            </a:r>
            <a:r>
              <a:rPr sz="1600" spc="-60" dirty="0">
                <a:solidFill>
                  <a:srgbClr val="FFFFFF"/>
                </a:solidFill>
                <a:latin typeface="Arial MT"/>
                <a:cs typeface="Arial MT"/>
              </a:rPr>
              <a:t> </a:t>
            </a:r>
            <a:r>
              <a:rPr sz="1600" b="1" spc="-5" dirty="0">
                <a:solidFill>
                  <a:srgbClr val="FFFFFF"/>
                </a:solidFill>
                <a:latin typeface="Arial"/>
                <a:cs typeface="Arial"/>
              </a:rPr>
              <a:t>transition </a:t>
            </a:r>
            <a:r>
              <a:rPr sz="1600" b="1" spc="-430" dirty="0">
                <a:solidFill>
                  <a:srgbClr val="FFFFFF"/>
                </a:solidFill>
                <a:latin typeface="Arial"/>
                <a:cs typeface="Arial"/>
              </a:rPr>
              <a:t> </a:t>
            </a:r>
            <a:r>
              <a:rPr sz="1600" b="1" spc="-5" dirty="0">
                <a:solidFill>
                  <a:srgbClr val="FFFFFF"/>
                </a:solidFill>
                <a:latin typeface="Arial"/>
                <a:cs typeface="Arial"/>
              </a:rPr>
              <a:t>care </a:t>
            </a:r>
            <a:r>
              <a:rPr sz="1600" spc="-5" dirty="0">
                <a:solidFill>
                  <a:srgbClr val="FFFFFF"/>
                </a:solidFill>
                <a:latin typeface="Arial MT"/>
                <a:cs typeface="Arial MT"/>
              </a:rPr>
              <a:t>to </a:t>
            </a:r>
            <a:r>
              <a:rPr sz="1600" dirty="0">
                <a:solidFill>
                  <a:srgbClr val="FFFFFF"/>
                </a:solidFill>
                <a:latin typeface="Arial MT"/>
                <a:cs typeface="Arial MT"/>
              </a:rPr>
              <a:t> </a:t>
            </a:r>
            <a:r>
              <a:rPr sz="1600" spc="-5" dirty="0">
                <a:solidFill>
                  <a:srgbClr val="FFFFFF"/>
                </a:solidFill>
                <a:latin typeface="Arial MT"/>
                <a:cs typeface="Arial MT"/>
              </a:rPr>
              <a:t>receiving </a:t>
            </a:r>
            <a:r>
              <a:rPr sz="1600" dirty="0">
                <a:solidFill>
                  <a:srgbClr val="FFFFFF"/>
                </a:solidFill>
                <a:latin typeface="Arial MT"/>
                <a:cs typeface="Arial MT"/>
              </a:rPr>
              <a:t> </a:t>
            </a:r>
            <a:r>
              <a:rPr sz="1600" spc="-5" dirty="0">
                <a:solidFill>
                  <a:srgbClr val="FFFFFF"/>
                </a:solidFill>
                <a:latin typeface="Arial MT"/>
                <a:cs typeface="Arial MT"/>
              </a:rPr>
              <a:t>evacuation </a:t>
            </a:r>
            <a:r>
              <a:rPr sz="1600" dirty="0">
                <a:solidFill>
                  <a:srgbClr val="FFFFFF"/>
                </a:solidFill>
                <a:latin typeface="Arial MT"/>
                <a:cs typeface="Arial MT"/>
              </a:rPr>
              <a:t> </a:t>
            </a:r>
            <a:r>
              <a:rPr sz="1600" spc="-5" dirty="0">
                <a:solidFill>
                  <a:srgbClr val="FFFFFF"/>
                </a:solidFill>
                <a:latin typeface="Arial MT"/>
                <a:cs typeface="Arial MT"/>
              </a:rPr>
              <a:t>team</a:t>
            </a:r>
            <a:endParaRPr sz="1600">
              <a:latin typeface="Arial MT"/>
              <a:cs typeface="Arial MT"/>
            </a:endParaRPr>
          </a:p>
        </p:txBody>
      </p:sp>
      <p:pic>
        <p:nvPicPr>
          <p:cNvPr id="33" name="object 33"/>
          <p:cNvPicPr/>
          <p:nvPr/>
        </p:nvPicPr>
        <p:blipFill>
          <a:blip r:embed="rId6" cstate="print"/>
          <a:stretch>
            <a:fillRect/>
          </a:stretch>
        </p:blipFill>
        <p:spPr>
          <a:xfrm>
            <a:off x="8798052" y="4495800"/>
            <a:ext cx="3041902" cy="1725929"/>
          </a:xfrm>
          <a:prstGeom prst="rect">
            <a:avLst/>
          </a:prstGeom>
        </p:spPr>
      </p:pic>
      <p:grpSp>
        <p:nvGrpSpPr>
          <p:cNvPr id="34" name="object 34"/>
          <p:cNvGrpSpPr/>
          <p:nvPr/>
        </p:nvGrpSpPr>
        <p:grpSpPr>
          <a:xfrm>
            <a:off x="4866132" y="5050534"/>
            <a:ext cx="3769360" cy="787400"/>
            <a:chOff x="4866132" y="5050534"/>
            <a:chExt cx="3769360" cy="787400"/>
          </a:xfrm>
        </p:grpSpPr>
        <p:sp>
          <p:nvSpPr>
            <p:cNvPr id="35" name="object 35"/>
            <p:cNvSpPr/>
            <p:nvPr/>
          </p:nvSpPr>
          <p:spPr>
            <a:xfrm>
              <a:off x="4875657" y="5060059"/>
              <a:ext cx="3750310" cy="768350"/>
            </a:xfrm>
            <a:custGeom>
              <a:avLst/>
              <a:gdLst/>
              <a:ahLst/>
              <a:cxnLst/>
              <a:rect l="l" t="t" r="r" b="b"/>
              <a:pathLst>
                <a:path w="3750309" h="768350">
                  <a:moveTo>
                    <a:pt x="3730752" y="0"/>
                  </a:moveTo>
                  <a:lnTo>
                    <a:pt x="19050" y="0"/>
                  </a:lnTo>
                  <a:lnTo>
                    <a:pt x="11637" y="1497"/>
                  </a:lnTo>
                  <a:lnTo>
                    <a:pt x="5581" y="5581"/>
                  </a:lnTo>
                  <a:lnTo>
                    <a:pt x="1497" y="11637"/>
                  </a:lnTo>
                  <a:lnTo>
                    <a:pt x="0" y="19050"/>
                  </a:lnTo>
                  <a:lnTo>
                    <a:pt x="0" y="749046"/>
                  </a:lnTo>
                  <a:lnTo>
                    <a:pt x="1497" y="756464"/>
                  </a:lnTo>
                  <a:lnTo>
                    <a:pt x="5581" y="762519"/>
                  </a:lnTo>
                  <a:lnTo>
                    <a:pt x="11637" y="766599"/>
                  </a:lnTo>
                  <a:lnTo>
                    <a:pt x="19050" y="768096"/>
                  </a:lnTo>
                  <a:lnTo>
                    <a:pt x="3730752" y="768096"/>
                  </a:lnTo>
                  <a:lnTo>
                    <a:pt x="3738170" y="766599"/>
                  </a:lnTo>
                  <a:lnTo>
                    <a:pt x="3744225" y="762519"/>
                  </a:lnTo>
                  <a:lnTo>
                    <a:pt x="3748305" y="756464"/>
                  </a:lnTo>
                  <a:lnTo>
                    <a:pt x="3749802" y="749046"/>
                  </a:lnTo>
                  <a:lnTo>
                    <a:pt x="3749802" y="19050"/>
                  </a:lnTo>
                  <a:lnTo>
                    <a:pt x="3748305" y="11637"/>
                  </a:lnTo>
                  <a:lnTo>
                    <a:pt x="3744225" y="5581"/>
                  </a:lnTo>
                  <a:lnTo>
                    <a:pt x="3738170" y="1497"/>
                  </a:lnTo>
                  <a:lnTo>
                    <a:pt x="3730752" y="0"/>
                  </a:lnTo>
                  <a:close/>
                </a:path>
              </a:pathLst>
            </a:custGeom>
            <a:solidFill>
              <a:srgbClr val="FFF4D2"/>
            </a:solidFill>
          </p:spPr>
          <p:txBody>
            <a:bodyPr wrap="square" lIns="0" tIns="0" rIns="0" bIns="0" rtlCol="0"/>
            <a:lstStyle/>
            <a:p>
              <a:endParaRPr/>
            </a:p>
          </p:txBody>
        </p:sp>
        <p:sp>
          <p:nvSpPr>
            <p:cNvPr id="36" name="object 36"/>
            <p:cNvSpPr/>
            <p:nvPr/>
          </p:nvSpPr>
          <p:spPr>
            <a:xfrm>
              <a:off x="4875657" y="5060059"/>
              <a:ext cx="3750310" cy="768350"/>
            </a:xfrm>
            <a:custGeom>
              <a:avLst/>
              <a:gdLst/>
              <a:ahLst/>
              <a:cxnLst/>
              <a:rect l="l" t="t" r="r" b="b"/>
              <a:pathLst>
                <a:path w="3750309" h="768350">
                  <a:moveTo>
                    <a:pt x="0" y="19050"/>
                  </a:moveTo>
                  <a:lnTo>
                    <a:pt x="1497" y="11637"/>
                  </a:lnTo>
                  <a:lnTo>
                    <a:pt x="5581" y="5581"/>
                  </a:lnTo>
                  <a:lnTo>
                    <a:pt x="11637" y="1497"/>
                  </a:lnTo>
                  <a:lnTo>
                    <a:pt x="19050" y="0"/>
                  </a:lnTo>
                  <a:lnTo>
                    <a:pt x="3730752" y="0"/>
                  </a:lnTo>
                  <a:lnTo>
                    <a:pt x="3738170" y="1497"/>
                  </a:lnTo>
                  <a:lnTo>
                    <a:pt x="3744225" y="5581"/>
                  </a:lnTo>
                  <a:lnTo>
                    <a:pt x="3748305" y="11637"/>
                  </a:lnTo>
                  <a:lnTo>
                    <a:pt x="3749802" y="19050"/>
                  </a:lnTo>
                  <a:lnTo>
                    <a:pt x="3749802" y="749046"/>
                  </a:lnTo>
                  <a:lnTo>
                    <a:pt x="3748305" y="756464"/>
                  </a:lnTo>
                  <a:lnTo>
                    <a:pt x="3744225" y="762519"/>
                  </a:lnTo>
                  <a:lnTo>
                    <a:pt x="3738170" y="766599"/>
                  </a:lnTo>
                  <a:lnTo>
                    <a:pt x="3730752" y="768096"/>
                  </a:lnTo>
                  <a:lnTo>
                    <a:pt x="19050" y="768096"/>
                  </a:lnTo>
                  <a:lnTo>
                    <a:pt x="11637" y="766599"/>
                  </a:lnTo>
                  <a:lnTo>
                    <a:pt x="5581" y="762519"/>
                  </a:lnTo>
                  <a:lnTo>
                    <a:pt x="1497" y="756464"/>
                  </a:lnTo>
                  <a:lnTo>
                    <a:pt x="0" y="749046"/>
                  </a:lnTo>
                  <a:lnTo>
                    <a:pt x="0" y="19050"/>
                  </a:lnTo>
                  <a:close/>
                </a:path>
              </a:pathLst>
            </a:custGeom>
            <a:ln w="19050">
              <a:solidFill>
                <a:srgbClr val="CD9146"/>
              </a:solidFill>
            </a:ln>
          </p:spPr>
          <p:txBody>
            <a:bodyPr wrap="square" lIns="0" tIns="0" rIns="0" bIns="0" rtlCol="0"/>
            <a:lstStyle/>
            <a:p>
              <a:endParaRPr/>
            </a:p>
          </p:txBody>
        </p:sp>
      </p:grpSp>
      <p:sp>
        <p:nvSpPr>
          <p:cNvPr id="37" name="object 37"/>
          <p:cNvSpPr txBox="1"/>
          <p:nvPr/>
        </p:nvSpPr>
        <p:spPr>
          <a:xfrm>
            <a:off x="4894707" y="5148493"/>
            <a:ext cx="3712210" cy="574040"/>
          </a:xfrm>
          <a:prstGeom prst="rect">
            <a:avLst/>
          </a:prstGeom>
        </p:spPr>
        <p:txBody>
          <a:bodyPr vert="horz" wrap="square" lIns="0" tIns="12700" rIns="0" bIns="0" rtlCol="0">
            <a:spAutoFit/>
          </a:bodyPr>
          <a:lstStyle/>
          <a:p>
            <a:pPr marL="808355">
              <a:lnSpc>
                <a:spcPct val="100000"/>
              </a:lnSpc>
              <a:spcBef>
                <a:spcPts val="100"/>
              </a:spcBef>
            </a:pPr>
            <a:r>
              <a:rPr sz="1800" b="1" spc="-5" dirty="0">
                <a:latin typeface="Arial"/>
                <a:cs typeface="Arial"/>
              </a:rPr>
              <a:t>ESTABLISH</a:t>
            </a:r>
            <a:r>
              <a:rPr sz="1800" b="1" spc="-25" dirty="0">
                <a:latin typeface="Arial"/>
                <a:cs typeface="Arial"/>
              </a:rPr>
              <a:t> </a:t>
            </a:r>
            <a:r>
              <a:rPr sz="1800" b="1" dirty="0">
                <a:latin typeface="Arial"/>
                <a:cs typeface="Arial"/>
              </a:rPr>
              <a:t>&amp;</a:t>
            </a:r>
            <a:r>
              <a:rPr sz="1800" b="1" spc="-25" dirty="0">
                <a:latin typeface="Arial"/>
                <a:cs typeface="Arial"/>
              </a:rPr>
              <a:t> </a:t>
            </a:r>
            <a:r>
              <a:rPr sz="1800" b="1" spc="-5" dirty="0">
                <a:latin typeface="Arial"/>
                <a:cs typeface="Arial"/>
              </a:rPr>
              <a:t>MAINTAIN</a:t>
            </a:r>
            <a:endParaRPr sz="1800">
              <a:latin typeface="Arial"/>
              <a:cs typeface="Arial"/>
            </a:endParaRPr>
          </a:p>
          <a:p>
            <a:pPr marL="808355">
              <a:lnSpc>
                <a:spcPct val="100000"/>
              </a:lnSpc>
            </a:pPr>
            <a:r>
              <a:rPr sz="1800" spc="-5" dirty="0">
                <a:latin typeface="Arial MT"/>
                <a:cs typeface="Arial MT"/>
              </a:rPr>
              <a:t>security</a:t>
            </a:r>
            <a:r>
              <a:rPr sz="1800" spc="-15" dirty="0">
                <a:latin typeface="Arial MT"/>
                <a:cs typeface="Arial MT"/>
              </a:rPr>
              <a:t> </a:t>
            </a:r>
            <a:r>
              <a:rPr sz="1800" dirty="0">
                <a:latin typeface="Arial MT"/>
                <a:cs typeface="Arial MT"/>
              </a:rPr>
              <a:t>at</a:t>
            </a:r>
            <a:r>
              <a:rPr sz="1800" spc="-15" dirty="0">
                <a:latin typeface="Arial MT"/>
                <a:cs typeface="Arial MT"/>
              </a:rPr>
              <a:t> </a:t>
            </a:r>
            <a:r>
              <a:rPr sz="1800" spc="-5" dirty="0">
                <a:latin typeface="Arial MT"/>
                <a:cs typeface="Arial MT"/>
              </a:rPr>
              <a:t>evacuation</a:t>
            </a:r>
            <a:r>
              <a:rPr sz="1800" spc="-20" dirty="0">
                <a:latin typeface="Arial MT"/>
                <a:cs typeface="Arial MT"/>
              </a:rPr>
              <a:t> </a:t>
            </a:r>
            <a:r>
              <a:rPr sz="1800" dirty="0">
                <a:latin typeface="Arial MT"/>
                <a:cs typeface="Arial MT"/>
              </a:rPr>
              <a:t>point</a:t>
            </a:r>
            <a:endParaRPr sz="1800">
              <a:latin typeface="Arial MT"/>
              <a:cs typeface="Arial MT"/>
            </a:endParaRPr>
          </a:p>
        </p:txBody>
      </p:sp>
      <p:pic>
        <p:nvPicPr>
          <p:cNvPr id="38" name="object 38"/>
          <p:cNvPicPr/>
          <p:nvPr/>
        </p:nvPicPr>
        <p:blipFill>
          <a:blip r:embed="rId7" cstate="print"/>
          <a:stretch>
            <a:fillRect/>
          </a:stretch>
        </p:blipFill>
        <p:spPr>
          <a:xfrm>
            <a:off x="5071109" y="5215890"/>
            <a:ext cx="548639" cy="457199"/>
          </a:xfrm>
          <a:prstGeom prst="rect">
            <a:avLst/>
          </a:prstGeom>
        </p:spPr>
      </p:pic>
      <p:sp>
        <p:nvSpPr>
          <p:cNvPr id="39" name="object 39"/>
          <p:cNvSpPr/>
          <p:nvPr/>
        </p:nvSpPr>
        <p:spPr>
          <a:xfrm>
            <a:off x="827913" y="5027297"/>
            <a:ext cx="0" cy="252729"/>
          </a:xfrm>
          <a:custGeom>
            <a:avLst/>
            <a:gdLst/>
            <a:ahLst/>
            <a:cxnLst/>
            <a:rect l="l" t="t" r="r" b="b"/>
            <a:pathLst>
              <a:path h="252729">
                <a:moveTo>
                  <a:pt x="0" y="252298"/>
                </a:moveTo>
                <a:lnTo>
                  <a:pt x="0" y="0"/>
                </a:lnTo>
              </a:path>
            </a:pathLst>
          </a:custGeom>
          <a:ln w="101600">
            <a:solidFill>
              <a:srgbClr val="CD9146"/>
            </a:solidFill>
          </a:ln>
        </p:spPr>
        <p:txBody>
          <a:bodyPr wrap="square" lIns="0" tIns="0" rIns="0" bIns="0" rtlCol="0"/>
          <a:lstStyle/>
          <a:p>
            <a:endParaRPr/>
          </a:p>
        </p:txBody>
      </p:sp>
      <p:sp>
        <p:nvSpPr>
          <p:cNvPr id="40" name="object 40"/>
          <p:cNvSpPr/>
          <p:nvPr/>
        </p:nvSpPr>
        <p:spPr>
          <a:xfrm>
            <a:off x="827913" y="5356478"/>
            <a:ext cx="0" cy="250825"/>
          </a:xfrm>
          <a:custGeom>
            <a:avLst/>
            <a:gdLst/>
            <a:ahLst/>
            <a:cxnLst/>
            <a:rect l="l" t="t" r="r" b="b"/>
            <a:pathLst>
              <a:path h="250825">
                <a:moveTo>
                  <a:pt x="0" y="250799"/>
                </a:moveTo>
                <a:lnTo>
                  <a:pt x="0" y="0"/>
                </a:lnTo>
              </a:path>
            </a:pathLst>
          </a:custGeom>
          <a:ln w="101600">
            <a:solidFill>
              <a:srgbClr val="CD9146"/>
            </a:solidFill>
          </a:ln>
        </p:spPr>
        <p:txBody>
          <a:bodyPr wrap="square" lIns="0" tIns="0" rIns="0" bIns="0" rtlCol="0"/>
          <a:lstStyle/>
          <a:p>
            <a:endParaRPr/>
          </a:p>
        </p:txBody>
      </p:sp>
      <p:sp>
        <p:nvSpPr>
          <p:cNvPr id="41" name="object 41"/>
          <p:cNvSpPr/>
          <p:nvPr/>
        </p:nvSpPr>
        <p:spPr>
          <a:xfrm>
            <a:off x="827913" y="5706236"/>
            <a:ext cx="0" cy="250825"/>
          </a:xfrm>
          <a:custGeom>
            <a:avLst/>
            <a:gdLst/>
            <a:ahLst/>
            <a:cxnLst/>
            <a:rect l="l" t="t" r="r" b="b"/>
            <a:pathLst>
              <a:path h="250825">
                <a:moveTo>
                  <a:pt x="0" y="250799"/>
                </a:moveTo>
                <a:lnTo>
                  <a:pt x="0" y="0"/>
                </a:lnTo>
              </a:path>
            </a:pathLst>
          </a:custGeom>
          <a:ln w="101600">
            <a:solidFill>
              <a:srgbClr val="CD9146"/>
            </a:solidFill>
          </a:ln>
        </p:spPr>
        <p:txBody>
          <a:bodyPr wrap="square" lIns="0" tIns="0" rIns="0" bIns="0" rtlCol="0"/>
          <a:lstStyle/>
          <a:p>
            <a:endParaRPr/>
          </a:p>
        </p:txBody>
      </p:sp>
      <p:sp>
        <p:nvSpPr>
          <p:cNvPr id="42" name="object 42"/>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43" name="object 43"/>
          <p:cNvSpPr txBox="1"/>
          <p:nvPr/>
        </p:nvSpPr>
        <p:spPr>
          <a:xfrm>
            <a:off x="11698526" y="6576397"/>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latin typeface="Arial MT"/>
                <a:cs typeface="Arial MT"/>
              </a:rPr>
              <a:t>4</a:t>
            </a:fld>
            <a:endParaRPr sz="1200">
              <a:latin typeface="Arial MT"/>
              <a:cs typeface="Arial M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24:</a:t>
            </a:r>
            <a:r>
              <a:rPr sz="2000" spc="-15" dirty="0">
                <a:solidFill>
                  <a:srgbClr val="767070"/>
                </a:solidFill>
              </a:rPr>
              <a:t> </a:t>
            </a:r>
            <a:r>
              <a:rPr sz="2000" spc="-5" dirty="0">
                <a:solidFill>
                  <a:srgbClr val="767070"/>
                </a:solidFill>
              </a:rPr>
              <a:t>Prepare</a:t>
            </a:r>
            <a:r>
              <a:rPr sz="2000" dirty="0">
                <a:solidFill>
                  <a:srgbClr val="767070"/>
                </a:solidFill>
              </a:rPr>
              <a:t> </a:t>
            </a:r>
            <a:r>
              <a:rPr sz="2000" spc="-5" dirty="0">
                <a:solidFill>
                  <a:srgbClr val="767070"/>
                </a:solidFill>
              </a:rPr>
              <a:t>for</a:t>
            </a:r>
            <a:r>
              <a:rPr sz="2000" spc="-20" dirty="0">
                <a:solidFill>
                  <a:srgbClr val="767070"/>
                </a:solidFill>
              </a:rPr>
              <a:t> </a:t>
            </a:r>
            <a:r>
              <a:rPr sz="2000" spc="-10" dirty="0">
                <a:solidFill>
                  <a:srgbClr val="767070"/>
                </a:solidFill>
              </a:rPr>
              <a:t>Evacuation</a:t>
            </a:r>
            <a:endParaRPr sz="2000"/>
          </a:p>
        </p:txBody>
      </p:sp>
      <p:grpSp>
        <p:nvGrpSpPr>
          <p:cNvPr id="3" name="object 3"/>
          <p:cNvGrpSpPr/>
          <p:nvPr/>
        </p:nvGrpSpPr>
        <p:grpSpPr>
          <a:xfrm>
            <a:off x="266700" y="255270"/>
            <a:ext cx="5829300" cy="4196080"/>
            <a:chOff x="266700" y="255270"/>
            <a:chExt cx="5829300" cy="4196080"/>
          </a:xfrm>
        </p:grpSpPr>
        <p:pic>
          <p:nvPicPr>
            <p:cNvPr id="4" name="object 4"/>
            <p:cNvPicPr/>
            <p:nvPr/>
          </p:nvPicPr>
          <p:blipFill>
            <a:blip r:embed="rId3" cstate="print"/>
            <a:stretch>
              <a:fillRect/>
            </a:stretch>
          </p:blipFill>
          <p:spPr>
            <a:xfrm>
              <a:off x="309371" y="255270"/>
              <a:ext cx="1173467" cy="656081"/>
            </a:xfrm>
            <a:prstGeom prst="rect">
              <a:avLst/>
            </a:prstGeom>
          </p:spPr>
        </p:pic>
        <p:pic>
          <p:nvPicPr>
            <p:cNvPr id="5" name="object 5"/>
            <p:cNvPicPr/>
            <p:nvPr/>
          </p:nvPicPr>
          <p:blipFill>
            <a:blip r:embed="rId4" cstate="print"/>
            <a:stretch>
              <a:fillRect/>
            </a:stretch>
          </p:blipFill>
          <p:spPr>
            <a:xfrm>
              <a:off x="266700" y="860298"/>
              <a:ext cx="5829299" cy="3590593"/>
            </a:xfrm>
            <a:prstGeom prst="rect">
              <a:avLst/>
            </a:prstGeom>
          </p:spPr>
        </p:pic>
      </p:grpSp>
      <p:sp>
        <p:nvSpPr>
          <p:cNvPr id="6" name="object 6"/>
          <p:cNvSpPr txBox="1"/>
          <p:nvPr/>
        </p:nvSpPr>
        <p:spPr>
          <a:xfrm>
            <a:off x="3149473" y="692256"/>
            <a:ext cx="5892800" cy="1068070"/>
          </a:xfrm>
          <a:prstGeom prst="rect">
            <a:avLst/>
          </a:prstGeom>
        </p:spPr>
        <p:txBody>
          <a:bodyPr vert="horz" wrap="square" lIns="0" tIns="74295" rIns="0" bIns="0" rtlCol="0">
            <a:spAutoFit/>
          </a:bodyPr>
          <a:lstStyle/>
          <a:p>
            <a:pPr marL="127000" marR="5080" indent="-114300">
              <a:lnSpc>
                <a:spcPts val="3890"/>
              </a:lnSpc>
              <a:spcBef>
                <a:spcPts val="585"/>
              </a:spcBef>
            </a:pPr>
            <a:r>
              <a:rPr sz="3600" b="1" dirty="0">
                <a:solidFill>
                  <a:srgbClr val="BB8542"/>
                </a:solidFill>
                <a:latin typeface="Arial"/>
                <a:cs typeface="Arial"/>
              </a:rPr>
              <a:t>PRE-MISSION</a:t>
            </a:r>
            <a:r>
              <a:rPr sz="3600" b="1" spc="-110" dirty="0">
                <a:solidFill>
                  <a:srgbClr val="BB8542"/>
                </a:solidFill>
                <a:latin typeface="Arial"/>
                <a:cs typeface="Arial"/>
              </a:rPr>
              <a:t> </a:t>
            </a:r>
            <a:r>
              <a:rPr sz="3600" b="1" dirty="0">
                <a:latin typeface="Arial"/>
                <a:cs typeface="Arial"/>
              </a:rPr>
              <a:t>EQUIPMENT </a:t>
            </a:r>
            <a:r>
              <a:rPr sz="3600" b="1" spc="-990" dirty="0">
                <a:latin typeface="Arial"/>
                <a:cs typeface="Arial"/>
              </a:rPr>
              <a:t> </a:t>
            </a:r>
            <a:r>
              <a:rPr sz="3600" b="1" dirty="0">
                <a:latin typeface="Arial"/>
                <a:cs typeface="Arial"/>
              </a:rPr>
              <a:t>PREP</a:t>
            </a:r>
            <a:r>
              <a:rPr sz="3600" b="1" spc="-30" dirty="0">
                <a:latin typeface="Arial"/>
                <a:cs typeface="Arial"/>
              </a:rPr>
              <a:t> </a:t>
            </a:r>
            <a:r>
              <a:rPr sz="3600" b="1" spc="-5" dirty="0">
                <a:latin typeface="Arial"/>
                <a:cs typeface="Arial"/>
              </a:rPr>
              <a:t>AND</a:t>
            </a:r>
            <a:r>
              <a:rPr sz="3600" b="1" spc="-35" dirty="0">
                <a:latin typeface="Arial"/>
                <a:cs typeface="Arial"/>
              </a:rPr>
              <a:t> </a:t>
            </a:r>
            <a:r>
              <a:rPr sz="3600" b="1" spc="-5" dirty="0">
                <a:solidFill>
                  <a:srgbClr val="BB8542"/>
                </a:solidFill>
                <a:latin typeface="Arial"/>
                <a:cs typeface="Arial"/>
              </a:rPr>
              <a:t>REHEARSALS</a:t>
            </a:r>
            <a:endParaRPr sz="3600">
              <a:latin typeface="Arial"/>
              <a:cs typeface="Arial"/>
            </a:endParaRPr>
          </a:p>
        </p:txBody>
      </p:sp>
      <p:pic>
        <p:nvPicPr>
          <p:cNvPr id="7" name="object 7"/>
          <p:cNvPicPr/>
          <p:nvPr/>
        </p:nvPicPr>
        <p:blipFill>
          <a:blip r:embed="rId5" cstate="print"/>
          <a:stretch>
            <a:fillRect/>
          </a:stretch>
        </p:blipFill>
        <p:spPr>
          <a:xfrm>
            <a:off x="8436102" y="1806703"/>
            <a:ext cx="2106155" cy="1085848"/>
          </a:xfrm>
          <a:prstGeom prst="rect">
            <a:avLst/>
          </a:prstGeom>
        </p:spPr>
      </p:pic>
      <p:sp>
        <p:nvSpPr>
          <p:cNvPr id="8" name="object 8"/>
          <p:cNvSpPr txBox="1"/>
          <p:nvPr/>
        </p:nvSpPr>
        <p:spPr>
          <a:xfrm>
            <a:off x="6862113" y="2206727"/>
            <a:ext cx="3184525" cy="1382395"/>
          </a:xfrm>
          <a:prstGeom prst="rect">
            <a:avLst/>
          </a:prstGeom>
        </p:spPr>
        <p:txBody>
          <a:bodyPr vert="horz" wrap="square" lIns="0" tIns="12700" rIns="0" bIns="0" rtlCol="0">
            <a:spAutoFit/>
          </a:bodyPr>
          <a:lstStyle/>
          <a:p>
            <a:pPr marL="12700" marR="1652905">
              <a:lnSpc>
                <a:spcPct val="100000"/>
              </a:lnSpc>
              <a:spcBef>
                <a:spcPts val="100"/>
              </a:spcBef>
            </a:pPr>
            <a:r>
              <a:rPr sz="1800" b="1" dirty="0">
                <a:latin typeface="Arial"/>
                <a:cs typeface="Arial"/>
              </a:rPr>
              <a:t>PREPARE </a:t>
            </a:r>
            <a:r>
              <a:rPr sz="1800" b="1" spc="5" dirty="0">
                <a:latin typeface="Arial"/>
                <a:cs typeface="Arial"/>
              </a:rPr>
              <a:t> </a:t>
            </a:r>
            <a:r>
              <a:rPr sz="1800" b="1" spc="-5" dirty="0">
                <a:latin typeface="Arial"/>
                <a:cs typeface="Arial"/>
              </a:rPr>
              <a:t>EV</a:t>
            </a:r>
            <a:r>
              <a:rPr sz="1800" b="1" dirty="0">
                <a:latin typeface="Arial"/>
                <a:cs typeface="Arial"/>
              </a:rPr>
              <a:t>ACUA</a:t>
            </a:r>
            <a:r>
              <a:rPr sz="1800" b="1" spc="-5" dirty="0">
                <a:latin typeface="Arial"/>
                <a:cs typeface="Arial"/>
              </a:rPr>
              <a:t>TIO</a:t>
            </a:r>
            <a:r>
              <a:rPr sz="1800" b="1" dirty="0">
                <a:latin typeface="Arial"/>
                <a:cs typeface="Arial"/>
              </a:rPr>
              <a:t>N  </a:t>
            </a:r>
            <a:r>
              <a:rPr sz="1800" b="1" spc="-5" dirty="0">
                <a:latin typeface="Arial"/>
                <a:cs typeface="Arial"/>
              </a:rPr>
              <a:t>EQUIPMENT</a:t>
            </a:r>
            <a:endParaRPr sz="1800">
              <a:latin typeface="Arial"/>
              <a:cs typeface="Arial"/>
            </a:endParaRPr>
          </a:p>
          <a:p>
            <a:pPr>
              <a:lnSpc>
                <a:spcPct val="100000"/>
              </a:lnSpc>
              <a:spcBef>
                <a:spcPts val="30"/>
              </a:spcBef>
            </a:pPr>
            <a:endParaRPr sz="1750">
              <a:latin typeface="Arial"/>
              <a:cs typeface="Arial"/>
            </a:endParaRPr>
          </a:p>
          <a:p>
            <a:pPr marL="59055">
              <a:lnSpc>
                <a:spcPct val="100000"/>
              </a:lnSpc>
            </a:pPr>
            <a:r>
              <a:rPr sz="1800" dirty="0">
                <a:latin typeface="Arial MT"/>
                <a:cs typeface="Arial MT"/>
              </a:rPr>
              <a:t>Unit</a:t>
            </a:r>
            <a:r>
              <a:rPr sz="1800" spc="-30" dirty="0">
                <a:latin typeface="Arial MT"/>
                <a:cs typeface="Arial MT"/>
              </a:rPr>
              <a:t> </a:t>
            </a:r>
            <a:r>
              <a:rPr sz="1800" dirty="0">
                <a:latin typeface="Arial MT"/>
                <a:cs typeface="Arial MT"/>
              </a:rPr>
              <a:t>members</a:t>
            </a:r>
            <a:r>
              <a:rPr sz="1800" spc="-35" dirty="0">
                <a:latin typeface="Arial MT"/>
                <a:cs typeface="Arial MT"/>
              </a:rPr>
              <a:t> </a:t>
            </a:r>
            <a:r>
              <a:rPr sz="1800" dirty="0">
                <a:latin typeface="Arial MT"/>
                <a:cs typeface="Arial MT"/>
              </a:rPr>
              <a:t>should</a:t>
            </a:r>
            <a:r>
              <a:rPr sz="1800" spc="-35" dirty="0">
                <a:latin typeface="Arial MT"/>
                <a:cs typeface="Arial MT"/>
              </a:rPr>
              <a:t> </a:t>
            </a:r>
            <a:r>
              <a:rPr sz="1800" dirty="0">
                <a:latin typeface="Arial MT"/>
                <a:cs typeface="Arial MT"/>
              </a:rPr>
              <a:t>all</a:t>
            </a:r>
            <a:r>
              <a:rPr sz="1800" spc="-30" dirty="0">
                <a:latin typeface="Arial MT"/>
                <a:cs typeface="Arial MT"/>
              </a:rPr>
              <a:t> </a:t>
            </a:r>
            <a:r>
              <a:rPr sz="1800" dirty="0">
                <a:latin typeface="Arial MT"/>
                <a:cs typeface="Arial MT"/>
              </a:rPr>
              <a:t>know:</a:t>
            </a:r>
            <a:endParaRPr sz="1800">
              <a:latin typeface="Arial MT"/>
              <a:cs typeface="Arial MT"/>
            </a:endParaRPr>
          </a:p>
        </p:txBody>
      </p:sp>
      <p:sp>
        <p:nvSpPr>
          <p:cNvPr id="9" name="object 9"/>
          <p:cNvSpPr txBox="1"/>
          <p:nvPr/>
        </p:nvSpPr>
        <p:spPr>
          <a:xfrm>
            <a:off x="7091635" y="3664689"/>
            <a:ext cx="4244340" cy="1224280"/>
          </a:xfrm>
          <a:prstGeom prst="rect">
            <a:avLst/>
          </a:prstGeom>
        </p:spPr>
        <p:txBody>
          <a:bodyPr vert="horz" wrap="square" lIns="0" tIns="12700" rIns="0" bIns="0" rtlCol="0">
            <a:spAutoFit/>
          </a:bodyPr>
          <a:lstStyle/>
          <a:p>
            <a:pPr marL="12700" marR="1401445">
              <a:lnSpc>
                <a:spcPct val="100000"/>
              </a:lnSpc>
              <a:spcBef>
                <a:spcPts val="100"/>
              </a:spcBef>
            </a:pPr>
            <a:r>
              <a:rPr sz="1800" dirty="0">
                <a:latin typeface="Arial MT"/>
                <a:cs typeface="Arial MT"/>
              </a:rPr>
              <a:t>How</a:t>
            </a:r>
            <a:r>
              <a:rPr sz="1800" spc="-30" dirty="0">
                <a:latin typeface="Arial MT"/>
                <a:cs typeface="Arial MT"/>
              </a:rPr>
              <a:t> </a:t>
            </a:r>
            <a:r>
              <a:rPr sz="1800" spc="-5" dirty="0">
                <a:latin typeface="Arial MT"/>
                <a:cs typeface="Arial MT"/>
              </a:rPr>
              <a:t>to</a:t>
            </a:r>
            <a:r>
              <a:rPr sz="1800" spc="-10" dirty="0">
                <a:latin typeface="Arial MT"/>
                <a:cs typeface="Arial MT"/>
              </a:rPr>
              <a:t> </a:t>
            </a:r>
            <a:r>
              <a:rPr sz="1800" spc="-5" dirty="0">
                <a:latin typeface="Arial MT"/>
                <a:cs typeface="Arial MT"/>
              </a:rPr>
              <a:t>use</a:t>
            </a:r>
            <a:r>
              <a:rPr sz="1800" spc="-30" dirty="0">
                <a:latin typeface="Arial MT"/>
                <a:cs typeface="Arial MT"/>
              </a:rPr>
              <a:t> </a:t>
            </a:r>
            <a:r>
              <a:rPr sz="1800" spc="-5" dirty="0">
                <a:latin typeface="Arial MT"/>
                <a:cs typeface="Arial MT"/>
              </a:rPr>
              <a:t>evac</a:t>
            </a:r>
            <a:r>
              <a:rPr sz="1800" spc="-20" dirty="0">
                <a:latin typeface="Arial MT"/>
                <a:cs typeface="Arial MT"/>
              </a:rPr>
              <a:t> </a:t>
            </a:r>
            <a:r>
              <a:rPr sz="1800" dirty="0">
                <a:latin typeface="Arial MT"/>
                <a:cs typeface="Arial MT"/>
              </a:rPr>
              <a:t>equipment </a:t>
            </a:r>
            <a:r>
              <a:rPr sz="1800" spc="-484" dirty="0">
                <a:latin typeface="Arial MT"/>
                <a:cs typeface="Arial MT"/>
              </a:rPr>
              <a:t> </a:t>
            </a:r>
            <a:r>
              <a:rPr sz="1800" dirty="0">
                <a:latin typeface="Arial MT"/>
                <a:cs typeface="Arial MT"/>
              </a:rPr>
              <a:t>(set</a:t>
            </a:r>
            <a:r>
              <a:rPr sz="1800" spc="-15" dirty="0">
                <a:latin typeface="Arial MT"/>
                <a:cs typeface="Arial MT"/>
              </a:rPr>
              <a:t> </a:t>
            </a:r>
            <a:r>
              <a:rPr sz="1800" dirty="0">
                <a:latin typeface="Arial MT"/>
                <a:cs typeface="Arial MT"/>
              </a:rPr>
              <a:t>up</a:t>
            </a:r>
            <a:r>
              <a:rPr sz="1800" spc="-10" dirty="0">
                <a:latin typeface="Arial MT"/>
                <a:cs typeface="Arial MT"/>
              </a:rPr>
              <a:t> </a:t>
            </a:r>
            <a:r>
              <a:rPr sz="1800" dirty="0">
                <a:latin typeface="Arial MT"/>
                <a:cs typeface="Arial MT"/>
              </a:rPr>
              <a:t>and</a:t>
            </a:r>
            <a:r>
              <a:rPr sz="1800" spc="-15" dirty="0">
                <a:latin typeface="Arial MT"/>
                <a:cs typeface="Arial MT"/>
              </a:rPr>
              <a:t> </a:t>
            </a:r>
            <a:r>
              <a:rPr sz="1800" spc="-5" dirty="0">
                <a:latin typeface="Arial MT"/>
                <a:cs typeface="Arial MT"/>
              </a:rPr>
              <a:t>actual</a:t>
            </a:r>
            <a:r>
              <a:rPr sz="1800" spc="-10" dirty="0">
                <a:latin typeface="Arial MT"/>
                <a:cs typeface="Arial MT"/>
              </a:rPr>
              <a:t> </a:t>
            </a:r>
            <a:r>
              <a:rPr sz="1800" spc="-5" dirty="0">
                <a:latin typeface="Arial MT"/>
                <a:cs typeface="Arial MT"/>
              </a:rPr>
              <a:t>use)</a:t>
            </a:r>
            <a:endParaRPr sz="1800">
              <a:latin typeface="Arial MT"/>
              <a:cs typeface="Arial MT"/>
            </a:endParaRPr>
          </a:p>
          <a:p>
            <a:pPr marL="12700" marR="5080">
              <a:lnSpc>
                <a:spcPct val="100000"/>
              </a:lnSpc>
              <a:spcBef>
                <a:spcPts val="795"/>
              </a:spcBef>
            </a:pPr>
            <a:r>
              <a:rPr sz="1800" spc="-5" dirty="0">
                <a:latin typeface="Arial MT"/>
                <a:cs typeface="Arial MT"/>
              </a:rPr>
              <a:t>Where to find </a:t>
            </a:r>
            <a:r>
              <a:rPr sz="1800" dirty="0">
                <a:latin typeface="Arial MT"/>
                <a:cs typeface="Arial MT"/>
              </a:rPr>
              <a:t>equipment during a </a:t>
            </a:r>
            <a:r>
              <a:rPr sz="1800" spc="-5" dirty="0">
                <a:latin typeface="Arial MT"/>
                <a:cs typeface="Arial MT"/>
              </a:rPr>
              <a:t>mission </a:t>
            </a:r>
            <a:r>
              <a:rPr sz="1800" spc="-490" dirty="0">
                <a:latin typeface="Arial MT"/>
                <a:cs typeface="Arial MT"/>
              </a:rPr>
              <a:t> </a:t>
            </a:r>
            <a:r>
              <a:rPr sz="1800" spc="-5" dirty="0">
                <a:latin typeface="Arial MT"/>
                <a:cs typeface="Arial MT"/>
              </a:rPr>
              <a:t>(storage</a:t>
            </a:r>
            <a:r>
              <a:rPr sz="1800" spc="-15" dirty="0">
                <a:latin typeface="Arial MT"/>
                <a:cs typeface="Arial MT"/>
              </a:rPr>
              <a:t> </a:t>
            </a:r>
            <a:r>
              <a:rPr sz="1800" spc="-5" dirty="0">
                <a:latin typeface="Arial MT"/>
                <a:cs typeface="Arial MT"/>
              </a:rPr>
              <a:t>location)</a:t>
            </a:r>
            <a:endParaRPr sz="1800">
              <a:latin typeface="Arial MT"/>
              <a:cs typeface="Arial MT"/>
            </a:endParaRPr>
          </a:p>
        </p:txBody>
      </p:sp>
      <p:grpSp>
        <p:nvGrpSpPr>
          <p:cNvPr id="10" name="object 10"/>
          <p:cNvGrpSpPr/>
          <p:nvPr/>
        </p:nvGrpSpPr>
        <p:grpSpPr>
          <a:xfrm>
            <a:off x="7257288" y="5065009"/>
            <a:ext cx="3963670" cy="938530"/>
            <a:chOff x="7257288" y="5065009"/>
            <a:chExt cx="3963670" cy="938530"/>
          </a:xfrm>
        </p:grpSpPr>
        <p:sp>
          <p:nvSpPr>
            <p:cNvPr id="11" name="object 11"/>
            <p:cNvSpPr/>
            <p:nvPr/>
          </p:nvSpPr>
          <p:spPr>
            <a:xfrm>
              <a:off x="7266813" y="5074534"/>
              <a:ext cx="3944620" cy="919480"/>
            </a:xfrm>
            <a:custGeom>
              <a:avLst/>
              <a:gdLst/>
              <a:ahLst/>
              <a:cxnLst/>
              <a:rect l="l" t="t" r="r" b="b"/>
              <a:pathLst>
                <a:path w="3944620" h="919479">
                  <a:moveTo>
                    <a:pt x="3921315" y="0"/>
                  </a:moveTo>
                  <a:lnTo>
                    <a:pt x="22796" y="0"/>
                  </a:lnTo>
                  <a:lnTo>
                    <a:pt x="13919" y="1792"/>
                  </a:lnTo>
                  <a:lnTo>
                    <a:pt x="6673" y="6678"/>
                  </a:lnTo>
                  <a:lnTo>
                    <a:pt x="1790" y="13924"/>
                  </a:lnTo>
                  <a:lnTo>
                    <a:pt x="0" y="22796"/>
                  </a:lnTo>
                  <a:lnTo>
                    <a:pt x="0" y="896188"/>
                  </a:lnTo>
                  <a:lnTo>
                    <a:pt x="1790" y="905057"/>
                  </a:lnTo>
                  <a:lnTo>
                    <a:pt x="6673" y="912299"/>
                  </a:lnTo>
                  <a:lnTo>
                    <a:pt x="13919" y="917181"/>
                  </a:lnTo>
                  <a:lnTo>
                    <a:pt x="22796" y="918971"/>
                  </a:lnTo>
                  <a:lnTo>
                    <a:pt x="3921315" y="918971"/>
                  </a:lnTo>
                  <a:lnTo>
                    <a:pt x="3930192" y="917181"/>
                  </a:lnTo>
                  <a:lnTo>
                    <a:pt x="3937438" y="912299"/>
                  </a:lnTo>
                  <a:lnTo>
                    <a:pt x="3942321" y="905057"/>
                  </a:lnTo>
                  <a:lnTo>
                    <a:pt x="3944112" y="896188"/>
                  </a:lnTo>
                  <a:lnTo>
                    <a:pt x="3944112" y="22796"/>
                  </a:lnTo>
                  <a:lnTo>
                    <a:pt x="3942321" y="13924"/>
                  </a:lnTo>
                  <a:lnTo>
                    <a:pt x="3937438" y="6678"/>
                  </a:lnTo>
                  <a:lnTo>
                    <a:pt x="3930192" y="1792"/>
                  </a:lnTo>
                  <a:lnTo>
                    <a:pt x="3921315" y="0"/>
                  </a:lnTo>
                  <a:close/>
                </a:path>
              </a:pathLst>
            </a:custGeom>
            <a:solidFill>
              <a:srgbClr val="FFF4D2"/>
            </a:solidFill>
          </p:spPr>
          <p:txBody>
            <a:bodyPr wrap="square" lIns="0" tIns="0" rIns="0" bIns="0" rtlCol="0"/>
            <a:lstStyle/>
            <a:p>
              <a:endParaRPr/>
            </a:p>
          </p:txBody>
        </p:sp>
        <p:sp>
          <p:nvSpPr>
            <p:cNvPr id="12" name="object 12"/>
            <p:cNvSpPr/>
            <p:nvPr/>
          </p:nvSpPr>
          <p:spPr>
            <a:xfrm>
              <a:off x="7266813" y="5074534"/>
              <a:ext cx="3944620" cy="919480"/>
            </a:xfrm>
            <a:custGeom>
              <a:avLst/>
              <a:gdLst/>
              <a:ahLst/>
              <a:cxnLst/>
              <a:rect l="l" t="t" r="r" b="b"/>
              <a:pathLst>
                <a:path w="3944620" h="919479">
                  <a:moveTo>
                    <a:pt x="0" y="22796"/>
                  </a:moveTo>
                  <a:lnTo>
                    <a:pt x="1790" y="13924"/>
                  </a:lnTo>
                  <a:lnTo>
                    <a:pt x="6673" y="6678"/>
                  </a:lnTo>
                  <a:lnTo>
                    <a:pt x="13919" y="1792"/>
                  </a:lnTo>
                  <a:lnTo>
                    <a:pt x="22796" y="0"/>
                  </a:lnTo>
                  <a:lnTo>
                    <a:pt x="3921315" y="0"/>
                  </a:lnTo>
                  <a:lnTo>
                    <a:pt x="3930192" y="1792"/>
                  </a:lnTo>
                  <a:lnTo>
                    <a:pt x="3937438" y="6678"/>
                  </a:lnTo>
                  <a:lnTo>
                    <a:pt x="3942321" y="13924"/>
                  </a:lnTo>
                  <a:lnTo>
                    <a:pt x="3944112" y="22796"/>
                  </a:lnTo>
                  <a:lnTo>
                    <a:pt x="3944112" y="896188"/>
                  </a:lnTo>
                  <a:lnTo>
                    <a:pt x="3942321" y="905057"/>
                  </a:lnTo>
                  <a:lnTo>
                    <a:pt x="3937438" y="912299"/>
                  </a:lnTo>
                  <a:lnTo>
                    <a:pt x="3930192" y="917181"/>
                  </a:lnTo>
                  <a:lnTo>
                    <a:pt x="3921315" y="918971"/>
                  </a:lnTo>
                  <a:lnTo>
                    <a:pt x="22796" y="918971"/>
                  </a:lnTo>
                  <a:lnTo>
                    <a:pt x="13919" y="917181"/>
                  </a:lnTo>
                  <a:lnTo>
                    <a:pt x="6673" y="912299"/>
                  </a:lnTo>
                  <a:lnTo>
                    <a:pt x="1790" y="905057"/>
                  </a:lnTo>
                  <a:lnTo>
                    <a:pt x="0" y="896188"/>
                  </a:lnTo>
                  <a:lnTo>
                    <a:pt x="0" y="22796"/>
                  </a:lnTo>
                  <a:close/>
                </a:path>
              </a:pathLst>
            </a:custGeom>
            <a:ln w="19050">
              <a:solidFill>
                <a:srgbClr val="BB8542"/>
              </a:solidFill>
            </a:ln>
          </p:spPr>
          <p:txBody>
            <a:bodyPr wrap="square" lIns="0" tIns="0" rIns="0" bIns="0" rtlCol="0"/>
            <a:lstStyle/>
            <a:p>
              <a:endParaRPr/>
            </a:p>
          </p:txBody>
        </p:sp>
        <p:pic>
          <p:nvPicPr>
            <p:cNvPr id="13" name="object 13"/>
            <p:cNvPicPr/>
            <p:nvPr/>
          </p:nvPicPr>
          <p:blipFill>
            <a:blip r:embed="rId6" cstate="print"/>
            <a:stretch>
              <a:fillRect/>
            </a:stretch>
          </p:blipFill>
          <p:spPr>
            <a:xfrm>
              <a:off x="7477506" y="5260086"/>
              <a:ext cx="640079" cy="548639"/>
            </a:xfrm>
            <a:prstGeom prst="rect">
              <a:avLst/>
            </a:prstGeom>
          </p:spPr>
        </p:pic>
      </p:grpSp>
      <p:sp>
        <p:nvSpPr>
          <p:cNvPr id="14" name="object 14"/>
          <p:cNvSpPr txBox="1"/>
          <p:nvPr/>
        </p:nvSpPr>
        <p:spPr>
          <a:xfrm>
            <a:off x="8195965" y="5125425"/>
            <a:ext cx="2825750" cy="757555"/>
          </a:xfrm>
          <a:prstGeom prst="rect">
            <a:avLst/>
          </a:prstGeom>
        </p:spPr>
        <p:txBody>
          <a:bodyPr vert="horz" wrap="square" lIns="0" tIns="12700" rIns="0" bIns="0" rtlCol="0">
            <a:spAutoFit/>
          </a:bodyPr>
          <a:lstStyle/>
          <a:p>
            <a:pPr marL="12700" marR="5080">
              <a:lnSpc>
                <a:spcPct val="100000"/>
              </a:lnSpc>
              <a:spcBef>
                <a:spcPts val="100"/>
              </a:spcBef>
            </a:pPr>
            <a:r>
              <a:rPr sz="1600" b="1" dirty="0">
                <a:latin typeface="Arial"/>
                <a:cs typeface="Arial"/>
              </a:rPr>
              <a:t>CPPs </a:t>
            </a:r>
            <a:r>
              <a:rPr sz="1600" spc="-5" dirty="0">
                <a:latin typeface="Arial MT"/>
                <a:cs typeface="Arial MT"/>
              </a:rPr>
              <a:t>must inspect </a:t>
            </a:r>
            <a:r>
              <a:rPr sz="1600" dirty="0">
                <a:latin typeface="Arial MT"/>
                <a:cs typeface="Arial MT"/>
              </a:rPr>
              <a:t>&amp; </a:t>
            </a:r>
            <a:r>
              <a:rPr sz="1600" spc="-5" dirty="0">
                <a:latin typeface="Arial MT"/>
                <a:cs typeface="Arial MT"/>
              </a:rPr>
              <a:t>inventory </a:t>
            </a:r>
            <a:r>
              <a:rPr sz="1600" spc="-430" dirty="0">
                <a:latin typeface="Arial MT"/>
                <a:cs typeface="Arial MT"/>
              </a:rPr>
              <a:t> </a:t>
            </a:r>
            <a:r>
              <a:rPr sz="1600" spc="-5" dirty="0">
                <a:latin typeface="Arial MT"/>
                <a:cs typeface="Arial MT"/>
              </a:rPr>
              <a:t>evacuation equipment prior to </a:t>
            </a:r>
            <a:r>
              <a:rPr sz="1600" dirty="0">
                <a:latin typeface="Arial MT"/>
                <a:cs typeface="Arial MT"/>
              </a:rPr>
              <a:t> </a:t>
            </a:r>
            <a:r>
              <a:rPr sz="1600" spc="-5" dirty="0">
                <a:latin typeface="Arial MT"/>
                <a:cs typeface="Arial MT"/>
              </a:rPr>
              <a:t>deployment</a:t>
            </a:r>
            <a:r>
              <a:rPr sz="1600" spc="-10" dirty="0">
                <a:latin typeface="Arial MT"/>
                <a:cs typeface="Arial MT"/>
              </a:rPr>
              <a:t> </a:t>
            </a:r>
            <a:r>
              <a:rPr sz="1600" spc="-5" dirty="0">
                <a:latin typeface="Arial MT"/>
                <a:cs typeface="Arial MT"/>
              </a:rPr>
              <a:t>and</a:t>
            </a:r>
            <a:r>
              <a:rPr sz="1600" spc="-10" dirty="0">
                <a:latin typeface="Arial MT"/>
                <a:cs typeface="Arial MT"/>
              </a:rPr>
              <a:t> </a:t>
            </a:r>
            <a:r>
              <a:rPr sz="1600" spc="-5" dirty="0">
                <a:latin typeface="Arial MT"/>
                <a:cs typeface="Arial MT"/>
              </a:rPr>
              <a:t>every</a:t>
            </a:r>
            <a:r>
              <a:rPr sz="1600" spc="-10" dirty="0">
                <a:latin typeface="Arial MT"/>
                <a:cs typeface="Arial MT"/>
              </a:rPr>
              <a:t> </a:t>
            </a:r>
            <a:r>
              <a:rPr sz="1600" spc="-5" dirty="0">
                <a:latin typeface="Arial MT"/>
                <a:cs typeface="Arial MT"/>
              </a:rPr>
              <a:t>mission</a:t>
            </a:r>
            <a:endParaRPr sz="1600">
              <a:latin typeface="Arial MT"/>
              <a:cs typeface="Arial MT"/>
            </a:endParaRPr>
          </a:p>
        </p:txBody>
      </p:sp>
      <p:sp>
        <p:nvSpPr>
          <p:cNvPr id="15" name="object 15"/>
          <p:cNvSpPr txBox="1"/>
          <p:nvPr/>
        </p:nvSpPr>
        <p:spPr>
          <a:xfrm>
            <a:off x="558149" y="4360867"/>
            <a:ext cx="6092825" cy="2219325"/>
          </a:xfrm>
          <a:prstGeom prst="rect">
            <a:avLst/>
          </a:prstGeom>
        </p:spPr>
        <p:txBody>
          <a:bodyPr vert="horz" wrap="square" lIns="0" tIns="52069" rIns="0" bIns="0" rtlCol="0">
            <a:spAutoFit/>
          </a:bodyPr>
          <a:lstStyle/>
          <a:p>
            <a:pPr marL="12700">
              <a:lnSpc>
                <a:spcPct val="100000"/>
              </a:lnSpc>
              <a:spcBef>
                <a:spcPts val="409"/>
              </a:spcBef>
            </a:pPr>
            <a:r>
              <a:rPr sz="1800" b="1" spc="-5" dirty="0">
                <a:latin typeface="Arial"/>
                <a:cs typeface="Arial"/>
              </a:rPr>
              <a:t>PRE-MISSION</a:t>
            </a:r>
            <a:r>
              <a:rPr sz="1800" b="1" spc="-10" dirty="0">
                <a:latin typeface="Arial"/>
                <a:cs typeface="Arial"/>
              </a:rPr>
              <a:t> </a:t>
            </a:r>
            <a:r>
              <a:rPr sz="1800" b="1" spc="-5" dirty="0">
                <a:latin typeface="Arial"/>
                <a:cs typeface="Arial"/>
              </a:rPr>
              <a:t>REHEARSALS</a:t>
            </a:r>
            <a:endParaRPr sz="1800">
              <a:latin typeface="Arial"/>
              <a:cs typeface="Arial"/>
            </a:endParaRPr>
          </a:p>
          <a:p>
            <a:pPr marL="360045">
              <a:lnSpc>
                <a:spcPct val="100000"/>
              </a:lnSpc>
              <a:spcBef>
                <a:spcPts val="280"/>
              </a:spcBef>
            </a:pPr>
            <a:r>
              <a:rPr sz="1600" spc="-5" dirty="0">
                <a:latin typeface="Arial MT"/>
                <a:cs typeface="Arial MT"/>
              </a:rPr>
              <a:t>Primary roles</a:t>
            </a:r>
            <a:r>
              <a:rPr sz="1600" spc="-10" dirty="0">
                <a:latin typeface="Arial MT"/>
                <a:cs typeface="Arial MT"/>
              </a:rPr>
              <a:t> </a:t>
            </a:r>
            <a:r>
              <a:rPr sz="1600" spc="-5" dirty="0">
                <a:latin typeface="Arial MT"/>
                <a:cs typeface="Arial MT"/>
              </a:rPr>
              <a:t>for</a:t>
            </a:r>
            <a:r>
              <a:rPr sz="1600" dirty="0">
                <a:latin typeface="Arial MT"/>
                <a:cs typeface="Arial MT"/>
              </a:rPr>
              <a:t> </a:t>
            </a:r>
            <a:r>
              <a:rPr sz="1600" spc="-5" dirty="0">
                <a:latin typeface="Arial MT"/>
                <a:cs typeface="Arial MT"/>
              </a:rPr>
              <a:t>each</a:t>
            </a:r>
            <a:r>
              <a:rPr sz="1600" spc="-10" dirty="0">
                <a:latin typeface="Arial MT"/>
                <a:cs typeface="Arial MT"/>
              </a:rPr>
              <a:t> </a:t>
            </a:r>
            <a:r>
              <a:rPr sz="1600" spc="-5" dirty="0">
                <a:latin typeface="Arial MT"/>
                <a:cs typeface="Arial MT"/>
              </a:rPr>
              <a:t>member</a:t>
            </a:r>
            <a:endParaRPr sz="1600">
              <a:latin typeface="Arial MT"/>
              <a:cs typeface="Arial MT"/>
            </a:endParaRPr>
          </a:p>
          <a:p>
            <a:pPr marL="360045">
              <a:lnSpc>
                <a:spcPct val="100000"/>
              </a:lnSpc>
              <a:spcBef>
                <a:spcPts val="600"/>
              </a:spcBef>
            </a:pPr>
            <a:r>
              <a:rPr sz="1600" spc="-5" dirty="0">
                <a:latin typeface="Arial MT"/>
                <a:cs typeface="Arial MT"/>
              </a:rPr>
              <a:t>Cross-training</a:t>
            </a:r>
            <a:r>
              <a:rPr sz="1600" spc="-25" dirty="0">
                <a:latin typeface="Arial MT"/>
                <a:cs typeface="Arial MT"/>
              </a:rPr>
              <a:t> </a:t>
            </a:r>
            <a:r>
              <a:rPr sz="1600" spc="-5" dirty="0">
                <a:latin typeface="Arial MT"/>
                <a:cs typeface="Arial MT"/>
              </a:rPr>
              <a:t>in other</a:t>
            </a:r>
            <a:r>
              <a:rPr sz="1600" spc="5" dirty="0">
                <a:latin typeface="Arial MT"/>
                <a:cs typeface="Arial MT"/>
              </a:rPr>
              <a:t> </a:t>
            </a:r>
            <a:r>
              <a:rPr sz="1600" spc="-5" dirty="0">
                <a:latin typeface="Arial MT"/>
                <a:cs typeface="Arial MT"/>
              </a:rPr>
              <a:t>roles</a:t>
            </a:r>
            <a:endParaRPr sz="1600">
              <a:latin typeface="Arial MT"/>
              <a:cs typeface="Arial MT"/>
            </a:endParaRPr>
          </a:p>
          <a:p>
            <a:pPr marL="360045">
              <a:lnSpc>
                <a:spcPct val="100000"/>
              </a:lnSpc>
              <a:spcBef>
                <a:spcPts val="600"/>
              </a:spcBef>
            </a:pPr>
            <a:r>
              <a:rPr sz="1600" spc="-5" dirty="0">
                <a:latin typeface="Arial MT"/>
                <a:cs typeface="Arial MT"/>
              </a:rPr>
              <a:t>Comprehensive</a:t>
            </a:r>
            <a:r>
              <a:rPr sz="1600" spc="-10" dirty="0">
                <a:latin typeface="Arial MT"/>
                <a:cs typeface="Arial MT"/>
              </a:rPr>
              <a:t> </a:t>
            </a:r>
            <a:r>
              <a:rPr sz="1600" spc="-5" dirty="0">
                <a:latin typeface="Arial MT"/>
                <a:cs typeface="Arial MT"/>
              </a:rPr>
              <a:t>dress</a:t>
            </a:r>
            <a:r>
              <a:rPr sz="1600" spc="5" dirty="0">
                <a:latin typeface="Arial MT"/>
                <a:cs typeface="Arial MT"/>
              </a:rPr>
              <a:t> </a:t>
            </a:r>
            <a:r>
              <a:rPr sz="1600" spc="-5" dirty="0">
                <a:latin typeface="Arial MT"/>
                <a:cs typeface="Arial MT"/>
              </a:rPr>
              <a:t>rehearsals</a:t>
            </a:r>
            <a:r>
              <a:rPr sz="1600" dirty="0">
                <a:latin typeface="Arial MT"/>
                <a:cs typeface="Arial MT"/>
              </a:rPr>
              <a:t> </a:t>
            </a:r>
            <a:r>
              <a:rPr sz="1600" spc="-5" dirty="0">
                <a:latin typeface="Arial MT"/>
                <a:cs typeface="Arial MT"/>
              </a:rPr>
              <a:t>with</a:t>
            </a:r>
            <a:r>
              <a:rPr sz="1600" spc="5" dirty="0">
                <a:latin typeface="Arial MT"/>
                <a:cs typeface="Arial MT"/>
              </a:rPr>
              <a:t> </a:t>
            </a:r>
            <a:r>
              <a:rPr sz="1600" spc="-5" dirty="0">
                <a:latin typeface="Arial MT"/>
                <a:cs typeface="Arial MT"/>
              </a:rPr>
              <a:t>simulated</a:t>
            </a:r>
            <a:r>
              <a:rPr sz="1600" spc="5" dirty="0">
                <a:latin typeface="Arial MT"/>
                <a:cs typeface="Arial MT"/>
              </a:rPr>
              <a:t> </a:t>
            </a:r>
            <a:r>
              <a:rPr sz="1600" spc="-5" dirty="0">
                <a:latin typeface="Arial MT"/>
                <a:cs typeface="Arial MT"/>
              </a:rPr>
              <a:t>field</a:t>
            </a:r>
            <a:r>
              <a:rPr sz="1600" dirty="0">
                <a:latin typeface="Arial MT"/>
                <a:cs typeface="Arial MT"/>
              </a:rPr>
              <a:t> </a:t>
            </a:r>
            <a:r>
              <a:rPr sz="1600" spc="-5" dirty="0">
                <a:latin typeface="Arial MT"/>
                <a:cs typeface="Arial MT"/>
              </a:rPr>
              <a:t>conditions</a:t>
            </a:r>
            <a:endParaRPr sz="1600">
              <a:latin typeface="Arial MT"/>
              <a:cs typeface="Arial MT"/>
            </a:endParaRPr>
          </a:p>
          <a:p>
            <a:pPr marL="816610" marR="3336925">
              <a:lnSpc>
                <a:spcPct val="131200"/>
              </a:lnSpc>
            </a:pPr>
            <a:r>
              <a:rPr sz="1600" i="1" spc="-5" dirty="0">
                <a:latin typeface="Arial"/>
                <a:cs typeface="Arial"/>
              </a:rPr>
              <a:t>Establish leadership </a:t>
            </a:r>
            <a:r>
              <a:rPr sz="1600" i="1" dirty="0">
                <a:latin typeface="Arial"/>
                <a:cs typeface="Arial"/>
              </a:rPr>
              <a:t> </a:t>
            </a:r>
            <a:r>
              <a:rPr sz="1600" i="1" spc="-5" dirty="0">
                <a:latin typeface="Arial"/>
                <a:cs typeface="Arial"/>
              </a:rPr>
              <a:t>Uncover</a:t>
            </a:r>
            <a:r>
              <a:rPr sz="1600" i="1" spc="-55" dirty="0">
                <a:latin typeface="Arial"/>
                <a:cs typeface="Arial"/>
              </a:rPr>
              <a:t> </a:t>
            </a:r>
            <a:r>
              <a:rPr sz="1600" i="1" spc="-5" dirty="0">
                <a:latin typeface="Arial"/>
                <a:cs typeface="Arial"/>
              </a:rPr>
              <a:t>weaknesses </a:t>
            </a:r>
            <a:r>
              <a:rPr sz="1600" i="1" spc="-430" dirty="0">
                <a:latin typeface="Arial"/>
                <a:cs typeface="Arial"/>
              </a:rPr>
              <a:t> </a:t>
            </a:r>
            <a:r>
              <a:rPr sz="1600" i="1" spc="-5" dirty="0">
                <a:latin typeface="Arial"/>
                <a:cs typeface="Arial"/>
              </a:rPr>
              <a:t>Build</a:t>
            </a:r>
            <a:r>
              <a:rPr sz="1600" i="1" spc="-25" dirty="0">
                <a:latin typeface="Arial"/>
                <a:cs typeface="Arial"/>
              </a:rPr>
              <a:t> </a:t>
            </a:r>
            <a:r>
              <a:rPr sz="1600" i="1" spc="-5" dirty="0">
                <a:latin typeface="Arial"/>
                <a:cs typeface="Arial"/>
              </a:rPr>
              <a:t>confidence</a:t>
            </a:r>
            <a:endParaRPr sz="1600">
              <a:latin typeface="Arial"/>
              <a:cs typeface="Arial"/>
            </a:endParaRPr>
          </a:p>
        </p:txBody>
      </p:sp>
      <p:sp>
        <p:nvSpPr>
          <p:cNvPr id="16" name="object 16"/>
          <p:cNvSpPr/>
          <p:nvPr/>
        </p:nvSpPr>
        <p:spPr>
          <a:xfrm>
            <a:off x="798956" y="4746878"/>
            <a:ext cx="0" cy="228600"/>
          </a:xfrm>
          <a:custGeom>
            <a:avLst/>
            <a:gdLst/>
            <a:ahLst/>
            <a:cxnLst/>
            <a:rect l="l" t="t" r="r" b="b"/>
            <a:pathLst>
              <a:path h="228600">
                <a:moveTo>
                  <a:pt x="0" y="228600"/>
                </a:moveTo>
                <a:lnTo>
                  <a:pt x="0" y="0"/>
                </a:lnTo>
              </a:path>
            </a:pathLst>
          </a:custGeom>
          <a:ln w="101600">
            <a:solidFill>
              <a:srgbClr val="CD9146"/>
            </a:solidFill>
          </a:ln>
        </p:spPr>
        <p:txBody>
          <a:bodyPr wrap="square" lIns="0" tIns="0" rIns="0" bIns="0" rtlCol="0"/>
          <a:lstStyle/>
          <a:p>
            <a:endParaRPr/>
          </a:p>
        </p:txBody>
      </p:sp>
      <p:pic>
        <p:nvPicPr>
          <p:cNvPr id="17" name="object 17"/>
          <p:cNvPicPr/>
          <p:nvPr/>
        </p:nvPicPr>
        <p:blipFill>
          <a:blip r:embed="rId7" cstate="print"/>
          <a:stretch>
            <a:fillRect/>
          </a:stretch>
        </p:blipFill>
        <p:spPr>
          <a:xfrm>
            <a:off x="8971026" y="2349245"/>
            <a:ext cx="2841497" cy="813053"/>
          </a:xfrm>
          <a:prstGeom prst="rect">
            <a:avLst/>
          </a:prstGeom>
        </p:spPr>
      </p:pic>
      <p:sp>
        <p:nvSpPr>
          <p:cNvPr id="18" name="object 18"/>
          <p:cNvSpPr/>
          <p:nvPr/>
        </p:nvSpPr>
        <p:spPr>
          <a:xfrm>
            <a:off x="6961251" y="3681604"/>
            <a:ext cx="0" cy="535305"/>
          </a:xfrm>
          <a:custGeom>
            <a:avLst/>
            <a:gdLst/>
            <a:ahLst/>
            <a:cxnLst/>
            <a:rect l="l" t="t" r="r" b="b"/>
            <a:pathLst>
              <a:path h="535304">
                <a:moveTo>
                  <a:pt x="0" y="534898"/>
                </a:moveTo>
                <a:lnTo>
                  <a:pt x="0" y="0"/>
                </a:lnTo>
              </a:path>
            </a:pathLst>
          </a:custGeom>
          <a:ln w="101600">
            <a:solidFill>
              <a:srgbClr val="CD9146"/>
            </a:solidFill>
          </a:ln>
        </p:spPr>
        <p:txBody>
          <a:bodyPr wrap="square" lIns="0" tIns="0" rIns="0" bIns="0" rtlCol="0"/>
          <a:lstStyle/>
          <a:p>
            <a:endParaRPr/>
          </a:p>
        </p:txBody>
      </p:sp>
      <p:sp>
        <p:nvSpPr>
          <p:cNvPr id="19" name="object 19"/>
          <p:cNvSpPr/>
          <p:nvPr/>
        </p:nvSpPr>
        <p:spPr>
          <a:xfrm>
            <a:off x="6961251" y="4374262"/>
            <a:ext cx="0" cy="535305"/>
          </a:xfrm>
          <a:custGeom>
            <a:avLst/>
            <a:gdLst/>
            <a:ahLst/>
            <a:cxnLst/>
            <a:rect l="l" t="t" r="r" b="b"/>
            <a:pathLst>
              <a:path h="535304">
                <a:moveTo>
                  <a:pt x="0" y="534898"/>
                </a:moveTo>
                <a:lnTo>
                  <a:pt x="0" y="0"/>
                </a:lnTo>
              </a:path>
            </a:pathLst>
          </a:custGeom>
          <a:ln w="101600">
            <a:solidFill>
              <a:srgbClr val="CD9146"/>
            </a:solidFill>
          </a:ln>
        </p:spPr>
        <p:txBody>
          <a:bodyPr wrap="square" lIns="0" tIns="0" rIns="0" bIns="0" rtlCol="0"/>
          <a:lstStyle/>
          <a:p>
            <a:endParaRPr/>
          </a:p>
        </p:txBody>
      </p:sp>
      <p:sp>
        <p:nvSpPr>
          <p:cNvPr id="20" name="object 20"/>
          <p:cNvSpPr/>
          <p:nvPr/>
        </p:nvSpPr>
        <p:spPr>
          <a:xfrm>
            <a:off x="798956" y="5031104"/>
            <a:ext cx="0" cy="228600"/>
          </a:xfrm>
          <a:custGeom>
            <a:avLst/>
            <a:gdLst/>
            <a:ahLst/>
            <a:cxnLst/>
            <a:rect l="l" t="t" r="r" b="b"/>
            <a:pathLst>
              <a:path h="228600">
                <a:moveTo>
                  <a:pt x="0" y="228600"/>
                </a:moveTo>
                <a:lnTo>
                  <a:pt x="0" y="0"/>
                </a:lnTo>
              </a:path>
            </a:pathLst>
          </a:custGeom>
          <a:ln w="101600">
            <a:solidFill>
              <a:srgbClr val="CD9146"/>
            </a:solidFill>
          </a:ln>
        </p:spPr>
        <p:txBody>
          <a:bodyPr wrap="square" lIns="0" tIns="0" rIns="0" bIns="0" rtlCol="0"/>
          <a:lstStyle/>
          <a:p>
            <a:endParaRPr/>
          </a:p>
        </p:txBody>
      </p:sp>
      <p:sp>
        <p:nvSpPr>
          <p:cNvPr id="21" name="object 21"/>
          <p:cNvSpPr/>
          <p:nvPr/>
        </p:nvSpPr>
        <p:spPr>
          <a:xfrm>
            <a:off x="798956" y="5354954"/>
            <a:ext cx="0" cy="228600"/>
          </a:xfrm>
          <a:custGeom>
            <a:avLst/>
            <a:gdLst/>
            <a:ahLst/>
            <a:cxnLst/>
            <a:rect l="l" t="t" r="r" b="b"/>
            <a:pathLst>
              <a:path h="228600">
                <a:moveTo>
                  <a:pt x="0" y="228600"/>
                </a:moveTo>
                <a:lnTo>
                  <a:pt x="0" y="0"/>
                </a:lnTo>
              </a:path>
            </a:pathLst>
          </a:custGeom>
          <a:ln w="101600">
            <a:solidFill>
              <a:srgbClr val="CD9146"/>
            </a:solidFill>
          </a:ln>
        </p:spPr>
        <p:txBody>
          <a:bodyPr wrap="square" lIns="0" tIns="0" rIns="0" bIns="0" rtlCol="0"/>
          <a:lstStyle/>
          <a:p>
            <a:endParaRPr/>
          </a:p>
        </p:txBody>
      </p:sp>
      <p:sp>
        <p:nvSpPr>
          <p:cNvPr id="22" name="object 22"/>
          <p:cNvSpPr/>
          <p:nvPr/>
        </p:nvSpPr>
        <p:spPr>
          <a:xfrm>
            <a:off x="1256157" y="5659754"/>
            <a:ext cx="0" cy="228600"/>
          </a:xfrm>
          <a:custGeom>
            <a:avLst/>
            <a:gdLst/>
            <a:ahLst/>
            <a:cxnLst/>
            <a:rect l="l" t="t" r="r" b="b"/>
            <a:pathLst>
              <a:path h="228600">
                <a:moveTo>
                  <a:pt x="0" y="228600"/>
                </a:moveTo>
                <a:lnTo>
                  <a:pt x="0" y="0"/>
                </a:lnTo>
              </a:path>
            </a:pathLst>
          </a:custGeom>
          <a:ln w="101600">
            <a:solidFill>
              <a:srgbClr val="CD9146"/>
            </a:solidFill>
          </a:ln>
        </p:spPr>
        <p:txBody>
          <a:bodyPr wrap="square" lIns="0" tIns="0" rIns="0" bIns="0" rtlCol="0"/>
          <a:lstStyle/>
          <a:p>
            <a:endParaRPr/>
          </a:p>
        </p:txBody>
      </p:sp>
      <p:sp>
        <p:nvSpPr>
          <p:cNvPr id="23" name="object 23"/>
          <p:cNvSpPr/>
          <p:nvPr/>
        </p:nvSpPr>
        <p:spPr>
          <a:xfrm>
            <a:off x="1256157" y="5993510"/>
            <a:ext cx="0" cy="228600"/>
          </a:xfrm>
          <a:custGeom>
            <a:avLst/>
            <a:gdLst/>
            <a:ahLst/>
            <a:cxnLst/>
            <a:rect l="l" t="t" r="r" b="b"/>
            <a:pathLst>
              <a:path h="228600">
                <a:moveTo>
                  <a:pt x="0" y="228599"/>
                </a:moveTo>
                <a:lnTo>
                  <a:pt x="0" y="0"/>
                </a:lnTo>
              </a:path>
            </a:pathLst>
          </a:custGeom>
          <a:ln w="101600">
            <a:solidFill>
              <a:srgbClr val="CD9146"/>
            </a:solidFill>
          </a:ln>
        </p:spPr>
        <p:txBody>
          <a:bodyPr wrap="square" lIns="0" tIns="0" rIns="0" bIns="0" rtlCol="0"/>
          <a:lstStyle/>
          <a:p>
            <a:endParaRPr/>
          </a:p>
        </p:txBody>
      </p:sp>
      <p:sp>
        <p:nvSpPr>
          <p:cNvPr id="24" name="object 24"/>
          <p:cNvSpPr/>
          <p:nvPr/>
        </p:nvSpPr>
        <p:spPr>
          <a:xfrm>
            <a:off x="1256157" y="6350127"/>
            <a:ext cx="0" cy="228600"/>
          </a:xfrm>
          <a:custGeom>
            <a:avLst/>
            <a:gdLst/>
            <a:ahLst/>
            <a:cxnLst/>
            <a:rect l="l" t="t" r="r" b="b"/>
            <a:pathLst>
              <a:path h="228600">
                <a:moveTo>
                  <a:pt x="0" y="228600"/>
                </a:moveTo>
                <a:lnTo>
                  <a:pt x="0" y="0"/>
                </a:lnTo>
              </a:path>
            </a:pathLst>
          </a:custGeom>
          <a:ln w="101600">
            <a:solidFill>
              <a:srgbClr val="CD9146"/>
            </a:solidFill>
          </a:ln>
        </p:spPr>
        <p:txBody>
          <a:bodyPr wrap="square" lIns="0" tIns="0" rIns="0" bIns="0" rtlCol="0"/>
          <a:lstStyle/>
          <a:p>
            <a:endParaRPr/>
          </a:p>
        </p:txBody>
      </p:sp>
      <p:sp>
        <p:nvSpPr>
          <p:cNvPr id="25" name="object 25"/>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26" name="object 26"/>
          <p:cNvSpPr txBox="1"/>
          <p:nvPr/>
        </p:nvSpPr>
        <p:spPr>
          <a:xfrm>
            <a:off x="11698526" y="6576397"/>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latin typeface="Arial MT"/>
                <a:cs typeface="Arial MT"/>
              </a:rPr>
              <a:t>5</a:t>
            </a:fld>
            <a:endParaRPr sz="1200">
              <a:latin typeface="Arial MT"/>
              <a:cs typeface="Arial M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24:</a:t>
            </a:r>
            <a:r>
              <a:rPr sz="2000" spc="-15" dirty="0">
                <a:solidFill>
                  <a:srgbClr val="767070"/>
                </a:solidFill>
              </a:rPr>
              <a:t> </a:t>
            </a:r>
            <a:r>
              <a:rPr sz="2000" spc="-5" dirty="0">
                <a:solidFill>
                  <a:srgbClr val="767070"/>
                </a:solidFill>
              </a:rPr>
              <a:t>Prepare</a:t>
            </a:r>
            <a:r>
              <a:rPr sz="2000" dirty="0">
                <a:solidFill>
                  <a:srgbClr val="767070"/>
                </a:solidFill>
              </a:rPr>
              <a:t> </a:t>
            </a:r>
            <a:r>
              <a:rPr sz="2000" spc="-5" dirty="0">
                <a:solidFill>
                  <a:srgbClr val="767070"/>
                </a:solidFill>
              </a:rPr>
              <a:t>for</a:t>
            </a:r>
            <a:r>
              <a:rPr sz="2000" spc="-20" dirty="0">
                <a:solidFill>
                  <a:srgbClr val="767070"/>
                </a:solidFill>
              </a:rPr>
              <a:t> </a:t>
            </a:r>
            <a:r>
              <a:rPr sz="2000" spc="-10" dirty="0">
                <a:solidFill>
                  <a:srgbClr val="767070"/>
                </a:solidFill>
              </a:rPr>
              <a:t>Evacuation</a:t>
            </a:r>
            <a:endParaRPr sz="2000"/>
          </a:p>
        </p:txBody>
      </p:sp>
      <p:pic>
        <p:nvPicPr>
          <p:cNvPr id="3" name="object 3"/>
          <p:cNvPicPr/>
          <p:nvPr/>
        </p:nvPicPr>
        <p:blipFill>
          <a:blip r:embed="rId3" cstate="print"/>
          <a:stretch>
            <a:fillRect/>
          </a:stretch>
        </p:blipFill>
        <p:spPr>
          <a:xfrm>
            <a:off x="309372" y="255270"/>
            <a:ext cx="1173467" cy="656081"/>
          </a:xfrm>
          <a:prstGeom prst="rect">
            <a:avLst/>
          </a:prstGeom>
        </p:spPr>
      </p:pic>
      <p:sp>
        <p:nvSpPr>
          <p:cNvPr id="4" name="object 4"/>
          <p:cNvSpPr txBox="1"/>
          <p:nvPr/>
        </p:nvSpPr>
        <p:spPr>
          <a:xfrm>
            <a:off x="2902298" y="671619"/>
            <a:ext cx="6426835" cy="1068070"/>
          </a:xfrm>
          <a:prstGeom prst="rect">
            <a:avLst/>
          </a:prstGeom>
        </p:spPr>
        <p:txBody>
          <a:bodyPr vert="horz" wrap="square" lIns="0" tIns="74295" rIns="0" bIns="0" rtlCol="0">
            <a:spAutoFit/>
          </a:bodyPr>
          <a:lstStyle/>
          <a:p>
            <a:pPr marL="1143000" marR="5080" indent="-1130935">
              <a:lnSpc>
                <a:spcPts val="3890"/>
              </a:lnSpc>
              <a:spcBef>
                <a:spcPts val="585"/>
              </a:spcBef>
            </a:pPr>
            <a:r>
              <a:rPr sz="3600" b="1" dirty="0">
                <a:latin typeface="Arial"/>
                <a:cs typeface="Arial"/>
              </a:rPr>
              <a:t>SUSPECTED</a:t>
            </a:r>
            <a:r>
              <a:rPr sz="3600" b="1" spc="-60" dirty="0">
                <a:latin typeface="Arial"/>
                <a:cs typeface="Arial"/>
              </a:rPr>
              <a:t> </a:t>
            </a:r>
            <a:r>
              <a:rPr sz="3600" b="1" dirty="0">
                <a:solidFill>
                  <a:srgbClr val="BB8542"/>
                </a:solidFill>
                <a:latin typeface="Arial"/>
                <a:cs typeface="Arial"/>
              </a:rPr>
              <a:t>SPINAL</a:t>
            </a:r>
            <a:r>
              <a:rPr sz="3600" b="1" spc="-40" dirty="0">
                <a:solidFill>
                  <a:srgbClr val="BB8542"/>
                </a:solidFill>
                <a:latin typeface="Arial"/>
                <a:cs typeface="Arial"/>
              </a:rPr>
              <a:t> </a:t>
            </a:r>
            <a:r>
              <a:rPr sz="3600" b="1" spc="-5" dirty="0">
                <a:solidFill>
                  <a:srgbClr val="BB8542"/>
                </a:solidFill>
                <a:latin typeface="Arial"/>
                <a:cs typeface="Arial"/>
              </a:rPr>
              <a:t>INJURY </a:t>
            </a:r>
            <a:r>
              <a:rPr sz="3600" b="1" spc="-985" dirty="0">
                <a:solidFill>
                  <a:srgbClr val="BB8542"/>
                </a:solidFill>
                <a:latin typeface="Arial"/>
                <a:cs typeface="Arial"/>
              </a:rPr>
              <a:t> </a:t>
            </a:r>
            <a:r>
              <a:rPr sz="3600" b="1" spc="-5" dirty="0">
                <a:latin typeface="Arial"/>
                <a:cs typeface="Arial"/>
              </a:rPr>
              <a:t>CONSIDERATIONS</a:t>
            </a:r>
            <a:endParaRPr sz="3600">
              <a:latin typeface="Arial"/>
              <a:cs typeface="Arial"/>
            </a:endParaRPr>
          </a:p>
        </p:txBody>
      </p:sp>
      <p:sp>
        <p:nvSpPr>
          <p:cNvPr id="5" name="object 5"/>
          <p:cNvSpPr txBox="1"/>
          <p:nvPr/>
        </p:nvSpPr>
        <p:spPr>
          <a:xfrm>
            <a:off x="5373037" y="1938418"/>
            <a:ext cx="4712335"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CONSIDER SPINAL INJURY</a:t>
            </a:r>
            <a:r>
              <a:rPr sz="1800" b="1" dirty="0">
                <a:latin typeface="Arial"/>
                <a:cs typeface="Arial"/>
              </a:rPr>
              <a:t> </a:t>
            </a:r>
            <a:r>
              <a:rPr sz="1800" dirty="0">
                <a:latin typeface="Arial MT"/>
                <a:cs typeface="Arial MT"/>
              </a:rPr>
              <a:t>in</a:t>
            </a:r>
            <a:r>
              <a:rPr sz="1800" spc="-5" dirty="0">
                <a:latin typeface="Arial MT"/>
                <a:cs typeface="Arial MT"/>
              </a:rPr>
              <a:t> casualty</a:t>
            </a:r>
            <a:r>
              <a:rPr sz="1800" spc="-10" dirty="0">
                <a:latin typeface="Arial MT"/>
                <a:cs typeface="Arial MT"/>
              </a:rPr>
              <a:t> </a:t>
            </a:r>
            <a:r>
              <a:rPr sz="1800" spc="-5" dirty="0">
                <a:latin typeface="Arial MT"/>
                <a:cs typeface="Arial MT"/>
              </a:rPr>
              <a:t>with:</a:t>
            </a:r>
            <a:endParaRPr sz="1800">
              <a:latin typeface="Arial MT"/>
              <a:cs typeface="Arial MT"/>
            </a:endParaRPr>
          </a:p>
        </p:txBody>
      </p:sp>
      <p:sp>
        <p:nvSpPr>
          <p:cNvPr id="6" name="object 6"/>
          <p:cNvSpPr txBox="1"/>
          <p:nvPr/>
        </p:nvSpPr>
        <p:spPr>
          <a:xfrm>
            <a:off x="5555917" y="2212739"/>
            <a:ext cx="4179570" cy="1153160"/>
          </a:xfrm>
          <a:prstGeom prst="rect">
            <a:avLst/>
          </a:prstGeom>
        </p:spPr>
        <p:txBody>
          <a:bodyPr vert="horz" wrap="square" lIns="0" tIns="113664" rIns="0" bIns="0" rtlCol="0">
            <a:spAutoFit/>
          </a:bodyPr>
          <a:lstStyle/>
          <a:p>
            <a:pPr marL="12700">
              <a:lnSpc>
                <a:spcPct val="100000"/>
              </a:lnSpc>
              <a:spcBef>
                <a:spcPts val="894"/>
              </a:spcBef>
            </a:pPr>
            <a:r>
              <a:rPr sz="1800" spc="-5" dirty="0">
                <a:latin typeface="Arial MT"/>
                <a:cs typeface="Arial MT"/>
              </a:rPr>
              <a:t>Blunt</a:t>
            </a:r>
            <a:r>
              <a:rPr sz="1800" spc="-15" dirty="0">
                <a:latin typeface="Arial MT"/>
                <a:cs typeface="Arial MT"/>
              </a:rPr>
              <a:t> </a:t>
            </a:r>
            <a:r>
              <a:rPr sz="1800" spc="-5" dirty="0">
                <a:latin typeface="Arial MT"/>
                <a:cs typeface="Arial MT"/>
              </a:rPr>
              <a:t>trauma</a:t>
            </a:r>
            <a:r>
              <a:rPr sz="1800" spc="-20" dirty="0">
                <a:latin typeface="Arial MT"/>
                <a:cs typeface="Arial MT"/>
              </a:rPr>
              <a:t> </a:t>
            </a:r>
            <a:r>
              <a:rPr sz="1800" spc="-5" dirty="0">
                <a:latin typeface="Arial MT"/>
                <a:cs typeface="Arial MT"/>
              </a:rPr>
              <a:t>with</a:t>
            </a:r>
            <a:r>
              <a:rPr sz="1800" spc="-10" dirty="0">
                <a:latin typeface="Arial MT"/>
                <a:cs typeface="Arial MT"/>
              </a:rPr>
              <a:t> </a:t>
            </a:r>
            <a:r>
              <a:rPr sz="1800" dirty="0">
                <a:latin typeface="Arial MT"/>
                <a:cs typeface="Arial MT"/>
              </a:rPr>
              <a:t>spinal</a:t>
            </a:r>
            <a:r>
              <a:rPr sz="1800" spc="-20" dirty="0">
                <a:latin typeface="Arial MT"/>
                <a:cs typeface="Arial MT"/>
              </a:rPr>
              <a:t> </a:t>
            </a:r>
            <a:r>
              <a:rPr sz="1800" dirty="0">
                <a:latin typeface="Arial MT"/>
                <a:cs typeface="Arial MT"/>
              </a:rPr>
              <a:t>pain</a:t>
            </a:r>
            <a:endParaRPr sz="1800">
              <a:latin typeface="Arial MT"/>
              <a:cs typeface="Arial MT"/>
            </a:endParaRPr>
          </a:p>
          <a:p>
            <a:pPr marL="12700" marR="5080">
              <a:lnSpc>
                <a:spcPts val="2960"/>
              </a:lnSpc>
              <a:spcBef>
                <a:spcPts val="105"/>
              </a:spcBef>
            </a:pPr>
            <a:r>
              <a:rPr sz="1800" spc="-5" dirty="0">
                <a:latin typeface="Arial MT"/>
                <a:cs typeface="Arial MT"/>
              </a:rPr>
              <a:t>Visible hematoma/swelling along </a:t>
            </a:r>
            <a:r>
              <a:rPr sz="1800" dirty="0">
                <a:latin typeface="Arial MT"/>
                <a:cs typeface="Arial MT"/>
              </a:rPr>
              <a:t>spine </a:t>
            </a:r>
            <a:r>
              <a:rPr sz="1800" spc="5" dirty="0">
                <a:latin typeface="Arial MT"/>
                <a:cs typeface="Arial MT"/>
              </a:rPr>
              <a:t> </a:t>
            </a:r>
            <a:r>
              <a:rPr sz="1800" spc="-5" dirty="0">
                <a:latin typeface="Arial MT"/>
                <a:cs typeface="Arial MT"/>
              </a:rPr>
              <a:t>Radiating</a:t>
            </a:r>
            <a:r>
              <a:rPr sz="1800" spc="-10" dirty="0">
                <a:latin typeface="Arial MT"/>
                <a:cs typeface="Arial MT"/>
              </a:rPr>
              <a:t> </a:t>
            </a:r>
            <a:r>
              <a:rPr sz="1800" dirty="0">
                <a:latin typeface="Arial MT"/>
                <a:cs typeface="Arial MT"/>
              </a:rPr>
              <a:t>pain,</a:t>
            </a:r>
            <a:r>
              <a:rPr sz="1800" spc="-5" dirty="0">
                <a:latin typeface="Arial MT"/>
                <a:cs typeface="Arial MT"/>
              </a:rPr>
              <a:t> unexplained</a:t>
            </a:r>
            <a:r>
              <a:rPr sz="1800" spc="-10" dirty="0">
                <a:latin typeface="Arial MT"/>
                <a:cs typeface="Arial MT"/>
              </a:rPr>
              <a:t> </a:t>
            </a:r>
            <a:r>
              <a:rPr sz="1800" spc="-5" dirty="0">
                <a:latin typeface="Arial MT"/>
                <a:cs typeface="Arial MT"/>
              </a:rPr>
              <a:t>sensory</a:t>
            </a:r>
            <a:r>
              <a:rPr sz="1800" dirty="0">
                <a:latin typeface="Arial MT"/>
                <a:cs typeface="Arial MT"/>
              </a:rPr>
              <a:t> </a:t>
            </a:r>
            <a:r>
              <a:rPr sz="1800" spc="-5" dirty="0">
                <a:latin typeface="Arial MT"/>
                <a:cs typeface="Arial MT"/>
              </a:rPr>
              <a:t>loss</a:t>
            </a:r>
            <a:endParaRPr sz="1800">
              <a:latin typeface="Arial MT"/>
              <a:cs typeface="Arial MT"/>
            </a:endParaRPr>
          </a:p>
        </p:txBody>
      </p:sp>
      <p:sp>
        <p:nvSpPr>
          <p:cNvPr id="7" name="object 7"/>
          <p:cNvSpPr txBox="1"/>
          <p:nvPr/>
        </p:nvSpPr>
        <p:spPr>
          <a:xfrm>
            <a:off x="5373037" y="3555763"/>
            <a:ext cx="3545840" cy="2399030"/>
          </a:xfrm>
          <a:prstGeom prst="rect">
            <a:avLst/>
          </a:prstGeom>
        </p:spPr>
        <p:txBody>
          <a:bodyPr vert="horz" wrap="square" lIns="0" tIns="12700" rIns="0" bIns="0" rtlCol="0">
            <a:spAutoFit/>
          </a:bodyPr>
          <a:lstStyle/>
          <a:p>
            <a:pPr marL="12700" marR="5080">
              <a:lnSpc>
                <a:spcPct val="100000"/>
              </a:lnSpc>
              <a:spcBef>
                <a:spcPts val="100"/>
              </a:spcBef>
            </a:pPr>
            <a:r>
              <a:rPr sz="1800" b="1" spc="-5" dirty="0">
                <a:latin typeface="Arial"/>
                <a:cs typeface="Arial"/>
              </a:rPr>
              <a:t>USE RIGID LITTER </a:t>
            </a:r>
            <a:r>
              <a:rPr sz="1800" spc="-5" dirty="0">
                <a:latin typeface="Arial MT"/>
                <a:cs typeface="Arial MT"/>
              </a:rPr>
              <a:t>with adequate </a:t>
            </a:r>
            <a:r>
              <a:rPr sz="1800" spc="-490" dirty="0">
                <a:latin typeface="Arial MT"/>
                <a:cs typeface="Arial MT"/>
              </a:rPr>
              <a:t> </a:t>
            </a:r>
            <a:r>
              <a:rPr sz="1800" dirty="0">
                <a:latin typeface="Arial MT"/>
                <a:cs typeface="Arial MT"/>
              </a:rPr>
              <a:t>support </a:t>
            </a:r>
            <a:r>
              <a:rPr sz="1800" spc="-5" dirty="0">
                <a:latin typeface="Arial MT"/>
                <a:cs typeface="Arial MT"/>
              </a:rPr>
              <a:t>to protect the </a:t>
            </a:r>
            <a:r>
              <a:rPr sz="1800" dirty="0">
                <a:latin typeface="Arial MT"/>
                <a:cs typeface="Arial MT"/>
              </a:rPr>
              <a:t>spinal cord </a:t>
            </a:r>
            <a:r>
              <a:rPr sz="1800" spc="5" dirty="0">
                <a:latin typeface="Arial MT"/>
                <a:cs typeface="Arial MT"/>
              </a:rPr>
              <a:t> </a:t>
            </a:r>
            <a:r>
              <a:rPr sz="1800" spc="-5" dirty="0">
                <a:latin typeface="Arial MT"/>
                <a:cs typeface="Arial MT"/>
              </a:rPr>
              <a:t>from</a:t>
            </a:r>
            <a:r>
              <a:rPr sz="1800" spc="-10" dirty="0">
                <a:latin typeface="Arial MT"/>
                <a:cs typeface="Arial MT"/>
              </a:rPr>
              <a:t> </a:t>
            </a:r>
            <a:r>
              <a:rPr sz="1800" spc="-5" dirty="0">
                <a:latin typeface="Arial MT"/>
                <a:cs typeface="Arial MT"/>
              </a:rPr>
              <a:t>sustaining</a:t>
            </a:r>
            <a:r>
              <a:rPr sz="1800" spc="-10" dirty="0">
                <a:latin typeface="Arial MT"/>
                <a:cs typeface="Arial MT"/>
              </a:rPr>
              <a:t> </a:t>
            </a:r>
            <a:r>
              <a:rPr sz="1800" spc="-5" dirty="0">
                <a:latin typeface="Arial MT"/>
                <a:cs typeface="Arial MT"/>
              </a:rPr>
              <a:t>secondary</a:t>
            </a:r>
            <a:r>
              <a:rPr sz="1800" spc="-15" dirty="0">
                <a:latin typeface="Arial MT"/>
                <a:cs typeface="Arial MT"/>
              </a:rPr>
              <a:t> </a:t>
            </a:r>
            <a:r>
              <a:rPr sz="1800" dirty="0">
                <a:latin typeface="Arial MT"/>
                <a:cs typeface="Arial MT"/>
              </a:rPr>
              <a:t>injury</a:t>
            </a:r>
            <a:endParaRPr sz="1800">
              <a:latin typeface="Arial MT"/>
              <a:cs typeface="Arial MT"/>
            </a:endParaRPr>
          </a:p>
          <a:p>
            <a:pPr marL="12700" marR="1238885">
              <a:lnSpc>
                <a:spcPct val="100000"/>
              </a:lnSpc>
              <a:spcBef>
                <a:spcPts val="1405"/>
              </a:spcBef>
            </a:pPr>
            <a:r>
              <a:rPr sz="1800" b="1" spc="-5" dirty="0">
                <a:latin typeface="Arial"/>
                <a:cs typeface="Arial"/>
              </a:rPr>
              <a:t>CONSIDER USING </a:t>
            </a:r>
            <a:r>
              <a:rPr sz="1800" b="1" dirty="0">
                <a:latin typeface="Arial"/>
                <a:cs typeface="Arial"/>
              </a:rPr>
              <a:t> </a:t>
            </a:r>
            <a:r>
              <a:rPr sz="1800" b="1" spc="-5" dirty="0">
                <a:latin typeface="Arial"/>
                <a:cs typeface="Arial"/>
              </a:rPr>
              <a:t>MALLEABLE</a:t>
            </a:r>
            <a:r>
              <a:rPr sz="1800" b="1" spc="-65" dirty="0">
                <a:latin typeface="Arial"/>
                <a:cs typeface="Arial"/>
              </a:rPr>
              <a:t> </a:t>
            </a:r>
            <a:r>
              <a:rPr sz="1800" b="1" spc="-5" dirty="0">
                <a:latin typeface="Arial"/>
                <a:cs typeface="Arial"/>
              </a:rPr>
              <a:t>SPLINT</a:t>
            </a:r>
            <a:endParaRPr sz="1800">
              <a:latin typeface="Arial"/>
              <a:cs typeface="Arial"/>
            </a:endParaRPr>
          </a:p>
          <a:p>
            <a:pPr marL="12700" marR="309880">
              <a:lnSpc>
                <a:spcPct val="100000"/>
              </a:lnSpc>
            </a:pPr>
            <a:r>
              <a:rPr sz="1800" spc="-5" dirty="0">
                <a:latin typeface="Arial MT"/>
                <a:cs typeface="Arial MT"/>
              </a:rPr>
              <a:t>to</a:t>
            </a:r>
            <a:r>
              <a:rPr sz="1800" spc="85" dirty="0">
                <a:latin typeface="Arial MT"/>
                <a:cs typeface="Arial MT"/>
              </a:rPr>
              <a:t> </a:t>
            </a:r>
            <a:r>
              <a:rPr sz="1800" spc="-5" dirty="0">
                <a:latin typeface="Arial MT"/>
                <a:cs typeface="Arial MT"/>
              </a:rPr>
              <a:t>form</a:t>
            </a:r>
            <a:r>
              <a:rPr sz="1800" spc="90" dirty="0">
                <a:latin typeface="Arial MT"/>
                <a:cs typeface="Arial MT"/>
              </a:rPr>
              <a:t> </a:t>
            </a:r>
            <a:r>
              <a:rPr sz="1800" spc="-5" dirty="0">
                <a:latin typeface="Arial MT"/>
                <a:cs typeface="Arial MT"/>
              </a:rPr>
              <a:t>C-collar,</a:t>
            </a:r>
            <a:r>
              <a:rPr sz="1800" spc="75" dirty="0">
                <a:latin typeface="Arial MT"/>
                <a:cs typeface="Arial MT"/>
              </a:rPr>
              <a:t> </a:t>
            </a:r>
            <a:r>
              <a:rPr sz="1800" dirty="0">
                <a:latin typeface="Arial MT"/>
                <a:cs typeface="Arial MT"/>
              </a:rPr>
              <a:t>if</a:t>
            </a:r>
            <a:r>
              <a:rPr sz="1800" spc="85" dirty="0">
                <a:latin typeface="Arial MT"/>
                <a:cs typeface="Arial MT"/>
              </a:rPr>
              <a:t> </a:t>
            </a:r>
            <a:r>
              <a:rPr sz="1800" spc="-5" dirty="0">
                <a:latin typeface="Arial MT"/>
                <a:cs typeface="Arial MT"/>
              </a:rPr>
              <a:t>cervical </a:t>
            </a:r>
            <a:r>
              <a:rPr sz="1800" dirty="0">
                <a:latin typeface="Arial MT"/>
                <a:cs typeface="Arial MT"/>
              </a:rPr>
              <a:t> injury is </a:t>
            </a:r>
            <a:r>
              <a:rPr sz="1800" spc="-5" dirty="0">
                <a:latin typeface="Arial MT"/>
                <a:cs typeface="Arial MT"/>
              </a:rPr>
              <a:t>suspected </a:t>
            </a:r>
            <a:r>
              <a:rPr sz="1800" dirty="0">
                <a:latin typeface="Arial MT"/>
                <a:cs typeface="Arial MT"/>
              </a:rPr>
              <a:t>and no </a:t>
            </a:r>
            <a:r>
              <a:rPr sz="1800" spc="5" dirty="0">
                <a:latin typeface="Arial MT"/>
                <a:cs typeface="Arial MT"/>
              </a:rPr>
              <a:t> </a:t>
            </a:r>
            <a:r>
              <a:rPr sz="1800" dirty="0">
                <a:latin typeface="Arial MT"/>
                <a:cs typeface="Arial MT"/>
              </a:rPr>
              <a:t>commercial</a:t>
            </a:r>
            <a:r>
              <a:rPr sz="1800" spc="-30" dirty="0">
                <a:latin typeface="Arial MT"/>
                <a:cs typeface="Arial MT"/>
              </a:rPr>
              <a:t> </a:t>
            </a:r>
            <a:r>
              <a:rPr sz="1800" dirty="0">
                <a:latin typeface="Arial MT"/>
                <a:cs typeface="Arial MT"/>
              </a:rPr>
              <a:t>C-collar</a:t>
            </a:r>
            <a:r>
              <a:rPr sz="1800" spc="-35" dirty="0">
                <a:latin typeface="Arial MT"/>
                <a:cs typeface="Arial MT"/>
              </a:rPr>
              <a:t> </a:t>
            </a:r>
            <a:r>
              <a:rPr sz="1800" dirty="0">
                <a:latin typeface="Arial MT"/>
                <a:cs typeface="Arial MT"/>
              </a:rPr>
              <a:t>is</a:t>
            </a:r>
            <a:r>
              <a:rPr sz="1800" spc="-25" dirty="0">
                <a:latin typeface="Arial MT"/>
                <a:cs typeface="Arial MT"/>
              </a:rPr>
              <a:t> </a:t>
            </a:r>
            <a:r>
              <a:rPr sz="1800" spc="-5" dirty="0">
                <a:latin typeface="Arial MT"/>
                <a:cs typeface="Arial MT"/>
              </a:rPr>
              <a:t>available</a:t>
            </a:r>
            <a:endParaRPr sz="1800">
              <a:latin typeface="Arial MT"/>
              <a:cs typeface="Arial MT"/>
            </a:endParaRPr>
          </a:p>
        </p:txBody>
      </p:sp>
      <p:sp>
        <p:nvSpPr>
          <p:cNvPr id="8" name="object 8"/>
          <p:cNvSpPr txBox="1"/>
          <p:nvPr/>
        </p:nvSpPr>
        <p:spPr>
          <a:xfrm>
            <a:off x="821961" y="1919203"/>
            <a:ext cx="3519170"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C-spine </a:t>
            </a:r>
            <a:r>
              <a:rPr sz="1800" spc="-5" dirty="0">
                <a:latin typeface="Arial MT"/>
                <a:cs typeface="Arial MT"/>
              </a:rPr>
              <a:t>stabilization </a:t>
            </a:r>
            <a:r>
              <a:rPr sz="1800" dirty="0">
                <a:latin typeface="Arial MT"/>
                <a:cs typeface="Arial MT"/>
              </a:rPr>
              <a:t>is </a:t>
            </a:r>
            <a:r>
              <a:rPr sz="1800" spc="-5" dirty="0">
                <a:latin typeface="Arial MT"/>
                <a:cs typeface="Arial MT"/>
              </a:rPr>
              <a:t>NOT </a:t>
            </a:r>
            <a:r>
              <a:rPr sz="1800" dirty="0">
                <a:latin typeface="Arial MT"/>
                <a:cs typeface="Arial MT"/>
              </a:rPr>
              <a:t> </a:t>
            </a:r>
            <a:r>
              <a:rPr sz="1800" spc="-5" dirty="0">
                <a:latin typeface="Arial MT"/>
                <a:cs typeface="Arial MT"/>
              </a:rPr>
              <a:t>necessary for casualties </a:t>
            </a:r>
            <a:r>
              <a:rPr sz="1800" dirty="0">
                <a:latin typeface="Arial MT"/>
                <a:cs typeface="Arial MT"/>
              </a:rPr>
              <a:t>who </a:t>
            </a:r>
            <a:r>
              <a:rPr sz="1800" spc="-5" dirty="0">
                <a:latin typeface="Arial MT"/>
                <a:cs typeface="Arial MT"/>
              </a:rPr>
              <a:t>have </a:t>
            </a:r>
            <a:r>
              <a:rPr sz="1800" spc="-490" dirty="0">
                <a:latin typeface="Arial MT"/>
                <a:cs typeface="Arial MT"/>
              </a:rPr>
              <a:t> </a:t>
            </a:r>
            <a:r>
              <a:rPr sz="1800" spc="-5" dirty="0">
                <a:latin typeface="Arial MT"/>
                <a:cs typeface="Arial MT"/>
              </a:rPr>
              <a:t>sustained</a:t>
            </a:r>
            <a:r>
              <a:rPr sz="1800" spc="-10" dirty="0">
                <a:latin typeface="Arial MT"/>
                <a:cs typeface="Arial MT"/>
              </a:rPr>
              <a:t> </a:t>
            </a:r>
            <a:r>
              <a:rPr sz="1800" dirty="0">
                <a:latin typeface="Arial MT"/>
                <a:cs typeface="Arial MT"/>
              </a:rPr>
              <a:t>only</a:t>
            </a:r>
            <a:r>
              <a:rPr sz="1800" spc="-10" dirty="0">
                <a:latin typeface="Arial MT"/>
                <a:cs typeface="Arial MT"/>
              </a:rPr>
              <a:t> </a:t>
            </a:r>
            <a:r>
              <a:rPr sz="1800" spc="-5" dirty="0">
                <a:latin typeface="Arial MT"/>
                <a:cs typeface="Arial MT"/>
              </a:rPr>
              <a:t>penetrating</a:t>
            </a:r>
            <a:r>
              <a:rPr sz="1800" spc="-15" dirty="0">
                <a:latin typeface="Arial MT"/>
                <a:cs typeface="Arial MT"/>
              </a:rPr>
              <a:t> </a:t>
            </a:r>
            <a:r>
              <a:rPr sz="1800" spc="-5" dirty="0">
                <a:latin typeface="Arial MT"/>
                <a:cs typeface="Arial MT"/>
              </a:rPr>
              <a:t>trauma</a:t>
            </a:r>
            <a:endParaRPr sz="1800">
              <a:latin typeface="Arial MT"/>
              <a:cs typeface="Arial MT"/>
            </a:endParaRPr>
          </a:p>
        </p:txBody>
      </p:sp>
      <p:sp>
        <p:nvSpPr>
          <p:cNvPr id="9" name="object 9"/>
          <p:cNvSpPr txBox="1"/>
          <p:nvPr/>
        </p:nvSpPr>
        <p:spPr>
          <a:xfrm>
            <a:off x="821961" y="3016483"/>
            <a:ext cx="3709035" cy="84836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Spinal immobilization </a:t>
            </a:r>
            <a:r>
              <a:rPr sz="1800" dirty="0">
                <a:latin typeface="Arial MT"/>
                <a:cs typeface="Arial MT"/>
              </a:rPr>
              <a:t>is </a:t>
            </a:r>
            <a:r>
              <a:rPr sz="1800" spc="-5" dirty="0">
                <a:latin typeface="Arial MT"/>
                <a:cs typeface="Arial MT"/>
              </a:rPr>
              <a:t>NOT </a:t>
            </a:r>
            <a:r>
              <a:rPr sz="1800" dirty="0">
                <a:latin typeface="Arial MT"/>
                <a:cs typeface="Arial MT"/>
              </a:rPr>
              <a:t>a </a:t>
            </a:r>
            <a:r>
              <a:rPr sz="1800" spc="5" dirty="0">
                <a:latin typeface="Arial MT"/>
                <a:cs typeface="Arial MT"/>
              </a:rPr>
              <a:t> </a:t>
            </a:r>
            <a:r>
              <a:rPr sz="1800" dirty="0">
                <a:latin typeface="Arial MT"/>
                <a:cs typeface="Arial MT"/>
              </a:rPr>
              <a:t>primary</a:t>
            </a:r>
            <a:r>
              <a:rPr sz="1800" spc="-25" dirty="0">
                <a:latin typeface="Arial MT"/>
                <a:cs typeface="Arial MT"/>
              </a:rPr>
              <a:t> </a:t>
            </a:r>
            <a:r>
              <a:rPr sz="1800" spc="-5" dirty="0">
                <a:latin typeface="Arial MT"/>
                <a:cs typeface="Arial MT"/>
              </a:rPr>
              <a:t>objective</a:t>
            </a:r>
            <a:r>
              <a:rPr sz="1800" spc="-20" dirty="0">
                <a:latin typeface="Arial MT"/>
                <a:cs typeface="Arial MT"/>
              </a:rPr>
              <a:t> </a:t>
            </a:r>
            <a:r>
              <a:rPr sz="1800" dirty="0">
                <a:latin typeface="Arial MT"/>
                <a:cs typeface="Arial MT"/>
              </a:rPr>
              <a:t>of</a:t>
            </a:r>
            <a:r>
              <a:rPr sz="1800" spc="-15" dirty="0">
                <a:latin typeface="Arial MT"/>
                <a:cs typeface="Arial MT"/>
              </a:rPr>
              <a:t> </a:t>
            </a:r>
            <a:r>
              <a:rPr sz="1800" dirty="0">
                <a:latin typeface="Arial MT"/>
                <a:cs typeface="Arial MT"/>
              </a:rPr>
              <a:t>Care</a:t>
            </a:r>
            <a:r>
              <a:rPr sz="1800" spc="-15" dirty="0">
                <a:latin typeface="Arial MT"/>
                <a:cs typeface="Arial MT"/>
              </a:rPr>
              <a:t> </a:t>
            </a:r>
            <a:r>
              <a:rPr sz="1800" dirty="0">
                <a:latin typeface="Arial MT"/>
                <a:cs typeface="Arial MT"/>
              </a:rPr>
              <a:t>Under</a:t>
            </a:r>
            <a:r>
              <a:rPr sz="1800" spc="-20" dirty="0">
                <a:latin typeface="Arial MT"/>
                <a:cs typeface="Arial MT"/>
              </a:rPr>
              <a:t> </a:t>
            </a:r>
            <a:r>
              <a:rPr sz="1800" spc="-5" dirty="0">
                <a:latin typeface="Arial MT"/>
                <a:cs typeface="Arial MT"/>
              </a:rPr>
              <a:t>Fire </a:t>
            </a:r>
            <a:r>
              <a:rPr sz="1800" spc="-484" dirty="0">
                <a:latin typeface="Arial MT"/>
                <a:cs typeface="Arial MT"/>
              </a:rPr>
              <a:t> </a:t>
            </a:r>
            <a:r>
              <a:rPr sz="1800" dirty="0">
                <a:latin typeface="Arial MT"/>
                <a:cs typeface="Arial MT"/>
              </a:rPr>
              <a:t>or</a:t>
            </a:r>
            <a:r>
              <a:rPr sz="1800" spc="-10" dirty="0">
                <a:latin typeface="Arial MT"/>
                <a:cs typeface="Arial MT"/>
              </a:rPr>
              <a:t> </a:t>
            </a:r>
            <a:r>
              <a:rPr sz="1800" spc="-5" dirty="0">
                <a:latin typeface="Arial MT"/>
                <a:cs typeface="Arial MT"/>
              </a:rPr>
              <a:t>Tactical Field</a:t>
            </a:r>
            <a:r>
              <a:rPr sz="1800" spc="-15" dirty="0">
                <a:latin typeface="Arial MT"/>
                <a:cs typeface="Arial MT"/>
              </a:rPr>
              <a:t> </a:t>
            </a:r>
            <a:r>
              <a:rPr sz="1800" dirty="0">
                <a:latin typeface="Arial MT"/>
                <a:cs typeface="Arial MT"/>
              </a:rPr>
              <a:t>Care</a:t>
            </a:r>
            <a:endParaRPr sz="1800">
              <a:latin typeface="Arial MT"/>
              <a:cs typeface="Arial MT"/>
            </a:endParaRPr>
          </a:p>
        </p:txBody>
      </p:sp>
      <p:sp>
        <p:nvSpPr>
          <p:cNvPr id="10" name="object 10"/>
          <p:cNvSpPr txBox="1"/>
          <p:nvPr/>
        </p:nvSpPr>
        <p:spPr>
          <a:xfrm>
            <a:off x="821961" y="4113763"/>
            <a:ext cx="3533140" cy="84836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If</a:t>
            </a:r>
            <a:r>
              <a:rPr sz="1800" dirty="0">
                <a:latin typeface="Arial MT"/>
                <a:cs typeface="Arial MT"/>
              </a:rPr>
              <a:t> </a:t>
            </a:r>
            <a:r>
              <a:rPr sz="1800" spc="-5" dirty="0">
                <a:latin typeface="Arial MT"/>
                <a:cs typeface="Arial MT"/>
              </a:rPr>
              <a:t>the tactical situation</a:t>
            </a:r>
            <a:r>
              <a:rPr sz="1800" spc="-10" dirty="0">
                <a:latin typeface="Arial MT"/>
                <a:cs typeface="Arial MT"/>
              </a:rPr>
              <a:t> </a:t>
            </a:r>
            <a:r>
              <a:rPr sz="1800" spc="-5" dirty="0">
                <a:latin typeface="Arial MT"/>
                <a:cs typeface="Arial MT"/>
              </a:rPr>
              <a:t>allows, </a:t>
            </a:r>
            <a:r>
              <a:rPr sz="1800" dirty="0">
                <a:latin typeface="Arial MT"/>
                <a:cs typeface="Arial MT"/>
              </a:rPr>
              <a:t> </a:t>
            </a:r>
            <a:r>
              <a:rPr sz="1800" spc="-5" dirty="0">
                <a:latin typeface="Arial MT"/>
                <a:cs typeface="Arial MT"/>
              </a:rPr>
              <a:t>consider addressing </a:t>
            </a:r>
            <a:r>
              <a:rPr sz="1800" dirty="0">
                <a:latin typeface="Arial MT"/>
                <a:cs typeface="Arial MT"/>
              </a:rPr>
              <a:t>in </a:t>
            </a:r>
            <a:r>
              <a:rPr sz="1800" spc="-5" dirty="0">
                <a:latin typeface="Arial MT"/>
                <a:cs typeface="Arial MT"/>
              </a:rPr>
              <a:t>preparation </a:t>
            </a:r>
            <a:r>
              <a:rPr sz="1800" spc="-484" dirty="0">
                <a:latin typeface="Arial MT"/>
                <a:cs typeface="Arial MT"/>
              </a:rPr>
              <a:t> </a:t>
            </a:r>
            <a:r>
              <a:rPr sz="1800" spc="-5" dirty="0">
                <a:latin typeface="Arial MT"/>
                <a:cs typeface="Arial MT"/>
              </a:rPr>
              <a:t>for</a:t>
            </a:r>
            <a:r>
              <a:rPr sz="1800" spc="-10" dirty="0">
                <a:latin typeface="Arial MT"/>
                <a:cs typeface="Arial MT"/>
              </a:rPr>
              <a:t> </a:t>
            </a:r>
            <a:r>
              <a:rPr sz="1800" spc="-5" dirty="0">
                <a:latin typeface="Arial MT"/>
                <a:cs typeface="Arial MT"/>
              </a:rPr>
              <a:t>Tactical</a:t>
            </a:r>
            <a:r>
              <a:rPr sz="1800" spc="-10" dirty="0">
                <a:latin typeface="Arial MT"/>
                <a:cs typeface="Arial MT"/>
              </a:rPr>
              <a:t> </a:t>
            </a:r>
            <a:r>
              <a:rPr sz="1800" spc="-5" dirty="0">
                <a:latin typeface="Arial MT"/>
                <a:cs typeface="Arial MT"/>
              </a:rPr>
              <a:t>Evacuation</a:t>
            </a:r>
            <a:r>
              <a:rPr sz="1800" spc="-10" dirty="0">
                <a:latin typeface="Arial MT"/>
                <a:cs typeface="Arial MT"/>
              </a:rPr>
              <a:t> </a:t>
            </a:r>
            <a:r>
              <a:rPr sz="1800" dirty="0">
                <a:latin typeface="Arial MT"/>
                <a:cs typeface="Arial MT"/>
              </a:rPr>
              <a:t>Care</a:t>
            </a:r>
            <a:endParaRPr sz="1800">
              <a:latin typeface="Arial MT"/>
              <a:cs typeface="Arial MT"/>
            </a:endParaRPr>
          </a:p>
        </p:txBody>
      </p:sp>
      <p:grpSp>
        <p:nvGrpSpPr>
          <p:cNvPr id="11" name="object 11"/>
          <p:cNvGrpSpPr/>
          <p:nvPr/>
        </p:nvGrpSpPr>
        <p:grpSpPr>
          <a:xfrm>
            <a:off x="590930" y="5328284"/>
            <a:ext cx="4608830" cy="862330"/>
            <a:chOff x="590930" y="5328284"/>
            <a:chExt cx="4608830" cy="862330"/>
          </a:xfrm>
        </p:grpSpPr>
        <p:sp>
          <p:nvSpPr>
            <p:cNvPr id="12" name="object 12"/>
            <p:cNvSpPr/>
            <p:nvPr/>
          </p:nvSpPr>
          <p:spPr>
            <a:xfrm>
              <a:off x="590930" y="5328284"/>
              <a:ext cx="4608830" cy="862330"/>
            </a:xfrm>
            <a:custGeom>
              <a:avLst/>
              <a:gdLst/>
              <a:ahLst/>
              <a:cxnLst/>
              <a:rect l="l" t="t" r="r" b="b"/>
              <a:pathLst>
                <a:path w="4608830" h="862329">
                  <a:moveTo>
                    <a:pt x="4587201" y="0"/>
                  </a:moveTo>
                  <a:lnTo>
                    <a:pt x="21374" y="0"/>
                  </a:lnTo>
                  <a:lnTo>
                    <a:pt x="13056" y="1678"/>
                  </a:lnTo>
                  <a:lnTo>
                    <a:pt x="6262" y="6257"/>
                  </a:lnTo>
                  <a:lnTo>
                    <a:pt x="1680" y="13051"/>
                  </a:lnTo>
                  <a:lnTo>
                    <a:pt x="0" y="21374"/>
                  </a:lnTo>
                  <a:lnTo>
                    <a:pt x="0" y="840447"/>
                  </a:lnTo>
                  <a:lnTo>
                    <a:pt x="1680" y="848765"/>
                  </a:lnTo>
                  <a:lnTo>
                    <a:pt x="6262" y="855559"/>
                  </a:lnTo>
                  <a:lnTo>
                    <a:pt x="13056" y="860141"/>
                  </a:lnTo>
                  <a:lnTo>
                    <a:pt x="21374" y="861822"/>
                  </a:lnTo>
                  <a:lnTo>
                    <a:pt x="4587201" y="861822"/>
                  </a:lnTo>
                  <a:lnTo>
                    <a:pt x="4595519" y="860141"/>
                  </a:lnTo>
                  <a:lnTo>
                    <a:pt x="4602313" y="855559"/>
                  </a:lnTo>
                  <a:lnTo>
                    <a:pt x="4606895" y="848765"/>
                  </a:lnTo>
                  <a:lnTo>
                    <a:pt x="4608576" y="840447"/>
                  </a:lnTo>
                  <a:lnTo>
                    <a:pt x="4608576" y="21374"/>
                  </a:lnTo>
                  <a:lnTo>
                    <a:pt x="4606895" y="13051"/>
                  </a:lnTo>
                  <a:lnTo>
                    <a:pt x="4602313" y="6257"/>
                  </a:lnTo>
                  <a:lnTo>
                    <a:pt x="4595519" y="1678"/>
                  </a:lnTo>
                  <a:lnTo>
                    <a:pt x="4587201" y="0"/>
                  </a:lnTo>
                  <a:close/>
                </a:path>
              </a:pathLst>
            </a:custGeom>
            <a:solidFill>
              <a:srgbClr val="FFF4D2"/>
            </a:solidFill>
          </p:spPr>
          <p:txBody>
            <a:bodyPr wrap="square" lIns="0" tIns="0" rIns="0" bIns="0" rtlCol="0"/>
            <a:lstStyle/>
            <a:p>
              <a:endParaRPr/>
            </a:p>
          </p:txBody>
        </p:sp>
        <p:pic>
          <p:nvPicPr>
            <p:cNvPr id="13" name="object 13"/>
            <p:cNvPicPr/>
            <p:nvPr/>
          </p:nvPicPr>
          <p:blipFill>
            <a:blip r:embed="rId4" cstate="print"/>
            <a:stretch>
              <a:fillRect/>
            </a:stretch>
          </p:blipFill>
          <p:spPr>
            <a:xfrm>
              <a:off x="709421" y="5513069"/>
              <a:ext cx="547877" cy="477773"/>
            </a:xfrm>
            <a:prstGeom prst="rect">
              <a:avLst/>
            </a:prstGeom>
          </p:spPr>
        </p:pic>
      </p:grpSp>
      <p:sp>
        <p:nvSpPr>
          <p:cNvPr id="14" name="object 14"/>
          <p:cNvSpPr txBox="1"/>
          <p:nvPr/>
        </p:nvSpPr>
        <p:spPr>
          <a:xfrm>
            <a:off x="599605" y="5106129"/>
            <a:ext cx="4591685" cy="1005840"/>
          </a:xfrm>
          <a:prstGeom prst="rect">
            <a:avLst/>
          </a:prstGeom>
        </p:spPr>
        <p:txBody>
          <a:bodyPr vert="horz" wrap="square" lIns="0" tIns="22225" rIns="0" bIns="0" rtlCol="0">
            <a:spAutoFit/>
          </a:bodyPr>
          <a:lstStyle/>
          <a:p>
            <a:pPr marL="748665" marR="5080" indent="-736600">
              <a:lnSpc>
                <a:spcPct val="96500"/>
              </a:lnSpc>
              <a:spcBef>
                <a:spcPts val="175"/>
              </a:spcBef>
              <a:tabLst>
                <a:tab pos="4578350" algn="l"/>
              </a:tabLst>
            </a:pPr>
            <a:r>
              <a:rPr sz="1800" u="heavy" dirty="0">
                <a:uFill>
                  <a:solidFill>
                    <a:srgbClr val="CD9146"/>
                  </a:solidFill>
                </a:uFill>
                <a:latin typeface="Arial MT"/>
                <a:cs typeface="Arial MT"/>
              </a:rPr>
              <a:t> 		</a:t>
            </a:r>
            <a:r>
              <a:rPr sz="1800" dirty="0">
                <a:latin typeface="Arial MT"/>
                <a:cs typeface="Arial MT"/>
              </a:rPr>
              <a:t> </a:t>
            </a:r>
            <a:r>
              <a:rPr sz="1600" spc="-5" dirty="0">
                <a:latin typeface="Arial MT"/>
                <a:cs typeface="Arial MT"/>
              </a:rPr>
              <a:t>Lon</a:t>
            </a:r>
            <a:r>
              <a:rPr sz="1600" dirty="0">
                <a:latin typeface="Arial MT"/>
                <a:cs typeface="Arial MT"/>
              </a:rPr>
              <a:t>g s</a:t>
            </a:r>
            <a:r>
              <a:rPr sz="1600" spc="-5" dirty="0">
                <a:latin typeface="Arial MT"/>
                <a:cs typeface="Arial MT"/>
              </a:rPr>
              <a:t>pin</a:t>
            </a:r>
            <a:r>
              <a:rPr sz="1600" dirty="0">
                <a:latin typeface="Arial MT"/>
                <a:cs typeface="Arial MT"/>
              </a:rPr>
              <a:t>e</a:t>
            </a:r>
            <a:r>
              <a:rPr sz="1600" spc="-15" dirty="0">
                <a:latin typeface="Arial MT"/>
                <a:cs typeface="Arial MT"/>
              </a:rPr>
              <a:t> </a:t>
            </a:r>
            <a:r>
              <a:rPr sz="1600" spc="-5" dirty="0">
                <a:latin typeface="Arial MT"/>
                <a:cs typeface="Arial MT"/>
              </a:rPr>
              <a:t>boa</a:t>
            </a:r>
            <a:r>
              <a:rPr sz="1600" dirty="0">
                <a:latin typeface="Arial MT"/>
                <a:cs typeface="Arial MT"/>
              </a:rPr>
              <a:t>r</a:t>
            </a:r>
            <a:r>
              <a:rPr sz="1600" spc="-5" dirty="0">
                <a:latin typeface="Arial MT"/>
                <a:cs typeface="Arial MT"/>
              </a:rPr>
              <a:t>d</a:t>
            </a:r>
            <a:r>
              <a:rPr sz="1600" dirty="0">
                <a:latin typeface="Arial MT"/>
                <a:cs typeface="Arial MT"/>
              </a:rPr>
              <a:t>s</a:t>
            </a:r>
            <a:r>
              <a:rPr sz="1600" spc="5" dirty="0">
                <a:latin typeface="Arial MT"/>
                <a:cs typeface="Arial MT"/>
              </a:rPr>
              <a:t> </a:t>
            </a:r>
            <a:r>
              <a:rPr sz="1600" spc="-5" dirty="0">
                <a:latin typeface="Arial MT"/>
                <a:cs typeface="Arial MT"/>
              </a:rPr>
              <a:t>an</a:t>
            </a:r>
            <a:r>
              <a:rPr sz="1600" dirty="0">
                <a:latin typeface="Arial MT"/>
                <a:cs typeface="Arial MT"/>
              </a:rPr>
              <a:t>d</a:t>
            </a:r>
            <a:r>
              <a:rPr sz="1600" spc="-5" dirty="0">
                <a:latin typeface="Arial MT"/>
                <a:cs typeface="Arial MT"/>
              </a:rPr>
              <a:t> immobili</a:t>
            </a:r>
            <a:r>
              <a:rPr sz="1600" dirty="0">
                <a:latin typeface="Arial MT"/>
                <a:cs typeface="Arial MT"/>
              </a:rPr>
              <a:t>z</a:t>
            </a:r>
            <a:r>
              <a:rPr sz="1600" spc="-5" dirty="0">
                <a:latin typeface="Arial MT"/>
                <a:cs typeface="Arial MT"/>
              </a:rPr>
              <a:t>ation  mate</a:t>
            </a:r>
            <a:r>
              <a:rPr sz="1600" dirty="0">
                <a:latin typeface="Arial MT"/>
                <a:cs typeface="Arial MT"/>
              </a:rPr>
              <a:t>r</a:t>
            </a:r>
            <a:r>
              <a:rPr sz="1600" spc="-5" dirty="0">
                <a:latin typeface="Arial MT"/>
                <a:cs typeface="Arial MT"/>
              </a:rPr>
              <a:t>ial</a:t>
            </a:r>
            <a:r>
              <a:rPr sz="1600" dirty="0">
                <a:latin typeface="Arial MT"/>
                <a:cs typeface="Arial MT"/>
              </a:rPr>
              <a:t>s</a:t>
            </a:r>
            <a:r>
              <a:rPr sz="1600" spc="5" dirty="0">
                <a:latin typeface="Arial MT"/>
                <a:cs typeface="Arial MT"/>
              </a:rPr>
              <a:t> </a:t>
            </a:r>
            <a:r>
              <a:rPr sz="1600" spc="-5" dirty="0">
                <a:latin typeface="Arial MT"/>
                <a:cs typeface="Arial MT"/>
              </a:rPr>
              <a:t>u</a:t>
            </a:r>
            <a:r>
              <a:rPr sz="1600" dirty="0">
                <a:latin typeface="Arial MT"/>
                <a:cs typeface="Arial MT"/>
              </a:rPr>
              <a:t>s</a:t>
            </a:r>
            <a:r>
              <a:rPr sz="1600" spc="-5" dirty="0">
                <a:latin typeface="Arial MT"/>
                <a:cs typeface="Arial MT"/>
              </a:rPr>
              <a:t>uall</a:t>
            </a:r>
            <a:r>
              <a:rPr sz="1600" dirty="0">
                <a:latin typeface="Arial MT"/>
                <a:cs typeface="Arial MT"/>
              </a:rPr>
              <a:t>y</a:t>
            </a:r>
            <a:r>
              <a:rPr sz="1600" spc="-10" dirty="0">
                <a:latin typeface="Arial MT"/>
                <a:cs typeface="Arial MT"/>
              </a:rPr>
              <a:t> </a:t>
            </a:r>
            <a:r>
              <a:rPr sz="1600" spc="-5" dirty="0">
                <a:latin typeface="Arial MT"/>
                <a:cs typeface="Arial MT"/>
              </a:rPr>
              <a:t>no</a:t>
            </a:r>
            <a:r>
              <a:rPr sz="1600" dirty="0">
                <a:latin typeface="Arial MT"/>
                <a:cs typeface="Arial MT"/>
              </a:rPr>
              <a:t>t</a:t>
            </a:r>
            <a:r>
              <a:rPr sz="1600" spc="5" dirty="0">
                <a:latin typeface="Arial MT"/>
                <a:cs typeface="Arial MT"/>
              </a:rPr>
              <a:t> </a:t>
            </a:r>
            <a:r>
              <a:rPr sz="1600" spc="-5" dirty="0">
                <a:latin typeface="Arial MT"/>
                <a:cs typeface="Arial MT"/>
              </a:rPr>
              <a:t>a</a:t>
            </a:r>
            <a:r>
              <a:rPr sz="1600" dirty="0">
                <a:latin typeface="Arial MT"/>
                <a:cs typeface="Arial MT"/>
              </a:rPr>
              <a:t>v</a:t>
            </a:r>
            <a:r>
              <a:rPr sz="1600" spc="-5" dirty="0">
                <a:latin typeface="Arial MT"/>
                <a:cs typeface="Arial MT"/>
              </a:rPr>
              <a:t>ailabl</a:t>
            </a:r>
            <a:r>
              <a:rPr sz="1600" dirty="0">
                <a:latin typeface="Arial MT"/>
                <a:cs typeface="Arial MT"/>
              </a:rPr>
              <a:t>e</a:t>
            </a:r>
            <a:r>
              <a:rPr sz="1600" spc="-20" dirty="0">
                <a:latin typeface="Arial MT"/>
                <a:cs typeface="Arial MT"/>
              </a:rPr>
              <a:t> </a:t>
            </a:r>
            <a:r>
              <a:rPr sz="1600" dirty="0">
                <a:latin typeface="Arial MT"/>
                <a:cs typeface="Arial MT"/>
              </a:rPr>
              <a:t>–</a:t>
            </a:r>
            <a:r>
              <a:rPr sz="1600" spc="5" dirty="0">
                <a:latin typeface="Arial MT"/>
                <a:cs typeface="Arial MT"/>
              </a:rPr>
              <a:t> </a:t>
            </a:r>
            <a:r>
              <a:rPr sz="1600" dirty="0">
                <a:latin typeface="Arial MT"/>
                <a:cs typeface="Arial MT"/>
              </a:rPr>
              <a:t>c</a:t>
            </a:r>
            <a:r>
              <a:rPr sz="1600" spc="-5" dirty="0">
                <a:latin typeface="Arial MT"/>
                <a:cs typeface="Arial MT"/>
              </a:rPr>
              <a:t>on</a:t>
            </a:r>
            <a:r>
              <a:rPr sz="1600" dirty="0">
                <a:latin typeface="Arial MT"/>
                <a:cs typeface="Arial MT"/>
              </a:rPr>
              <a:t>s</a:t>
            </a:r>
            <a:r>
              <a:rPr sz="1600" spc="-5" dirty="0">
                <a:latin typeface="Arial MT"/>
                <a:cs typeface="Arial MT"/>
              </a:rPr>
              <a:t>ider  </a:t>
            </a:r>
            <a:r>
              <a:rPr sz="1600" dirty="0">
                <a:latin typeface="Arial MT"/>
                <a:cs typeface="Arial MT"/>
              </a:rPr>
              <a:t>r</a:t>
            </a:r>
            <a:r>
              <a:rPr sz="1600" spc="-5" dirty="0">
                <a:latin typeface="Arial MT"/>
                <a:cs typeface="Arial MT"/>
              </a:rPr>
              <a:t>eque</a:t>
            </a:r>
            <a:r>
              <a:rPr sz="1600" dirty="0">
                <a:latin typeface="Arial MT"/>
                <a:cs typeface="Arial MT"/>
              </a:rPr>
              <a:t>s</a:t>
            </a:r>
            <a:r>
              <a:rPr sz="1600" spc="-5" dirty="0">
                <a:latin typeface="Arial MT"/>
                <a:cs typeface="Arial MT"/>
              </a:rPr>
              <a:t>tin</a:t>
            </a:r>
            <a:r>
              <a:rPr sz="1600" dirty="0">
                <a:latin typeface="Arial MT"/>
                <a:cs typeface="Arial MT"/>
              </a:rPr>
              <a:t>g w</a:t>
            </a:r>
            <a:r>
              <a:rPr sz="1600" spc="-5" dirty="0">
                <a:latin typeface="Arial MT"/>
                <a:cs typeface="Arial MT"/>
              </a:rPr>
              <a:t>it</a:t>
            </a:r>
            <a:r>
              <a:rPr sz="1600" dirty="0">
                <a:latin typeface="Arial MT"/>
                <a:cs typeface="Arial MT"/>
              </a:rPr>
              <a:t>h </a:t>
            </a:r>
            <a:r>
              <a:rPr sz="1600" b="1" spc="-5" dirty="0">
                <a:latin typeface="Arial"/>
                <a:cs typeface="Arial"/>
              </a:rPr>
              <a:t>ME</a:t>
            </a:r>
            <a:r>
              <a:rPr sz="1600" b="1" dirty="0">
                <a:latin typeface="Arial"/>
                <a:cs typeface="Arial"/>
              </a:rPr>
              <a:t>D</a:t>
            </a:r>
            <a:r>
              <a:rPr sz="1600" b="1" spc="-5" dirty="0">
                <a:latin typeface="Arial"/>
                <a:cs typeface="Arial"/>
              </a:rPr>
              <a:t>E</a:t>
            </a:r>
            <a:r>
              <a:rPr sz="1600" b="1" spc="-10" dirty="0">
                <a:latin typeface="Arial"/>
                <a:cs typeface="Arial"/>
              </a:rPr>
              <a:t>V</a:t>
            </a:r>
            <a:r>
              <a:rPr sz="1600" b="1" spc="-5" dirty="0">
                <a:latin typeface="Arial"/>
                <a:cs typeface="Arial"/>
              </a:rPr>
              <a:t>A</a:t>
            </a:r>
            <a:r>
              <a:rPr sz="1600" b="1" dirty="0">
                <a:latin typeface="Arial"/>
                <a:cs typeface="Arial"/>
              </a:rPr>
              <a:t>C</a:t>
            </a:r>
            <a:r>
              <a:rPr sz="1600" b="1" spc="-10" dirty="0">
                <a:latin typeface="Arial"/>
                <a:cs typeface="Arial"/>
              </a:rPr>
              <a:t> </a:t>
            </a:r>
            <a:r>
              <a:rPr sz="1600" b="1" dirty="0">
                <a:latin typeface="Arial"/>
                <a:cs typeface="Arial"/>
              </a:rPr>
              <a:t>R</a:t>
            </a:r>
            <a:r>
              <a:rPr sz="1600" b="1" spc="-10" dirty="0">
                <a:latin typeface="Arial"/>
                <a:cs typeface="Arial"/>
              </a:rPr>
              <a:t>e</a:t>
            </a:r>
            <a:r>
              <a:rPr sz="1600" b="1" spc="-5" dirty="0">
                <a:latin typeface="Arial"/>
                <a:cs typeface="Arial"/>
              </a:rPr>
              <a:t>q</a:t>
            </a:r>
            <a:r>
              <a:rPr sz="1600" b="1" spc="-10" dirty="0">
                <a:latin typeface="Arial"/>
                <a:cs typeface="Arial"/>
              </a:rPr>
              <a:t>u</a:t>
            </a:r>
            <a:r>
              <a:rPr sz="1600" b="1" spc="-5" dirty="0">
                <a:latin typeface="Arial"/>
                <a:cs typeface="Arial"/>
              </a:rPr>
              <a:t>est</a:t>
            </a:r>
            <a:endParaRPr sz="1600">
              <a:latin typeface="Arial"/>
              <a:cs typeface="Arial"/>
            </a:endParaRPr>
          </a:p>
        </p:txBody>
      </p:sp>
      <p:pic>
        <p:nvPicPr>
          <p:cNvPr id="15" name="object 15"/>
          <p:cNvPicPr/>
          <p:nvPr/>
        </p:nvPicPr>
        <p:blipFill>
          <a:blip r:embed="rId5" cstate="print"/>
          <a:stretch>
            <a:fillRect/>
          </a:stretch>
        </p:blipFill>
        <p:spPr>
          <a:xfrm>
            <a:off x="8663178" y="3251453"/>
            <a:ext cx="3233165" cy="3182873"/>
          </a:xfrm>
          <a:prstGeom prst="rect">
            <a:avLst/>
          </a:prstGeom>
        </p:spPr>
      </p:pic>
      <p:sp>
        <p:nvSpPr>
          <p:cNvPr id="16" name="object 16"/>
          <p:cNvSpPr/>
          <p:nvPr/>
        </p:nvSpPr>
        <p:spPr>
          <a:xfrm>
            <a:off x="5560695" y="2475610"/>
            <a:ext cx="0" cy="101600"/>
          </a:xfrm>
          <a:custGeom>
            <a:avLst/>
            <a:gdLst/>
            <a:ahLst/>
            <a:cxnLst/>
            <a:rect l="l" t="t" r="r" b="b"/>
            <a:pathLst>
              <a:path h="101600">
                <a:moveTo>
                  <a:pt x="0" y="101600"/>
                </a:moveTo>
                <a:lnTo>
                  <a:pt x="0" y="0"/>
                </a:lnTo>
                <a:lnTo>
                  <a:pt x="0" y="101600"/>
                </a:lnTo>
                <a:close/>
              </a:path>
            </a:pathLst>
          </a:custGeom>
          <a:solidFill>
            <a:srgbClr val="CD9146"/>
          </a:solidFill>
        </p:spPr>
        <p:txBody>
          <a:bodyPr wrap="square" lIns="0" tIns="0" rIns="0" bIns="0" rtlCol="0"/>
          <a:lstStyle/>
          <a:p>
            <a:endParaRPr/>
          </a:p>
        </p:txBody>
      </p:sp>
      <p:sp>
        <p:nvSpPr>
          <p:cNvPr id="17" name="object 17"/>
          <p:cNvSpPr/>
          <p:nvPr/>
        </p:nvSpPr>
        <p:spPr>
          <a:xfrm>
            <a:off x="5448680" y="2313813"/>
            <a:ext cx="0" cy="274320"/>
          </a:xfrm>
          <a:custGeom>
            <a:avLst/>
            <a:gdLst/>
            <a:ahLst/>
            <a:cxnLst/>
            <a:rect l="l" t="t" r="r" b="b"/>
            <a:pathLst>
              <a:path h="274319">
                <a:moveTo>
                  <a:pt x="0" y="274320"/>
                </a:moveTo>
                <a:lnTo>
                  <a:pt x="0" y="0"/>
                </a:lnTo>
              </a:path>
            </a:pathLst>
          </a:custGeom>
          <a:ln w="101600">
            <a:solidFill>
              <a:srgbClr val="CD9146"/>
            </a:solidFill>
          </a:ln>
        </p:spPr>
        <p:txBody>
          <a:bodyPr wrap="square" lIns="0" tIns="0" rIns="0" bIns="0" rtlCol="0"/>
          <a:lstStyle/>
          <a:p>
            <a:endParaRPr/>
          </a:p>
        </p:txBody>
      </p:sp>
      <p:sp>
        <p:nvSpPr>
          <p:cNvPr id="18" name="object 18"/>
          <p:cNvSpPr/>
          <p:nvPr/>
        </p:nvSpPr>
        <p:spPr>
          <a:xfrm>
            <a:off x="681608" y="1945004"/>
            <a:ext cx="0" cy="828675"/>
          </a:xfrm>
          <a:custGeom>
            <a:avLst/>
            <a:gdLst/>
            <a:ahLst/>
            <a:cxnLst/>
            <a:rect l="l" t="t" r="r" b="b"/>
            <a:pathLst>
              <a:path h="828675">
                <a:moveTo>
                  <a:pt x="0" y="828675"/>
                </a:moveTo>
                <a:lnTo>
                  <a:pt x="0" y="0"/>
                </a:lnTo>
              </a:path>
            </a:pathLst>
          </a:custGeom>
          <a:ln w="101600">
            <a:solidFill>
              <a:srgbClr val="CD9146"/>
            </a:solidFill>
          </a:ln>
        </p:spPr>
        <p:txBody>
          <a:bodyPr wrap="square" lIns="0" tIns="0" rIns="0" bIns="0" rtlCol="0"/>
          <a:lstStyle/>
          <a:p>
            <a:endParaRPr/>
          </a:p>
        </p:txBody>
      </p:sp>
      <p:sp>
        <p:nvSpPr>
          <p:cNvPr id="19" name="object 19"/>
          <p:cNvSpPr/>
          <p:nvPr/>
        </p:nvSpPr>
        <p:spPr>
          <a:xfrm>
            <a:off x="686180" y="3043808"/>
            <a:ext cx="0" cy="828675"/>
          </a:xfrm>
          <a:custGeom>
            <a:avLst/>
            <a:gdLst/>
            <a:ahLst/>
            <a:cxnLst/>
            <a:rect l="l" t="t" r="r" b="b"/>
            <a:pathLst>
              <a:path h="828675">
                <a:moveTo>
                  <a:pt x="0" y="828675"/>
                </a:moveTo>
                <a:lnTo>
                  <a:pt x="0" y="0"/>
                </a:lnTo>
              </a:path>
            </a:pathLst>
          </a:custGeom>
          <a:ln w="101600">
            <a:solidFill>
              <a:srgbClr val="CD9146"/>
            </a:solidFill>
          </a:ln>
        </p:spPr>
        <p:txBody>
          <a:bodyPr wrap="square" lIns="0" tIns="0" rIns="0" bIns="0" rtlCol="0"/>
          <a:lstStyle/>
          <a:p>
            <a:endParaRPr/>
          </a:p>
        </p:txBody>
      </p:sp>
      <p:sp>
        <p:nvSpPr>
          <p:cNvPr id="20" name="object 20"/>
          <p:cNvSpPr/>
          <p:nvPr/>
        </p:nvSpPr>
        <p:spPr>
          <a:xfrm>
            <a:off x="690752" y="4134229"/>
            <a:ext cx="0" cy="827405"/>
          </a:xfrm>
          <a:custGeom>
            <a:avLst/>
            <a:gdLst/>
            <a:ahLst/>
            <a:cxnLst/>
            <a:rect l="l" t="t" r="r" b="b"/>
            <a:pathLst>
              <a:path h="827404">
                <a:moveTo>
                  <a:pt x="0" y="827087"/>
                </a:moveTo>
                <a:lnTo>
                  <a:pt x="0" y="0"/>
                </a:lnTo>
              </a:path>
            </a:pathLst>
          </a:custGeom>
          <a:ln w="101600">
            <a:solidFill>
              <a:srgbClr val="CD9146"/>
            </a:solidFill>
          </a:ln>
        </p:spPr>
        <p:txBody>
          <a:bodyPr wrap="square" lIns="0" tIns="0" rIns="0" bIns="0" rtlCol="0"/>
          <a:lstStyle/>
          <a:p>
            <a:endParaRPr/>
          </a:p>
        </p:txBody>
      </p:sp>
      <p:sp>
        <p:nvSpPr>
          <p:cNvPr id="21" name="object 21"/>
          <p:cNvSpPr/>
          <p:nvPr/>
        </p:nvSpPr>
        <p:spPr>
          <a:xfrm>
            <a:off x="5448680" y="3043808"/>
            <a:ext cx="0" cy="274320"/>
          </a:xfrm>
          <a:custGeom>
            <a:avLst/>
            <a:gdLst/>
            <a:ahLst/>
            <a:cxnLst/>
            <a:rect l="l" t="t" r="r" b="b"/>
            <a:pathLst>
              <a:path h="274320">
                <a:moveTo>
                  <a:pt x="0" y="274320"/>
                </a:moveTo>
                <a:lnTo>
                  <a:pt x="0" y="0"/>
                </a:lnTo>
              </a:path>
            </a:pathLst>
          </a:custGeom>
          <a:ln w="101600">
            <a:solidFill>
              <a:srgbClr val="CD9146"/>
            </a:solidFill>
          </a:ln>
        </p:spPr>
        <p:txBody>
          <a:bodyPr wrap="square" lIns="0" tIns="0" rIns="0" bIns="0" rtlCol="0"/>
          <a:lstStyle/>
          <a:p>
            <a:endParaRPr/>
          </a:p>
        </p:txBody>
      </p:sp>
      <p:sp>
        <p:nvSpPr>
          <p:cNvPr id="22" name="object 22"/>
          <p:cNvSpPr/>
          <p:nvPr/>
        </p:nvSpPr>
        <p:spPr>
          <a:xfrm>
            <a:off x="5448680" y="2665857"/>
            <a:ext cx="0" cy="274320"/>
          </a:xfrm>
          <a:custGeom>
            <a:avLst/>
            <a:gdLst/>
            <a:ahLst/>
            <a:cxnLst/>
            <a:rect l="l" t="t" r="r" b="b"/>
            <a:pathLst>
              <a:path h="274319">
                <a:moveTo>
                  <a:pt x="0" y="274320"/>
                </a:moveTo>
                <a:lnTo>
                  <a:pt x="0" y="0"/>
                </a:lnTo>
              </a:path>
            </a:pathLst>
          </a:custGeom>
          <a:ln w="101600">
            <a:solidFill>
              <a:srgbClr val="CD9146"/>
            </a:solidFill>
          </a:ln>
        </p:spPr>
        <p:txBody>
          <a:bodyPr wrap="square" lIns="0" tIns="0" rIns="0" bIns="0" rtlCol="0"/>
          <a:lstStyle/>
          <a:p>
            <a:endParaRPr/>
          </a:p>
        </p:txBody>
      </p:sp>
      <p:sp>
        <p:nvSpPr>
          <p:cNvPr id="23" name="object 23"/>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24" name="object 24"/>
          <p:cNvSpPr txBox="1"/>
          <p:nvPr/>
        </p:nvSpPr>
        <p:spPr>
          <a:xfrm>
            <a:off x="11698526" y="6576397"/>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latin typeface="Arial MT"/>
                <a:cs typeface="Arial MT"/>
              </a:rPr>
              <a:t>6</a:t>
            </a:fld>
            <a:endParaRPr sz="1200">
              <a:latin typeface="Arial MT"/>
              <a:cs typeface="Arial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96815" y="289666"/>
            <a:ext cx="4197985" cy="330200"/>
          </a:xfrm>
          <a:prstGeom prst="rect">
            <a:avLst/>
          </a:prstGeom>
        </p:spPr>
        <p:txBody>
          <a:bodyPr vert="horz" wrap="square" lIns="0" tIns="12065" rIns="0" bIns="0" rtlCol="0">
            <a:spAutoFit/>
          </a:bodyPr>
          <a:lstStyle/>
          <a:p>
            <a:pPr marL="12700">
              <a:lnSpc>
                <a:spcPct val="100000"/>
              </a:lnSpc>
              <a:spcBef>
                <a:spcPts val="95"/>
              </a:spcBef>
            </a:pPr>
            <a:r>
              <a:rPr sz="2000" spc="-5" dirty="0">
                <a:solidFill>
                  <a:srgbClr val="767070"/>
                </a:solidFill>
              </a:rPr>
              <a:t>Module 24:</a:t>
            </a:r>
            <a:r>
              <a:rPr sz="2000" spc="-15" dirty="0">
                <a:solidFill>
                  <a:srgbClr val="767070"/>
                </a:solidFill>
              </a:rPr>
              <a:t> </a:t>
            </a:r>
            <a:r>
              <a:rPr sz="2000" spc="-5" dirty="0">
                <a:solidFill>
                  <a:srgbClr val="767070"/>
                </a:solidFill>
              </a:rPr>
              <a:t>Prepare</a:t>
            </a:r>
            <a:r>
              <a:rPr sz="2000" dirty="0">
                <a:solidFill>
                  <a:srgbClr val="767070"/>
                </a:solidFill>
              </a:rPr>
              <a:t> </a:t>
            </a:r>
            <a:r>
              <a:rPr sz="2000" spc="-5" dirty="0">
                <a:solidFill>
                  <a:srgbClr val="767070"/>
                </a:solidFill>
              </a:rPr>
              <a:t>for</a:t>
            </a:r>
            <a:r>
              <a:rPr sz="2000" spc="-20" dirty="0">
                <a:solidFill>
                  <a:srgbClr val="767070"/>
                </a:solidFill>
              </a:rPr>
              <a:t> </a:t>
            </a:r>
            <a:r>
              <a:rPr sz="2000" spc="-10" dirty="0">
                <a:solidFill>
                  <a:srgbClr val="767070"/>
                </a:solidFill>
              </a:rPr>
              <a:t>Evacuation</a:t>
            </a:r>
            <a:endParaRPr sz="2000"/>
          </a:p>
        </p:txBody>
      </p:sp>
      <p:pic>
        <p:nvPicPr>
          <p:cNvPr id="3" name="object 3"/>
          <p:cNvPicPr/>
          <p:nvPr/>
        </p:nvPicPr>
        <p:blipFill>
          <a:blip r:embed="rId3" cstate="print"/>
          <a:stretch>
            <a:fillRect/>
          </a:stretch>
        </p:blipFill>
        <p:spPr>
          <a:xfrm>
            <a:off x="309372" y="255270"/>
            <a:ext cx="1173467" cy="656081"/>
          </a:xfrm>
          <a:prstGeom prst="rect">
            <a:avLst/>
          </a:prstGeom>
        </p:spPr>
      </p:pic>
      <p:sp>
        <p:nvSpPr>
          <p:cNvPr id="4" name="object 4"/>
          <p:cNvSpPr txBox="1"/>
          <p:nvPr/>
        </p:nvSpPr>
        <p:spPr>
          <a:xfrm>
            <a:off x="3453954" y="674794"/>
            <a:ext cx="5284470" cy="1068070"/>
          </a:xfrm>
          <a:prstGeom prst="rect">
            <a:avLst/>
          </a:prstGeom>
        </p:spPr>
        <p:txBody>
          <a:bodyPr vert="horz" wrap="square" lIns="0" tIns="74295" rIns="0" bIns="0" rtlCol="0">
            <a:spAutoFit/>
          </a:bodyPr>
          <a:lstStyle/>
          <a:p>
            <a:pPr marL="12700" marR="5080" indent="88900">
              <a:lnSpc>
                <a:spcPts val="3890"/>
              </a:lnSpc>
              <a:spcBef>
                <a:spcPts val="585"/>
              </a:spcBef>
            </a:pPr>
            <a:r>
              <a:rPr sz="3600" b="1" spc="-5" dirty="0">
                <a:latin typeface="Arial"/>
                <a:cs typeface="Arial"/>
              </a:rPr>
              <a:t>CRITICAL ACTIONS </a:t>
            </a:r>
            <a:r>
              <a:rPr sz="3600" b="1" dirty="0">
                <a:latin typeface="Arial"/>
                <a:cs typeface="Arial"/>
              </a:rPr>
              <a:t>TO </a:t>
            </a:r>
            <a:r>
              <a:rPr sz="3600" b="1" spc="-990" dirty="0">
                <a:latin typeface="Arial"/>
                <a:cs typeface="Arial"/>
              </a:rPr>
              <a:t> </a:t>
            </a:r>
            <a:r>
              <a:rPr sz="3600" b="1" dirty="0">
                <a:solidFill>
                  <a:srgbClr val="BB8542"/>
                </a:solidFill>
                <a:latin typeface="Arial"/>
                <a:cs typeface="Arial"/>
              </a:rPr>
              <a:t>PREPARE</a:t>
            </a:r>
            <a:r>
              <a:rPr sz="3600" b="1" spc="-80" dirty="0">
                <a:solidFill>
                  <a:srgbClr val="BB8542"/>
                </a:solidFill>
                <a:latin typeface="Arial"/>
                <a:cs typeface="Arial"/>
              </a:rPr>
              <a:t> </a:t>
            </a:r>
            <a:r>
              <a:rPr sz="3600" b="1" spc="-5" dirty="0">
                <a:solidFill>
                  <a:srgbClr val="BB8542"/>
                </a:solidFill>
                <a:latin typeface="Arial"/>
                <a:cs typeface="Arial"/>
              </a:rPr>
              <a:t>CASUALTIES</a:t>
            </a:r>
            <a:endParaRPr sz="3600">
              <a:latin typeface="Arial"/>
              <a:cs typeface="Arial"/>
            </a:endParaRPr>
          </a:p>
        </p:txBody>
      </p:sp>
      <p:sp>
        <p:nvSpPr>
          <p:cNvPr id="5" name="object 5"/>
          <p:cNvSpPr txBox="1"/>
          <p:nvPr/>
        </p:nvSpPr>
        <p:spPr>
          <a:xfrm>
            <a:off x="465421" y="4264766"/>
            <a:ext cx="2564130" cy="2016760"/>
          </a:xfrm>
          <a:prstGeom prst="rect">
            <a:avLst/>
          </a:prstGeom>
        </p:spPr>
        <p:txBody>
          <a:bodyPr vert="horz" wrap="square" lIns="0" tIns="12065" rIns="0" bIns="0" rtlCol="0">
            <a:spAutoFit/>
          </a:bodyPr>
          <a:lstStyle/>
          <a:p>
            <a:pPr algn="ctr">
              <a:lnSpc>
                <a:spcPct val="100000"/>
              </a:lnSpc>
              <a:spcBef>
                <a:spcPts val="95"/>
              </a:spcBef>
            </a:pPr>
            <a:r>
              <a:rPr sz="2000" b="1" spc="-5" dirty="0">
                <a:latin typeface="Arial"/>
                <a:cs typeface="Arial"/>
              </a:rPr>
              <a:t>Complete</a:t>
            </a:r>
            <a:r>
              <a:rPr sz="2000" b="1" spc="-35" dirty="0">
                <a:latin typeface="Arial"/>
                <a:cs typeface="Arial"/>
              </a:rPr>
              <a:t> </a:t>
            </a:r>
            <a:r>
              <a:rPr sz="2000" spc="-5" dirty="0">
                <a:latin typeface="Arial MT"/>
                <a:cs typeface="Arial MT"/>
              </a:rPr>
              <a:t>and</a:t>
            </a:r>
            <a:r>
              <a:rPr sz="2000" spc="-35" dirty="0">
                <a:latin typeface="Arial MT"/>
                <a:cs typeface="Arial MT"/>
              </a:rPr>
              <a:t> </a:t>
            </a:r>
            <a:r>
              <a:rPr sz="2000" b="1" spc="-5" dirty="0">
                <a:latin typeface="Arial"/>
                <a:cs typeface="Arial"/>
              </a:rPr>
              <a:t>secure</a:t>
            </a:r>
            <a:endParaRPr sz="2000">
              <a:latin typeface="Arial"/>
              <a:cs typeface="Arial"/>
            </a:endParaRPr>
          </a:p>
          <a:p>
            <a:pPr marL="307975" marR="300355" algn="ctr">
              <a:lnSpc>
                <a:spcPct val="100000"/>
              </a:lnSpc>
            </a:pPr>
            <a:r>
              <a:rPr sz="2000" spc="-5" dirty="0">
                <a:latin typeface="Arial MT"/>
                <a:cs typeface="Arial MT"/>
              </a:rPr>
              <a:t>DD</a:t>
            </a:r>
            <a:r>
              <a:rPr sz="2000" spc="-20" dirty="0">
                <a:latin typeface="Arial MT"/>
                <a:cs typeface="Arial MT"/>
              </a:rPr>
              <a:t> </a:t>
            </a:r>
            <a:r>
              <a:rPr sz="2000" spc="-5" dirty="0">
                <a:latin typeface="Arial MT"/>
                <a:cs typeface="Arial MT"/>
              </a:rPr>
              <a:t>Form</a:t>
            </a:r>
            <a:r>
              <a:rPr sz="2000" spc="-25" dirty="0">
                <a:latin typeface="Arial MT"/>
                <a:cs typeface="Arial MT"/>
              </a:rPr>
              <a:t> </a:t>
            </a:r>
            <a:r>
              <a:rPr sz="2000" spc="-5" dirty="0">
                <a:latin typeface="Arial MT"/>
                <a:cs typeface="Arial MT"/>
              </a:rPr>
              <a:t>1380</a:t>
            </a:r>
            <a:r>
              <a:rPr sz="2000" spc="-35" dirty="0">
                <a:latin typeface="Arial MT"/>
                <a:cs typeface="Arial MT"/>
              </a:rPr>
              <a:t> </a:t>
            </a:r>
            <a:r>
              <a:rPr sz="2000" spc="-5" dirty="0">
                <a:latin typeface="Arial MT"/>
                <a:cs typeface="Arial MT"/>
              </a:rPr>
              <a:t>to </a:t>
            </a:r>
            <a:r>
              <a:rPr sz="2000" spc="-540" dirty="0">
                <a:latin typeface="Arial MT"/>
                <a:cs typeface="Arial MT"/>
              </a:rPr>
              <a:t> </a:t>
            </a:r>
            <a:r>
              <a:rPr sz="2000" spc="-5" dirty="0">
                <a:latin typeface="Arial MT"/>
                <a:cs typeface="Arial MT"/>
              </a:rPr>
              <a:t>the</a:t>
            </a:r>
            <a:r>
              <a:rPr sz="2000" spc="-25" dirty="0">
                <a:latin typeface="Arial MT"/>
                <a:cs typeface="Arial MT"/>
              </a:rPr>
              <a:t> </a:t>
            </a:r>
            <a:r>
              <a:rPr sz="2000" spc="-5" dirty="0">
                <a:latin typeface="Arial MT"/>
                <a:cs typeface="Arial MT"/>
              </a:rPr>
              <a:t>casualty</a:t>
            </a:r>
            <a:endParaRPr sz="2000">
              <a:latin typeface="Arial MT"/>
              <a:cs typeface="Arial MT"/>
            </a:endParaRPr>
          </a:p>
          <a:p>
            <a:pPr marL="147320" marR="70485" algn="ctr">
              <a:lnSpc>
                <a:spcPct val="100000"/>
              </a:lnSpc>
              <a:spcBef>
                <a:spcPts val="800"/>
              </a:spcBef>
            </a:pPr>
            <a:r>
              <a:rPr sz="1600" spc="-5" dirty="0">
                <a:latin typeface="Arial MT"/>
                <a:cs typeface="Arial MT"/>
              </a:rPr>
              <a:t>Attach complete </a:t>
            </a:r>
            <a:r>
              <a:rPr sz="1600" dirty="0">
                <a:latin typeface="Arial MT"/>
                <a:cs typeface="Arial MT"/>
              </a:rPr>
              <a:t>DD </a:t>
            </a:r>
            <a:r>
              <a:rPr sz="1600" spc="-5" dirty="0">
                <a:latin typeface="Arial MT"/>
                <a:cs typeface="Arial MT"/>
              </a:rPr>
              <a:t>Form </a:t>
            </a:r>
            <a:r>
              <a:rPr sz="1600" spc="-430" dirty="0">
                <a:latin typeface="Arial MT"/>
                <a:cs typeface="Arial MT"/>
              </a:rPr>
              <a:t> </a:t>
            </a:r>
            <a:r>
              <a:rPr sz="1600" spc="-5" dirty="0">
                <a:latin typeface="Arial MT"/>
                <a:cs typeface="Arial MT"/>
              </a:rPr>
              <a:t>1380 to the casualty in </a:t>
            </a:r>
            <a:r>
              <a:rPr sz="1600" dirty="0">
                <a:latin typeface="Arial MT"/>
                <a:cs typeface="Arial MT"/>
              </a:rPr>
              <a:t>a </a:t>
            </a:r>
            <a:r>
              <a:rPr sz="1600" spc="5" dirty="0">
                <a:latin typeface="Arial MT"/>
                <a:cs typeface="Arial MT"/>
              </a:rPr>
              <a:t> </a:t>
            </a:r>
            <a:r>
              <a:rPr sz="1600" spc="-5" dirty="0">
                <a:latin typeface="Arial MT"/>
                <a:cs typeface="Arial MT"/>
              </a:rPr>
              <a:t>prominent location </a:t>
            </a:r>
            <a:r>
              <a:rPr sz="1600" dirty="0">
                <a:latin typeface="Arial MT"/>
                <a:cs typeface="Arial MT"/>
              </a:rPr>
              <a:t>(</a:t>
            </a:r>
            <a:r>
              <a:rPr sz="1600" b="1" dirty="0">
                <a:latin typeface="Arial"/>
                <a:cs typeface="Arial"/>
              </a:rPr>
              <a:t>wrist</a:t>
            </a:r>
            <a:r>
              <a:rPr sz="1600" dirty="0">
                <a:latin typeface="Arial MT"/>
                <a:cs typeface="Arial MT"/>
              </a:rPr>
              <a:t>, </a:t>
            </a:r>
            <a:r>
              <a:rPr sz="1600" spc="-430" dirty="0">
                <a:latin typeface="Arial MT"/>
                <a:cs typeface="Arial MT"/>
              </a:rPr>
              <a:t> </a:t>
            </a:r>
            <a:r>
              <a:rPr sz="1600" b="1" spc="-5" dirty="0">
                <a:latin typeface="Arial"/>
                <a:cs typeface="Arial"/>
              </a:rPr>
              <a:t>belt</a:t>
            </a:r>
            <a:r>
              <a:rPr sz="1600" b="1" dirty="0">
                <a:latin typeface="Arial"/>
                <a:cs typeface="Arial"/>
              </a:rPr>
              <a:t> </a:t>
            </a:r>
            <a:r>
              <a:rPr sz="1600" b="1" spc="-5" dirty="0">
                <a:latin typeface="Arial"/>
                <a:cs typeface="Arial"/>
              </a:rPr>
              <a:t>loop</a:t>
            </a:r>
            <a:r>
              <a:rPr sz="1600" b="1" dirty="0">
                <a:latin typeface="Arial"/>
                <a:cs typeface="Arial"/>
              </a:rPr>
              <a:t> </a:t>
            </a:r>
            <a:r>
              <a:rPr sz="1600" spc="-5" dirty="0">
                <a:latin typeface="Arial MT"/>
                <a:cs typeface="Arial MT"/>
              </a:rPr>
              <a:t>of pants,</a:t>
            </a:r>
            <a:r>
              <a:rPr sz="1600" spc="10" dirty="0">
                <a:latin typeface="Arial MT"/>
                <a:cs typeface="Arial MT"/>
              </a:rPr>
              <a:t> </a:t>
            </a:r>
            <a:r>
              <a:rPr sz="1600" spc="-5" dirty="0">
                <a:latin typeface="Arial MT"/>
                <a:cs typeface="Arial MT"/>
              </a:rPr>
              <a:t>etc.)</a:t>
            </a:r>
            <a:endParaRPr sz="1600">
              <a:latin typeface="Arial MT"/>
              <a:cs typeface="Arial MT"/>
            </a:endParaRPr>
          </a:p>
        </p:txBody>
      </p:sp>
      <p:sp>
        <p:nvSpPr>
          <p:cNvPr id="6" name="object 6"/>
          <p:cNvSpPr txBox="1"/>
          <p:nvPr/>
        </p:nvSpPr>
        <p:spPr>
          <a:xfrm>
            <a:off x="3355588" y="4264766"/>
            <a:ext cx="2618740" cy="939800"/>
          </a:xfrm>
          <a:prstGeom prst="rect">
            <a:avLst/>
          </a:prstGeom>
        </p:spPr>
        <p:txBody>
          <a:bodyPr vert="horz" wrap="square" lIns="0" tIns="12065" rIns="0" bIns="0" rtlCol="0">
            <a:spAutoFit/>
          </a:bodyPr>
          <a:lstStyle/>
          <a:p>
            <a:pPr marL="12700" marR="5080" algn="ctr">
              <a:lnSpc>
                <a:spcPct val="100000"/>
              </a:lnSpc>
              <a:spcBef>
                <a:spcPts val="95"/>
              </a:spcBef>
            </a:pPr>
            <a:r>
              <a:rPr sz="2000" b="1" spc="-5" dirty="0">
                <a:latin typeface="Arial"/>
                <a:cs typeface="Arial"/>
              </a:rPr>
              <a:t>Secure</a:t>
            </a:r>
            <a:r>
              <a:rPr sz="2000" b="1" spc="-20" dirty="0">
                <a:latin typeface="Arial"/>
                <a:cs typeface="Arial"/>
              </a:rPr>
              <a:t> </a:t>
            </a:r>
            <a:r>
              <a:rPr sz="2000" b="1" spc="-5" dirty="0">
                <a:latin typeface="Arial"/>
                <a:cs typeface="Arial"/>
              </a:rPr>
              <a:t>all</a:t>
            </a:r>
            <a:r>
              <a:rPr sz="2000" b="1" spc="-35" dirty="0">
                <a:latin typeface="Arial"/>
                <a:cs typeface="Arial"/>
              </a:rPr>
              <a:t> </a:t>
            </a:r>
            <a:r>
              <a:rPr sz="2000" b="1" spc="-5" dirty="0">
                <a:latin typeface="Arial"/>
                <a:cs typeface="Arial"/>
              </a:rPr>
              <a:t>loose</a:t>
            </a:r>
            <a:r>
              <a:rPr sz="2000" b="1" spc="-30" dirty="0">
                <a:latin typeface="Arial"/>
                <a:cs typeface="Arial"/>
              </a:rPr>
              <a:t> </a:t>
            </a:r>
            <a:r>
              <a:rPr sz="2000" b="1" spc="-10" dirty="0">
                <a:latin typeface="Arial"/>
                <a:cs typeface="Arial"/>
              </a:rPr>
              <a:t>ends </a:t>
            </a:r>
            <a:r>
              <a:rPr sz="2000" b="1" spc="-540" dirty="0">
                <a:latin typeface="Arial"/>
                <a:cs typeface="Arial"/>
              </a:rPr>
              <a:t> </a:t>
            </a:r>
            <a:r>
              <a:rPr sz="2000" spc="-5" dirty="0">
                <a:latin typeface="Arial MT"/>
                <a:cs typeface="Arial MT"/>
              </a:rPr>
              <a:t>of</a:t>
            </a:r>
            <a:r>
              <a:rPr sz="2000" spc="-15" dirty="0">
                <a:latin typeface="Arial MT"/>
                <a:cs typeface="Arial MT"/>
              </a:rPr>
              <a:t> </a:t>
            </a:r>
            <a:r>
              <a:rPr sz="2000" spc="-10" dirty="0">
                <a:latin typeface="Arial MT"/>
                <a:cs typeface="Arial MT"/>
              </a:rPr>
              <a:t>bandages</a:t>
            </a:r>
            <a:r>
              <a:rPr sz="2000" spc="5" dirty="0">
                <a:latin typeface="Arial MT"/>
                <a:cs typeface="Arial MT"/>
              </a:rPr>
              <a:t> </a:t>
            </a:r>
            <a:r>
              <a:rPr sz="2000" spc="-5" dirty="0">
                <a:latin typeface="Arial MT"/>
                <a:cs typeface="Arial MT"/>
              </a:rPr>
              <a:t>and </a:t>
            </a:r>
            <a:r>
              <a:rPr sz="2000" dirty="0">
                <a:latin typeface="Arial MT"/>
                <a:cs typeface="Arial MT"/>
              </a:rPr>
              <a:t> </a:t>
            </a:r>
            <a:r>
              <a:rPr sz="2000" spc="-5" dirty="0">
                <a:latin typeface="Arial MT"/>
                <a:cs typeface="Arial MT"/>
              </a:rPr>
              <a:t>wraps,</a:t>
            </a:r>
            <a:r>
              <a:rPr sz="2000" spc="-35" dirty="0">
                <a:latin typeface="Arial MT"/>
                <a:cs typeface="Arial MT"/>
              </a:rPr>
              <a:t> </a:t>
            </a:r>
            <a:r>
              <a:rPr sz="2000" spc="-5" dirty="0">
                <a:latin typeface="Arial MT"/>
                <a:cs typeface="Arial MT"/>
              </a:rPr>
              <a:t>and</a:t>
            </a:r>
            <a:r>
              <a:rPr sz="2000" spc="-25" dirty="0">
                <a:latin typeface="Arial MT"/>
                <a:cs typeface="Arial MT"/>
              </a:rPr>
              <a:t> </a:t>
            </a:r>
            <a:r>
              <a:rPr sz="2000" spc="-5" dirty="0">
                <a:latin typeface="Arial MT"/>
                <a:cs typeface="Arial MT"/>
              </a:rPr>
              <a:t>equipment</a:t>
            </a:r>
            <a:endParaRPr sz="2000">
              <a:latin typeface="Arial MT"/>
              <a:cs typeface="Arial MT"/>
            </a:endParaRPr>
          </a:p>
        </p:txBody>
      </p:sp>
      <p:sp>
        <p:nvSpPr>
          <p:cNvPr id="7" name="object 7"/>
          <p:cNvSpPr txBox="1"/>
          <p:nvPr/>
        </p:nvSpPr>
        <p:spPr>
          <a:xfrm>
            <a:off x="6351821" y="4264766"/>
            <a:ext cx="2465705" cy="939800"/>
          </a:xfrm>
          <a:prstGeom prst="rect">
            <a:avLst/>
          </a:prstGeom>
        </p:spPr>
        <p:txBody>
          <a:bodyPr vert="horz" wrap="square" lIns="0" tIns="12065" rIns="0" bIns="0" rtlCol="0">
            <a:spAutoFit/>
          </a:bodyPr>
          <a:lstStyle/>
          <a:p>
            <a:pPr marL="222885" marR="5080" indent="-210820">
              <a:lnSpc>
                <a:spcPct val="100000"/>
              </a:lnSpc>
              <a:spcBef>
                <a:spcPts val="95"/>
              </a:spcBef>
            </a:pPr>
            <a:r>
              <a:rPr sz="2000" b="1" spc="-5" dirty="0">
                <a:latin typeface="Arial"/>
                <a:cs typeface="Arial"/>
              </a:rPr>
              <a:t>Secure</a:t>
            </a:r>
            <a:r>
              <a:rPr sz="2000" b="1" spc="-75" dirty="0">
                <a:latin typeface="Arial"/>
                <a:cs typeface="Arial"/>
              </a:rPr>
              <a:t> </a:t>
            </a:r>
            <a:r>
              <a:rPr sz="2000" b="1" spc="-5" dirty="0">
                <a:latin typeface="Arial"/>
                <a:cs typeface="Arial"/>
              </a:rPr>
              <a:t>hypothermia </a:t>
            </a:r>
            <a:r>
              <a:rPr sz="2000" b="1" spc="-540" dirty="0">
                <a:latin typeface="Arial"/>
                <a:cs typeface="Arial"/>
              </a:rPr>
              <a:t> </a:t>
            </a:r>
            <a:r>
              <a:rPr sz="2000" spc="-5" dirty="0">
                <a:latin typeface="Arial MT"/>
                <a:cs typeface="Arial MT"/>
              </a:rPr>
              <a:t>prevention wraps, </a:t>
            </a:r>
            <a:r>
              <a:rPr sz="2000" dirty="0">
                <a:latin typeface="Arial MT"/>
                <a:cs typeface="Arial MT"/>
              </a:rPr>
              <a:t> </a:t>
            </a:r>
            <a:r>
              <a:rPr sz="2000" spc="-5" dirty="0">
                <a:latin typeface="Arial MT"/>
                <a:cs typeface="Arial MT"/>
              </a:rPr>
              <a:t>blankets,</a:t>
            </a:r>
            <a:r>
              <a:rPr sz="2000" spc="-25" dirty="0">
                <a:latin typeface="Arial MT"/>
                <a:cs typeface="Arial MT"/>
              </a:rPr>
              <a:t> </a:t>
            </a:r>
            <a:r>
              <a:rPr sz="2000" spc="-5" dirty="0">
                <a:latin typeface="Arial MT"/>
                <a:cs typeface="Arial MT"/>
              </a:rPr>
              <a:t>&amp;</a:t>
            </a:r>
            <a:r>
              <a:rPr sz="2000" spc="-15" dirty="0">
                <a:latin typeface="Arial MT"/>
                <a:cs typeface="Arial MT"/>
              </a:rPr>
              <a:t> </a:t>
            </a:r>
            <a:r>
              <a:rPr sz="2000" spc="-5" dirty="0">
                <a:latin typeface="Arial MT"/>
                <a:cs typeface="Arial MT"/>
              </a:rPr>
              <a:t>straps</a:t>
            </a:r>
            <a:endParaRPr sz="2000">
              <a:latin typeface="Arial MT"/>
              <a:cs typeface="Arial MT"/>
            </a:endParaRPr>
          </a:p>
        </p:txBody>
      </p:sp>
      <p:sp>
        <p:nvSpPr>
          <p:cNvPr id="8" name="object 8"/>
          <p:cNvSpPr txBox="1"/>
          <p:nvPr/>
        </p:nvSpPr>
        <p:spPr>
          <a:xfrm>
            <a:off x="9305425" y="4264766"/>
            <a:ext cx="2392680" cy="939800"/>
          </a:xfrm>
          <a:prstGeom prst="rect">
            <a:avLst/>
          </a:prstGeom>
        </p:spPr>
        <p:txBody>
          <a:bodyPr vert="horz" wrap="square" lIns="0" tIns="12065" rIns="0" bIns="0" rtlCol="0">
            <a:spAutoFit/>
          </a:bodyPr>
          <a:lstStyle/>
          <a:p>
            <a:pPr marL="12065" marR="5080" algn="ctr">
              <a:lnSpc>
                <a:spcPct val="100000"/>
              </a:lnSpc>
              <a:spcBef>
                <a:spcPts val="95"/>
              </a:spcBef>
            </a:pPr>
            <a:r>
              <a:rPr sz="2000" b="1" spc="-5" dirty="0">
                <a:latin typeface="Arial"/>
                <a:cs typeface="Arial"/>
              </a:rPr>
              <a:t>Secure</a:t>
            </a:r>
            <a:r>
              <a:rPr sz="2000" b="1" spc="-35" dirty="0">
                <a:latin typeface="Arial"/>
                <a:cs typeface="Arial"/>
              </a:rPr>
              <a:t> </a:t>
            </a:r>
            <a:r>
              <a:rPr sz="2000" b="1" spc="-5" dirty="0">
                <a:latin typeface="Arial"/>
                <a:cs typeface="Arial"/>
              </a:rPr>
              <a:t>litter</a:t>
            </a:r>
            <a:r>
              <a:rPr sz="2000" b="1" spc="-55" dirty="0">
                <a:latin typeface="Arial"/>
                <a:cs typeface="Arial"/>
              </a:rPr>
              <a:t> </a:t>
            </a:r>
            <a:r>
              <a:rPr sz="2000" b="1" spc="-5" dirty="0">
                <a:latin typeface="Arial"/>
                <a:cs typeface="Arial"/>
              </a:rPr>
              <a:t>straps</a:t>
            </a:r>
            <a:r>
              <a:rPr sz="2000" spc="-5" dirty="0">
                <a:latin typeface="Arial MT"/>
                <a:cs typeface="Arial MT"/>
              </a:rPr>
              <a:t>, </a:t>
            </a:r>
            <a:r>
              <a:rPr sz="2000" spc="-540" dirty="0">
                <a:latin typeface="Arial MT"/>
                <a:cs typeface="Arial MT"/>
              </a:rPr>
              <a:t> </a:t>
            </a:r>
            <a:r>
              <a:rPr sz="2000" spc="-5" dirty="0">
                <a:latin typeface="Arial MT"/>
                <a:cs typeface="Arial MT"/>
              </a:rPr>
              <a:t>consider additional </a:t>
            </a:r>
            <a:r>
              <a:rPr sz="2000" dirty="0">
                <a:latin typeface="Arial MT"/>
                <a:cs typeface="Arial MT"/>
              </a:rPr>
              <a:t> </a:t>
            </a:r>
            <a:r>
              <a:rPr sz="2000" spc="-10" dirty="0">
                <a:latin typeface="Arial MT"/>
                <a:cs typeface="Arial MT"/>
              </a:rPr>
              <a:t>padding</a:t>
            </a:r>
            <a:endParaRPr sz="2000">
              <a:latin typeface="Arial MT"/>
              <a:cs typeface="Arial MT"/>
            </a:endParaRPr>
          </a:p>
        </p:txBody>
      </p:sp>
      <p:pic>
        <p:nvPicPr>
          <p:cNvPr id="9" name="object 9"/>
          <p:cNvPicPr/>
          <p:nvPr/>
        </p:nvPicPr>
        <p:blipFill>
          <a:blip r:embed="rId4" cstate="print"/>
          <a:stretch>
            <a:fillRect/>
          </a:stretch>
        </p:blipFill>
        <p:spPr>
          <a:xfrm>
            <a:off x="695705" y="1557527"/>
            <a:ext cx="2001773" cy="2583929"/>
          </a:xfrm>
          <a:prstGeom prst="rect">
            <a:avLst/>
          </a:prstGeom>
        </p:spPr>
      </p:pic>
      <p:pic>
        <p:nvPicPr>
          <p:cNvPr id="10" name="object 10"/>
          <p:cNvPicPr/>
          <p:nvPr/>
        </p:nvPicPr>
        <p:blipFill>
          <a:blip r:embed="rId5" cstate="print"/>
          <a:stretch>
            <a:fillRect/>
          </a:stretch>
        </p:blipFill>
        <p:spPr>
          <a:xfrm>
            <a:off x="9274302" y="1888998"/>
            <a:ext cx="2290571" cy="2302001"/>
          </a:xfrm>
          <a:prstGeom prst="rect">
            <a:avLst/>
          </a:prstGeom>
        </p:spPr>
      </p:pic>
      <p:grpSp>
        <p:nvGrpSpPr>
          <p:cNvPr id="11" name="object 11"/>
          <p:cNvGrpSpPr/>
          <p:nvPr/>
        </p:nvGrpSpPr>
        <p:grpSpPr>
          <a:xfrm>
            <a:off x="7034783" y="5515353"/>
            <a:ext cx="4889500" cy="782955"/>
            <a:chOff x="7034783" y="5515353"/>
            <a:chExt cx="4889500" cy="782955"/>
          </a:xfrm>
        </p:grpSpPr>
        <p:sp>
          <p:nvSpPr>
            <p:cNvPr id="12" name="object 12"/>
            <p:cNvSpPr/>
            <p:nvPr/>
          </p:nvSpPr>
          <p:spPr>
            <a:xfrm>
              <a:off x="7044308" y="5524878"/>
              <a:ext cx="4870450" cy="763905"/>
            </a:xfrm>
            <a:custGeom>
              <a:avLst/>
              <a:gdLst/>
              <a:ahLst/>
              <a:cxnLst/>
              <a:rect l="l" t="t" r="r" b="b"/>
              <a:pathLst>
                <a:path w="4870450" h="763904">
                  <a:moveTo>
                    <a:pt x="4851006" y="0"/>
                  </a:moveTo>
                  <a:lnTo>
                    <a:pt x="18935" y="0"/>
                  </a:lnTo>
                  <a:lnTo>
                    <a:pt x="11562" y="1488"/>
                  </a:lnTo>
                  <a:lnTo>
                    <a:pt x="5543" y="5548"/>
                  </a:lnTo>
                  <a:lnTo>
                    <a:pt x="1487" y="11567"/>
                  </a:lnTo>
                  <a:lnTo>
                    <a:pt x="0" y="18935"/>
                  </a:lnTo>
                  <a:lnTo>
                    <a:pt x="0" y="744588"/>
                  </a:lnTo>
                  <a:lnTo>
                    <a:pt x="1487" y="751961"/>
                  </a:lnTo>
                  <a:lnTo>
                    <a:pt x="5543" y="757980"/>
                  </a:lnTo>
                  <a:lnTo>
                    <a:pt x="11562" y="762036"/>
                  </a:lnTo>
                  <a:lnTo>
                    <a:pt x="18935" y="763523"/>
                  </a:lnTo>
                  <a:lnTo>
                    <a:pt x="4851006" y="763523"/>
                  </a:lnTo>
                  <a:lnTo>
                    <a:pt x="4858379" y="762036"/>
                  </a:lnTo>
                  <a:lnTo>
                    <a:pt x="4864398" y="757980"/>
                  </a:lnTo>
                  <a:lnTo>
                    <a:pt x="4868454" y="751961"/>
                  </a:lnTo>
                  <a:lnTo>
                    <a:pt x="4869942" y="744588"/>
                  </a:lnTo>
                  <a:lnTo>
                    <a:pt x="4869942" y="18935"/>
                  </a:lnTo>
                  <a:lnTo>
                    <a:pt x="4868454" y="11567"/>
                  </a:lnTo>
                  <a:lnTo>
                    <a:pt x="4864398" y="5548"/>
                  </a:lnTo>
                  <a:lnTo>
                    <a:pt x="4858379" y="1488"/>
                  </a:lnTo>
                  <a:lnTo>
                    <a:pt x="4851006" y="0"/>
                  </a:lnTo>
                  <a:close/>
                </a:path>
              </a:pathLst>
            </a:custGeom>
            <a:solidFill>
              <a:srgbClr val="FFF4D2"/>
            </a:solidFill>
          </p:spPr>
          <p:txBody>
            <a:bodyPr wrap="square" lIns="0" tIns="0" rIns="0" bIns="0" rtlCol="0"/>
            <a:lstStyle/>
            <a:p>
              <a:endParaRPr/>
            </a:p>
          </p:txBody>
        </p:sp>
        <p:sp>
          <p:nvSpPr>
            <p:cNvPr id="13" name="object 13"/>
            <p:cNvSpPr/>
            <p:nvPr/>
          </p:nvSpPr>
          <p:spPr>
            <a:xfrm>
              <a:off x="7044308" y="5524878"/>
              <a:ext cx="4870450" cy="763905"/>
            </a:xfrm>
            <a:custGeom>
              <a:avLst/>
              <a:gdLst/>
              <a:ahLst/>
              <a:cxnLst/>
              <a:rect l="l" t="t" r="r" b="b"/>
              <a:pathLst>
                <a:path w="4870450" h="763904">
                  <a:moveTo>
                    <a:pt x="0" y="18935"/>
                  </a:moveTo>
                  <a:lnTo>
                    <a:pt x="1487" y="11567"/>
                  </a:lnTo>
                  <a:lnTo>
                    <a:pt x="5543" y="5548"/>
                  </a:lnTo>
                  <a:lnTo>
                    <a:pt x="11562" y="1488"/>
                  </a:lnTo>
                  <a:lnTo>
                    <a:pt x="18935" y="0"/>
                  </a:lnTo>
                  <a:lnTo>
                    <a:pt x="4851006" y="0"/>
                  </a:lnTo>
                  <a:lnTo>
                    <a:pt x="4858379" y="1488"/>
                  </a:lnTo>
                  <a:lnTo>
                    <a:pt x="4864398" y="5548"/>
                  </a:lnTo>
                  <a:lnTo>
                    <a:pt x="4868454" y="11567"/>
                  </a:lnTo>
                  <a:lnTo>
                    <a:pt x="4869942" y="18935"/>
                  </a:lnTo>
                  <a:lnTo>
                    <a:pt x="4869942" y="744588"/>
                  </a:lnTo>
                  <a:lnTo>
                    <a:pt x="4868454" y="751961"/>
                  </a:lnTo>
                  <a:lnTo>
                    <a:pt x="4864398" y="757980"/>
                  </a:lnTo>
                  <a:lnTo>
                    <a:pt x="4858379" y="762036"/>
                  </a:lnTo>
                  <a:lnTo>
                    <a:pt x="4851006" y="763523"/>
                  </a:lnTo>
                  <a:lnTo>
                    <a:pt x="18935" y="763523"/>
                  </a:lnTo>
                  <a:lnTo>
                    <a:pt x="11562" y="762036"/>
                  </a:lnTo>
                  <a:lnTo>
                    <a:pt x="5543" y="757980"/>
                  </a:lnTo>
                  <a:lnTo>
                    <a:pt x="1487" y="751961"/>
                  </a:lnTo>
                  <a:lnTo>
                    <a:pt x="0" y="744588"/>
                  </a:lnTo>
                  <a:lnTo>
                    <a:pt x="0" y="18935"/>
                  </a:lnTo>
                  <a:close/>
                </a:path>
              </a:pathLst>
            </a:custGeom>
            <a:ln w="19049">
              <a:solidFill>
                <a:srgbClr val="CD9146"/>
              </a:solidFill>
            </a:ln>
          </p:spPr>
          <p:txBody>
            <a:bodyPr wrap="square" lIns="0" tIns="0" rIns="0" bIns="0" rtlCol="0"/>
            <a:lstStyle/>
            <a:p>
              <a:endParaRPr/>
            </a:p>
          </p:txBody>
        </p:sp>
        <p:pic>
          <p:nvPicPr>
            <p:cNvPr id="14" name="object 14"/>
            <p:cNvPicPr/>
            <p:nvPr/>
          </p:nvPicPr>
          <p:blipFill>
            <a:blip r:embed="rId6" cstate="print"/>
            <a:stretch>
              <a:fillRect/>
            </a:stretch>
          </p:blipFill>
          <p:spPr>
            <a:xfrm>
              <a:off x="7194041" y="5677661"/>
              <a:ext cx="548639" cy="457199"/>
            </a:xfrm>
            <a:prstGeom prst="rect">
              <a:avLst/>
            </a:prstGeom>
          </p:spPr>
        </p:pic>
      </p:grpSp>
      <p:sp>
        <p:nvSpPr>
          <p:cNvPr id="15" name="object 15"/>
          <p:cNvSpPr txBox="1"/>
          <p:nvPr/>
        </p:nvSpPr>
        <p:spPr>
          <a:xfrm>
            <a:off x="7063302" y="5640829"/>
            <a:ext cx="4832350" cy="513715"/>
          </a:xfrm>
          <a:prstGeom prst="rect">
            <a:avLst/>
          </a:prstGeom>
        </p:spPr>
        <p:txBody>
          <a:bodyPr vert="horz" wrap="square" lIns="0" tIns="12700" rIns="0" bIns="0" rtlCol="0">
            <a:spAutoFit/>
          </a:bodyPr>
          <a:lstStyle/>
          <a:p>
            <a:pPr marL="770890" marR="196215">
              <a:lnSpc>
                <a:spcPct val="100000"/>
              </a:lnSpc>
              <a:spcBef>
                <a:spcPts val="100"/>
              </a:spcBef>
            </a:pPr>
            <a:r>
              <a:rPr sz="1600" spc="-5" dirty="0">
                <a:latin typeface="Arial MT"/>
                <a:cs typeface="Arial MT"/>
              </a:rPr>
              <a:t>Ensure casualty’s weapons and equipment </a:t>
            </a:r>
            <a:r>
              <a:rPr sz="1600" spc="-430" dirty="0">
                <a:latin typeface="Arial MT"/>
                <a:cs typeface="Arial MT"/>
              </a:rPr>
              <a:t> </a:t>
            </a:r>
            <a:r>
              <a:rPr sz="1600" spc="-5" dirty="0">
                <a:latin typeface="Arial MT"/>
                <a:cs typeface="Arial MT"/>
              </a:rPr>
              <a:t>have</a:t>
            </a:r>
            <a:r>
              <a:rPr sz="1600" spc="-10" dirty="0">
                <a:latin typeface="Arial MT"/>
                <a:cs typeface="Arial MT"/>
              </a:rPr>
              <a:t> </a:t>
            </a:r>
            <a:r>
              <a:rPr sz="1600" spc="-5" dirty="0">
                <a:latin typeface="Arial MT"/>
                <a:cs typeface="Arial MT"/>
              </a:rPr>
              <a:t>been</a:t>
            </a:r>
            <a:r>
              <a:rPr sz="1600" dirty="0">
                <a:latin typeface="Arial MT"/>
                <a:cs typeface="Arial MT"/>
              </a:rPr>
              <a:t> </a:t>
            </a:r>
            <a:r>
              <a:rPr sz="1600" spc="-5" dirty="0">
                <a:latin typeface="Arial MT"/>
                <a:cs typeface="Arial MT"/>
              </a:rPr>
              <a:t>secured,</a:t>
            </a:r>
            <a:r>
              <a:rPr sz="1600" dirty="0">
                <a:latin typeface="Arial MT"/>
                <a:cs typeface="Arial MT"/>
              </a:rPr>
              <a:t> </a:t>
            </a:r>
            <a:r>
              <a:rPr sz="1600" spc="-5" dirty="0">
                <a:latin typeface="Arial MT"/>
                <a:cs typeface="Arial MT"/>
              </a:rPr>
              <a:t>as</a:t>
            </a:r>
            <a:r>
              <a:rPr sz="1600" dirty="0">
                <a:latin typeface="Arial MT"/>
                <a:cs typeface="Arial MT"/>
              </a:rPr>
              <a:t> </a:t>
            </a:r>
            <a:r>
              <a:rPr sz="1600" spc="-5" dirty="0">
                <a:latin typeface="Arial MT"/>
                <a:cs typeface="Arial MT"/>
              </a:rPr>
              <a:t>appropriate</a:t>
            </a:r>
            <a:endParaRPr sz="1600">
              <a:latin typeface="Arial MT"/>
              <a:cs typeface="Arial MT"/>
            </a:endParaRPr>
          </a:p>
        </p:txBody>
      </p:sp>
      <p:pic>
        <p:nvPicPr>
          <p:cNvPr id="16" name="object 16"/>
          <p:cNvPicPr/>
          <p:nvPr/>
        </p:nvPicPr>
        <p:blipFill>
          <a:blip r:embed="rId7" cstate="print"/>
          <a:stretch>
            <a:fillRect/>
          </a:stretch>
        </p:blipFill>
        <p:spPr>
          <a:xfrm>
            <a:off x="3524250" y="1888998"/>
            <a:ext cx="2052827" cy="2237231"/>
          </a:xfrm>
          <a:prstGeom prst="rect">
            <a:avLst/>
          </a:prstGeom>
        </p:spPr>
      </p:pic>
      <p:pic>
        <p:nvPicPr>
          <p:cNvPr id="17" name="object 17"/>
          <p:cNvPicPr/>
          <p:nvPr/>
        </p:nvPicPr>
        <p:blipFill>
          <a:blip r:embed="rId8" cstate="print"/>
          <a:stretch>
            <a:fillRect/>
          </a:stretch>
        </p:blipFill>
        <p:spPr>
          <a:xfrm>
            <a:off x="6573773" y="1629155"/>
            <a:ext cx="1911095" cy="2652521"/>
          </a:xfrm>
          <a:prstGeom prst="rect">
            <a:avLst/>
          </a:prstGeom>
        </p:spPr>
      </p:pic>
      <p:sp>
        <p:nvSpPr>
          <p:cNvPr id="18" name="object 18"/>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19" name="object 19"/>
          <p:cNvSpPr txBox="1"/>
          <p:nvPr/>
        </p:nvSpPr>
        <p:spPr>
          <a:xfrm>
            <a:off x="11698526" y="6576397"/>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latin typeface="Arial MT"/>
                <a:cs typeface="Arial MT"/>
              </a:rPr>
              <a:t>7</a:t>
            </a:fld>
            <a:endParaRPr sz="1200">
              <a:latin typeface="Arial MT"/>
              <a:cs typeface="Arial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0710" y="257250"/>
            <a:ext cx="4370070" cy="969644"/>
          </a:xfrm>
          <a:prstGeom prst="rect">
            <a:avLst/>
          </a:prstGeom>
        </p:spPr>
        <p:txBody>
          <a:bodyPr vert="horz" wrap="square" lIns="0" tIns="44450" rIns="0" bIns="0" rtlCol="0">
            <a:spAutoFit/>
          </a:bodyPr>
          <a:lstStyle/>
          <a:p>
            <a:pPr marL="98425">
              <a:lnSpc>
                <a:spcPct val="100000"/>
              </a:lnSpc>
              <a:spcBef>
                <a:spcPts val="350"/>
              </a:spcBef>
            </a:pPr>
            <a:r>
              <a:rPr sz="2000" spc="-5" dirty="0">
                <a:solidFill>
                  <a:srgbClr val="767070"/>
                </a:solidFill>
              </a:rPr>
              <a:t>Module 24:</a:t>
            </a:r>
            <a:r>
              <a:rPr sz="2000" spc="-15" dirty="0">
                <a:solidFill>
                  <a:srgbClr val="767070"/>
                </a:solidFill>
              </a:rPr>
              <a:t> </a:t>
            </a:r>
            <a:r>
              <a:rPr sz="2000" spc="-5" dirty="0">
                <a:solidFill>
                  <a:srgbClr val="767070"/>
                </a:solidFill>
              </a:rPr>
              <a:t>Prepare</a:t>
            </a:r>
            <a:r>
              <a:rPr sz="2000" dirty="0">
                <a:solidFill>
                  <a:srgbClr val="767070"/>
                </a:solidFill>
              </a:rPr>
              <a:t> </a:t>
            </a:r>
            <a:r>
              <a:rPr sz="2000" spc="-5" dirty="0">
                <a:solidFill>
                  <a:srgbClr val="767070"/>
                </a:solidFill>
              </a:rPr>
              <a:t>for</a:t>
            </a:r>
            <a:r>
              <a:rPr sz="2000" spc="-20" dirty="0">
                <a:solidFill>
                  <a:srgbClr val="767070"/>
                </a:solidFill>
              </a:rPr>
              <a:t> </a:t>
            </a:r>
            <a:r>
              <a:rPr sz="2000" spc="-10" dirty="0">
                <a:solidFill>
                  <a:srgbClr val="767070"/>
                </a:solidFill>
              </a:rPr>
              <a:t>Evacuation</a:t>
            </a:r>
            <a:endParaRPr sz="2000"/>
          </a:p>
          <a:p>
            <a:pPr marL="12700">
              <a:lnSpc>
                <a:spcPct val="100000"/>
              </a:lnSpc>
              <a:spcBef>
                <a:spcPts val="459"/>
              </a:spcBef>
            </a:pPr>
            <a:r>
              <a:rPr spc="-5" dirty="0"/>
              <a:t>LITTER</a:t>
            </a:r>
            <a:r>
              <a:rPr spc="-85" dirty="0"/>
              <a:t> </a:t>
            </a:r>
            <a:r>
              <a:rPr dirty="0"/>
              <a:t>SELECTION</a:t>
            </a:r>
          </a:p>
        </p:txBody>
      </p:sp>
      <p:pic>
        <p:nvPicPr>
          <p:cNvPr id="3" name="object 3"/>
          <p:cNvPicPr/>
          <p:nvPr/>
        </p:nvPicPr>
        <p:blipFill>
          <a:blip r:embed="rId3" cstate="print"/>
          <a:stretch>
            <a:fillRect/>
          </a:stretch>
        </p:blipFill>
        <p:spPr>
          <a:xfrm>
            <a:off x="309372" y="255270"/>
            <a:ext cx="1173467" cy="656081"/>
          </a:xfrm>
          <a:prstGeom prst="rect">
            <a:avLst/>
          </a:prstGeom>
        </p:spPr>
      </p:pic>
      <p:pic>
        <p:nvPicPr>
          <p:cNvPr id="4" name="object 4"/>
          <p:cNvPicPr/>
          <p:nvPr/>
        </p:nvPicPr>
        <p:blipFill>
          <a:blip r:embed="rId4" cstate="print"/>
          <a:stretch>
            <a:fillRect/>
          </a:stretch>
        </p:blipFill>
        <p:spPr>
          <a:xfrm>
            <a:off x="5394959" y="1810512"/>
            <a:ext cx="2138170" cy="1917953"/>
          </a:xfrm>
          <a:prstGeom prst="rect">
            <a:avLst/>
          </a:prstGeom>
        </p:spPr>
      </p:pic>
      <p:pic>
        <p:nvPicPr>
          <p:cNvPr id="5" name="object 5"/>
          <p:cNvPicPr/>
          <p:nvPr/>
        </p:nvPicPr>
        <p:blipFill>
          <a:blip r:embed="rId5" cstate="print"/>
          <a:stretch>
            <a:fillRect/>
          </a:stretch>
        </p:blipFill>
        <p:spPr>
          <a:xfrm>
            <a:off x="8089776" y="1828893"/>
            <a:ext cx="3602948" cy="1790961"/>
          </a:xfrm>
          <a:prstGeom prst="rect">
            <a:avLst/>
          </a:prstGeom>
        </p:spPr>
      </p:pic>
      <p:sp>
        <p:nvSpPr>
          <p:cNvPr id="6" name="object 6"/>
          <p:cNvSpPr txBox="1"/>
          <p:nvPr/>
        </p:nvSpPr>
        <p:spPr>
          <a:xfrm>
            <a:off x="448293" y="1146345"/>
            <a:ext cx="9154160" cy="2417445"/>
          </a:xfrm>
          <a:prstGeom prst="rect">
            <a:avLst/>
          </a:prstGeom>
        </p:spPr>
        <p:txBody>
          <a:bodyPr vert="horz" wrap="square" lIns="0" tIns="12700" rIns="0" bIns="0" rtlCol="0">
            <a:spAutoFit/>
          </a:bodyPr>
          <a:lstStyle/>
          <a:p>
            <a:pPr marL="2153920">
              <a:lnSpc>
                <a:spcPct val="100000"/>
              </a:lnSpc>
              <a:spcBef>
                <a:spcPts val="100"/>
              </a:spcBef>
            </a:pPr>
            <a:r>
              <a:rPr sz="3600" b="1" spc="-5" dirty="0">
                <a:latin typeface="Arial"/>
                <a:cs typeface="Arial"/>
              </a:rPr>
              <a:t>AND</a:t>
            </a:r>
            <a:r>
              <a:rPr sz="3600" b="1" spc="-40" dirty="0">
                <a:latin typeface="Arial"/>
                <a:cs typeface="Arial"/>
              </a:rPr>
              <a:t> </a:t>
            </a:r>
            <a:r>
              <a:rPr sz="3600" b="1" dirty="0">
                <a:latin typeface="Arial"/>
                <a:cs typeface="Arial"/>
              </a:rPr>
              <a:t>EVACUATION</a:t>
            </a:r>
            <a:r>
              <a:rPr sz="3600" b="1" spc="-45" dirty="0">
                <a:latin typeface="Arial"/>
                <a:cs typeface="Arial"/>
              </a:rPr>
              <a:t> </a:t>
            </a:r>
            <a:r>
              <a:rPr sz="3600" b="1" dirty="0">
                <a:latin typeface="Arial"/>
                <a:cs typeface="Arial"/>
              </a:rPr>
              <a:t>EQUIPMENT</a:t>
            </a:r>
            <a:endParaRPr sz="3600">
              <a:latin typeface="Arial"/>
              <a:cs typeface="Arial"/>
            </a:endParaRPr>
          </a:p>
          <a:p>
            <a:pPr marL="12700">
              <a:lnSpc>
                <a:spcPct val="100000"/>
              </a:lnSpc>
              <a:spcBef>
                <a:spcPts val="2120"/>
              </a:spcBef>
            </a:pPr>
            <a:r>
              <a:rPr sz="1800" b="1" spc="-5" dirty="0">
                <a:latin typeface="Arial"/>
                <a:cs typeface="Arial"/>
              </a:rPr>
              <a:t>Evacuation</a:t>
            </a:r>
            <a:r>
              <a:rPr sz="1800" b="1" spc="-10" dirty="0">
                <a:latin typeface="Arial"/>
                <a:cs typeface="Arial"/>
              </a:rPr>
              <a:t> </a:t>
            </a:r>
            <a:r>
              <a:rPr sz="1800" b="1" spc="-5" dirty="0">
                <a:latin typeface="Arial"/>
                <a:cs typeface="Arial"/>
              </a:rPr>
              <a:t>equipment</a:t>
            </a:r>
            <a:r>
              <a:rPr sz="1800" b="1" dirty="0">
                <a:latin typeface="Arial"/>
                <a:cs typeface="Arial"/>
              </a:rPr>
              <a:t> </a:t>
            </a:r>
            <a:r>
              <a:rPr sz="1800" b="1" spc="-5" dirty="0">
                <a:latin typeface="Arial"/>
                <a:cs typeface="Arial"/>
              </a:rPr>
              <a:t>determinants:</a:t>
            </a:r>
            <a:endParaRPr sz="1800">
              <a:latin typeface="Arial"/>
              <a:cs typeface="Arial"/>
            </a:endParaRPr>
          </a:p>
          <a:p>
            <a:pPr marL="194945">
              <a:lnSpc>
                <a:spcPct val="100000"/>
              </a:lnSpc>
              <a:spcBef>
                <a:spcPts val="795"/>
              </a:spcBef>
            </a:pPr>
            <a:r>
              <a:rPr sz="1800" dirty="0">
                <a:latin typeface="Arial MT"/>
                <a:cs typeface="Arial MT"/>
              </a:rPr>
              <a:t>Unit</a:t>
            </a:r>
            <a:r>
              <a:rPr sz="1800" spc="-5" dirty="0">
                <a:latin typeface="Arial MT"/>
                <a:cs typeface="Arial MT"/>
              </a:rPr>
              <a:t> standard operating</a:t>
            </a:r>
            <a:r>
              <a:rPr sz="1800" spc="-10" dirty="0">
                <a:latin typeface="Arial MT"/>
                <a:cs typeface="Arial MT"/>
              </a:rPr>
              <a:t> </a:t>
            </a:r>
            <a:r>
              <a:rPr sz="1800" spc="-5" dirty="0">
                <a:latin typeface="Arial MT"/>
                <a:cs typeface="Arial MT"/>
              </a:rPr>
              <a:t>procedures</a:t>
            </a:r>
            <a:endParaRPr sz="1800">
              <a:latin typeface="Arial MT"/>
              <a:cs typeface="Arial MT"/>
            </a:endParaRPr>
          </a:p>
          <a:p>
            <a:pPr marL="194945" marR="4706620">
              <a:lnSpc>
                <a:spcPct val="100000"/>
              </a:lnSpc>
              <a:spcBef>
                <a:spcPts val="800"/>
              </a:spcBef>
            </a:pPr>
            <a:r>
              <a:rPr sz="1800" spc="-5" dirty="0">
                <a:latin typeface="Arial MT"/>
                <a:cs typeface="Arial MT"/>
              </a:rPr>
              <a:t>Deployed mission environment (tactical </a:t>
            </a:r>
            <a:r>
              <a:rPr sz="1800" dirty="0">
                <a:latin typeface="Arial MT"/>
                <a:cs typeface="Arial MT"/>
              </a:rPr>
              <a:t> </a:t>
            </a:r>
            <a:r>
              <a:rPr sz="1800" spc="-5" dirty="0">
                <a:latin typeface="Arial MT"/>
                <a:cs typeface="Arial MT"/>
              </a:rPr>
              <a:t>situation, terrain,</a:t>
            </a:r>
            <a:r>
              <a:rPr sz="1800" spc="5" dirty="0">
                <a:latin typeface="Arial MT"/>
                <a:cs typeface="Arial MT"/>
              </a:rPr>
              <a:t> </a:t>
            </a:r>
            <a:r>
              <a:rPr sz="1800" spc="-5" dirty="0">
                <a:latin typeface="Arial MT"/>
                <a:cs typeface="Arial MT"/>
              </a:rPr>
              <a:t>weather, </a:t>
            </a:r>
            <a:r>
              <a:rPr sz="1800" dirty="0">
                <a:latin typeface="Arial MT"/>
                <a:cs typeface="Arial MT"/>
              </a:rPr>
              <a:t>and</a:t>
            </a:r>
            <a:r>
              <a:rPr sz="1800" spc="5" dirty="0">
                <a:latin typeface="Arial MT"/>
                <a:cs typeface="Arial MT"/>
              </a:rPr>
              <a:t> </a:t>
            </a:r>
            <a:r>
              <a:rPr sz="1800" spc="-5" dirty="0">
                <a:latin typeface="Arial MT"/>
                <a:cs typeface="Arial MT"/>
              </a:rPr>
              <a:t>evacuation </a:t>
            </a:r>
            <a:r>
              <a:rPr sz="1800" spc="-484" dirty="0">
                <a:latin typeface="Arial MT"/>
                <a:cs typeface="Arial MT"/>
              </a:rPr>
              <a:t> </a:t>
            </a:r>
            <a:r>
              <a:rPr sz="1800" spc="-5" dirty="0">
                <a:latin typeface="Arial MT"/>
                <a:cs typeface="Arial MT"/>
              </a:rPr>
              <a:t>assets)</a:t>
            </a:r>
            <a:endParaRPr sz="1800">
              <a:latin typeface="Arial MT"/>
              <a:cs typeface="Arial MT"/>
            </a:endParaRPr>
          </a:p>
        </p:txBody>
      </p:sp>
      <p:grpSp>
        <p:nvGrpSpPr>
          <p:cNvPr id="7" name="object 7"/>
          <p:cNvGrpSpPr/>
          <p:nvPr/>
        </p:nvGrpSpPr>
        <p:grpSpPr>
          <a:xfrm>
            <a:off x="489966" y="5564122"/>
            <a:ext cx="3946525" cy="1003300"/>
            <a:chOff x="489966" y="5564122"/>
            <a:chExt cx="3946525" cy="1003300"/>
          </a:xfrm>
        </p:grpSpPr>
        <p:sp>
          <p:nvSpPr>
            <p:cNvPr id="8" name="object 8"/>
            <p:cNvSpPr/>
            <p:nvPr/>
          </p:nvSpPr>
          <p:spPr>
            <a:xfrm>
              <a:off x="499491" y="5573647"/>
              <a:ext cx="3927475" cy="984250"/>
            </a:xfrm>
            <a:custGeom>
              <a:avLst/>
              <a:gdLst/>
              <a:ahLst/>
              <a:cxnLst/>
              <a:rect l="l" t="t" r="r" b="b"/>
              <a:pathLst>
                <a:path w="3927475" h="984250">
                  <a:moveTo>
                    <a:pt x="3902951" y="0"/>
                  </a:moveTo>
                  <a:lnTo>
                    <a:pt x="24396" y="0"/>
                  </a:lnTo>
                  <a:lnTo>
                    <a:pt x="14900" y="1917"/>
                  </a:lnTo>
                  <a:lnTo>
                    <a:pt x="7145" y="7145"/>
                  </a:lnTo>
                  <a:lnTo>
                    <a:pt x="1917" y="14900"/>
                  </a:lnTo>
                  <a:lnTo>
                    <a:pt x="0" y="24396"/>
                  </a:lnTo>
                  <a:lnTo>
                    <a:pt x="0" y="959345"/>
                  </a:lnTo>
                  <a:lnTo>
                    <a:pt x="1917" y="968841"/>
                  </a:lnTo>
                  <a:lnTo>
                    <a:pt x="7145" y="976596"/>
                  </a:lnTo>
                  <a:lnTo>
                    <a:pt x="14900" y="981824"/>
                  </a:lnTo>
                  <a:lnTo>
                    <a:pt x="24396" y="983742"/>
                  </a:lnTo>
                  <a:lnTo>
                    <a:pt x="3902951" y="983742"/>
                  </a:lnTo>
                  <a:lnTo>
                    <a:pt x="3912447" y="981824"/>
                  </a:lnTo>
                  <a:lnTo>
                    <a:pt x="3920202" y="976596"/>
                  </a:lnTo>
                  <a:lnTo>
                    <a:pt x="3925430" y="968841"/>
                  </a:lnTo>
                  <a:lnTo>
                    <a:pt x="3927348" y="959345"/>
                  </a:lnTo>
                  <a:lnTo>
                    <a:pt x="3927348" y="24396"/>
                  </a:lnTo>
                  <a:lnTo>
                    <a:pt x="3925430" y="14900"/>
                  </a:lnTo>
                  <a:lnTo>
                    <a:pt x="3920202" y="7145"/>
                  </a:lnTo>
                  <a:lnTo>
                    <a:pt x="3912447" y="1917"/>
                  </a:lnTo>
                  <a:lnTo>
                    <a:pt x="3902951" y="0"/>
                  </a:lnTo>
                  <a:close/>
                </a:path>
              </a:pathLst>
            </a:custGeom>
            <a:solidFill>
              <a:srgbClr val="FFF4D2"/>
            </a:solidFill>
          </p:spPr>
          <p:txBody>
            <a:bodyPr wrap="square" lIns="0" tIns="0" rIns="0" bIns="0" rtlCol="0"/>
            <a:lstStyle/>
            <a:p>
              <a:endParaRPr/>
            </a:p>
          </p:txBody>
        </p:sp>
        <p:sp>
          <p:nvSpPr>
            <p:cNvPr id="9" name="object 9"/>
            <p:cNvSpPr/>
            <p:nvPr/>
          </p:nvSpPr>
          <p:spPr>
            <a:xfrm>
              <a:off x="499491" y="5573647"/>
              <a:ext cx="3927475" cy="984250"/>
            </a:xfrm>
            <a:custGeom>
              <a:avLst/>
              <a:gdLst/>
              <a:ahLst/>
              <a:cxnLst/>
              <a:rect l="l" t="t" r="r" b="b"/>
              <a:pathLst>
                <a:path w="3927475" h="984250">
                  <a:moveTo>
                    <a:pt x="0" y="24396"/>
                  </a:moveTo>
                  <a:lnTo>
                    <a:pt x="1917" y="14900"/>
                  </a:lnTo>
                  <a:lnTo>
                    <a:pt x="7145" y="7145"/>
                  </a:lnTo>
                  <a:lnTo>
                    <a:pt x="14900" y="1917"/>
                  </a:lnTo>
                  <a:lnTo>
                    <a:pt x="24396" y="0"/>
                  </a:lnTo>
                  <a:lnTo>
                    <a:pt x="3902951" y="0"/>
                  </a:lnTo>
                  <a:lnTo>
                    <a:pt x="3912447" y="1917"/>
                  </a:lnTo>
                  <a:lnTo>
                    <a:pt x="3920202" y="7145"/>
                  </a:lnTo>
                  <a:lnTo>
                    <a:pt x="3925430" y="14900"/>
                  </a:lnTo>
                  <a:lnTo>
                    <a:pt x="3927348" y="24396"/>
                  </a:lnTo>
                  <a:lnTo>
                    <a:pt x="3927348" y="959345"/>
                  </a:lnTo>
                  <a:lnTo>
                    <a:pt x="3925430" y="968841"/>
                  </a:lnTo>
                  <a:lnTo>
                    <a:pt x="3920202" y="976596"/>
                  </a:lnTo>
                  <a:lnTo>
                    <a:pt x="3912447" y="981824"/>
                  </a:lnTo>
                  <a:lnTo>
                    <a:pt x="3902951" y="983742"/>
                  </a:lnTo>
                  <a:lnTo>
                    <a:pt x="24396" y="983742"/>
                  </a:lnTo>
                  <a:lnTo>
                    <a:pt x="14900" y="981824"/>
                  </a:lnTo>
                  <a:lnTo>
                    <a:pt x="7145" y="976596"/>
                  </a:lnTo>
                  <a:lnTo>
                    <a:pt x="1917" y="968841"/>
                  </a:lnTo>
                  <a:lnTo>
                    <a:pt x="0" y="959345"/>
                  </a:lnTo>
                  <a:lnTo>
                    <a:pt x="0" y="24396"/>
                  </a:lnTo>
                  <a:close/>
                </a:path>
              </a:pathLst>
            </a:custGeom>
            <a:ln w="19050">
              <a:solidFill>
                <a:srgbClr val="BB8542"/>
              </a:solidFill>
            </a:ln>
          </p:spPr>
          <p:txBody>
            <a:bodyPr wrap="square" lIns="0" tIns="0" rIns="0" bIns="0" rtlCol="0"/>
            <a:lstStyle/>
            <a:p>
              <a:endParaRPr/>
            </a:p>
          </p:txBody>
        </p:sp>
        <p:pic>
          <p:nvPicPr>
            <p:cNvPr id="10" name="object 10"/>
            <p:cNvPicPr/>
            <p:nvPr/>
          </p:nvPicPr>
          <p:blipFill>
            <a:blip r:embed="rId6" cstate="print"/>
            <a:stretch>
              <a:fillRect/>
            </a:stretch>
          </p:blipFill>
          <p:spPr>
            <a:xfrm>
              <a:off x="602742" y="5769864"/>
              <a:ext cx="640079" cy="548639"/>
            </a:xfrm>
            <a:prstGeom prst="rect">
              <a:avLst/>
            </a:prstGeom>
          </p:spPr>
        </p:pic>
      </p:grpSp>
      <p:sp>
        <p:nvSpPr>
          <p:cNvPr id="11" name="object 11"/>
          <p:cNvSpPr txBox="1"/>
          <p:nvPr/>
        </p:nvSpPr>
        <p:spPr>
          <a:xfrm>
            <a:off x="1321856" y="5642735"/>
            <a:ext cx="2884805" cy="757555"/>
          </a:xfrm>
          <a:prstGeom prst="rect">
            <a:avLst/>
          </a:prstGeom>
        </p:spPr>
        <p:txBody>
          <a:bodyPr vert="horz" wrap="square" lIns="0" tIns="12700" rIns="0" bIns="0" rtlCol="0">
            <a:spAutoFit/>
          </a:bodyPr>
          <a:lstStyle/>
          <a:p>
            <a:pPr marL="12700" marR="5080">
              <a:lnSpc>
                <a:spcPct val="100000"/>
              </a:lnSpc>
              <a:spcBef>
                <a:spcPts val="100"/>
              </a:spcBef>
            </a:pPr>
            <a:r>
              <a:rPr sz="1600" spc="-5" dirty="0">
                <a:latin typeface="Arial MT"/>
                <a:cs typeface="Arial MT"/>
              </a:rPr>
              <a:t>Train</a:t>
            </a:r>
            <a:r>
              <a:rPr sz="1600" spc="-15" dirty="0">
                <a:latin typeface="Arial MT"/>
                <a:cs typeface="Arial MT"/>
              </a:rPr>
              <a:t> </a:t>
            </a:r>
            <a:r>
              <a:rPr sz="1600" spc="-5" dirty="0">
                <a:latin typeface="Arial MT"/>
                <a:cs typeface="Arial MT"/>
              </a:rPr>
              <a:t>on unit equipment,</a:t>
            </a:r>
            <a:r>
              <a:rPr sz="1600" spc="10" dirty="0">
                <a:latin typeface="Arial MT"/>
                <a:cs typeface="Arial MT"/>
              </a:rPr>
              <a:t> </a:t>
            </a:r>
            <a:r>
              <a:rPr sz="1600" spc="-5" dirty="0">
                <a:latin typeface="Arial MT"/>
                <a:cs typeface="Arial MT"/>
              </a:rPr>
              <a:t>but </a:t>
            </a:r>
            <a:r>
              <a:rPr sz="1600" dirty="0">
                <a:latin typeface="Arial MT"/>
                <a:cs typeface="Arial MT"/>
              </a:rPr>
              <a:t> </a:t>
            </a:r>
            <a:r>
              <a:rPr sz="1600" spc="-5" dirty="0">
                <a:latin typeface="Arial MT"/>
                <a:cs typeface="Arial MT"/>
              </a:rPr>
              <a:t>familiarize</a:t>
            </a:r>
            <a:r>
              <a:rPr sz="1600" spc="25" dirty="0">
                <a:latin typeface="Arial MT"/>
                <a:cs typeface="Arial MT"/>
              </a:rPr>
              <a:t> </a:t>
            </a:r>
            <a:r>
              <a:rPr sz="1600" spc="-5" dirty="0">
                <a:latin typeface="Arial MT"/>
                <a:cs typeface="Arial MT"/>
              </a:rPr>
              <a:t>yourself</a:t>
            </a:r>
            <a:r>
              <a:rPr sz="1600" spc="25" dirty="0">
                <a:latin typeface="Arial MT"/>
                <a:cs typeface="Arial MT"/>
              </a:rPr>
              <a:t> </a:t>
            </a:r>
            <a:r>
              <a:rPr sz="1600" spc="-5" dirty="0">
                <a:latin typeface="Arial MT"/>
                <a:cs typeface="Arial MT"/>
              </a:rPr>
              <a:t>with</a:t>
            </a:r>
            <a:r>
              <a:rPr sz="1600" spc="30" dirty="0">
                <a:latin typeface="Arial MT"/>
                <a:cs typeface="Arial MT"/>
              </a:rPr>
              <a:t> </a:t>
            </a:r>
            <a:r>
              <a:rPr sz="1600" spc="-5" dirty="0">
                <a:latin typeface="Arial MT"/>
                <a:cs typeface="Arial MT"/>
              </a:rPr>
              <a:t>as </a:t>
            </a:r>
            <a:r>
              <a:rPr sz="1600" dirty="0">
                <a:latin typeface="Arial MT"/>
                <a:cs typeface="Arial MT"/>
              </a:rPr>
              <a:t> </a:t>
            </a:r>
            <a:r>
              <a:rPr sz="1600" spc="-5" dirty="0">
                <a:latin typeface="Arial MT"/>
                <a:cs typeface="Arial MT"/>
              </a:rPr>
              <a:t>many different</a:t>
            </a:r>
            <a:r>
              <a:rPr sz="1600" spc="10" dirty="0">
                <a:latin typeface="Arial MT"/>
                <a:cs typeface="Arial MT"/>
              </a:rPr>
              <a:t> </a:t>
            </a:r>
            <a:r>
              <a:rPr sz="1600" spc="-5" dirty="0">
                <a:latin typeface="Arial MT"/>
                <a:cs typeface="Arial MT"/>
              </a:rPr>
              <a:t>types as</a:t>
            </a:r>
            <a:r>
              <a:rPr sz="1600" spc="-10" dirty="0">
                <a:latin typeface="Arial MT"/>
                <a:cs typeface="Arial MT"/>
              </a:rPr>
              <a:t> </a:t>
            </a:r>
            <a:r>
              <a:rPr sz="1600" spc="-5" dirty="0">
                <a:latin typeface="Arial MT"/>
                <a:cs typeface="Arial MT"/>
              </a:rPr>
              <a:t>feasible</a:t>
            </a:r>
            <a:endParaRPr sz="1600">
              <a:latin typeface="Arial MT"/>
              <a:cs typeface="Arial MT"/>
            </a:endParaRPr>
          </a:p>
        </p:txBody>
      </p:sp>
      <p:sp>
        <p:nvSpPr>
          <p:cNvPr id="12" name="object 12"/>
          <p:cNvSpPr/>
          <p:nvPr/>
        </p:nvSpPr>
        <p:spPr>
          <a:xfrm>
            <a:off x="522351" y="2342769"/>
            <a:ext cx="0" cy="274320"/>
          </a:xfrm>
          <a:custGeom>
            <a:avLst/>
            <a:gdLst/>
            <a:ahLst/>
            <a:cxnLst/>
            <a:rect l="l" t="t" r="r" b="b"/>
            <a:pathLst>
              <a:path h="274319">
                <a:moveTo>
                  <a:pt x="0" y="274320"/>
                </a:moveTo>
                <a:lnTo>
                  <a:pt x="0" y="0"/>
                </a:lnTo>
              </a:path>
            </a:pathLst>
          </a:custGeom>
          <a:ln w="101600">
            <a:solidFill>
              <a:srgbClr val="CD9146"/>
            </a:solidFill>
          </a:ln>
        </p:spPr>
        <p:txBody>
          <a:bodyPr wrap="square" lIns="0" tIns="0" rIns="0" bIns="0" rtlCol="0"/>
          <a:lstStyle/>
          <a:p>
            <a:endParaRPr/>
          </a:p>
        </p:txBody>
      </p:sp>
      <p:sp>
        <p:nvSpPr>
          <p:cNvPr id="13" name="object 13"/>
          <p:cNvSpPr/>
          <p:nvPr/>
        </p:nvSpPr>
        <p:spPr>
          <a:xfrm>
            <a:off x="522351" y="2736723"/>
            <a:ext cx="0" cy="759460"/>
          </a:xfrm>
          <a:custGeom>
            <a:avLst/>
            <a:gdLst/>
            <a:ahLst/>
            <a:cxnLst/>
            <a:rect l="l" t="t" r="r" b="b"/>
            <a:pathLst>
              <a:path h="759460">
                <a:moveTo>
                  <a:pt x="0" y="758951"/>
                </a:moveTo>
                <a:lnTo>
                  <a:pt x="0" y="0"/>
                </a:lnTo>
              </a:path>
            </a:pathLst>
          </a:custGeom>
          <a:ln w="101600">
            <a:solidFill>
              <a:srgbClr val="CD9146"/>
            </a:solidFill>
          </a:ln>
        </p:spPr>
        <p:txBody>
          <a:bodyPr wrap="square" lIns="0" tIns="0" rIns="0" bIns="0" rtlCol="0"/>
          <a:lstStyle/>
          <a:p>
            <a:endParaRPr/>
          </a:p>
        </p:txBody>
      </p:sp>
      <p:sp>
        <p:nvSpPr>
          <p:cNvPr id="14" name="object 14"/>
          <p:cNvSpPr txBox="1"/>
          <p:nvPr/>
        </p:nvSpPr>
        <p:spPr>
          <a:xfrm>
            <a:off x="604423" y="3857970"/>
            <a:ext cx="3583304" cy="1599565"/>
          </a:xfrm>
          <a:prstGeom prst="rect">
            <a:avLst/>
          </a:prstGeom>
        </p:spPr>
        <p:txBody>
          <a:bodyPr vert="horz" wrap="square" lIns="0" tIns="12700" rIns="0" bIns="0" rtlCol="0">
            <a:spAutoFit/>
          </a:bodyPr>
          <a:lstStyle/>
          <a:p>
            <a:pPr marL="12700" marR="5080">
              <a:lnSpc>
                <a:spcPct val="100000"/>
              </a:lnSpc>
              <a:spcBef>
                <a:spcPts val="100"/>
              </a:spcBef>
            </a:pPr>
            <a:r>
              <a:rPr sz="1800" b="1" dirty="0">
                <a:latin typeface="Arial"/>
                <a:cs typeface="Arial"/>
              </a:rPr>
              <a:t>DO </a:t>
            </a:r>
            <a:r>
              <a:rPr sz="1800" b="1" spc="-5" dirty="0">
                <a:latin typeface="Arial"/>
                <a:cs typeface="Arial"/>
              </a:rPr>
              <a:t>NOT DELAY </a:t>
            </a:r>
            <a:r>
              <a:rPr sz="1800" spc="-5" dirty="0">
                <a:latin typeface="Arial MT"/>
                <a:cs typeface="Arial MT"/>
              </a:rPr>
              <a:t>getting casualties </a:t>
            </a:r>
            <a:r>
              <a:rPr sz="1800" spc="-490" dirty="0">
                <a:latin typeface="Arial MT"/>
                <a:cs typeface="Arial MT"/>
              </a:rPr>
              <a:t> </a:t>
            </a:r>
            <a:r>
              <a:rPr sz="1800" spc="-5" dirty="0">
                <a:latin typeface="Arial MT"/>
                <a:cs typeface="Arial MT"/>
              </a:rPr>
              <a:t>onto</a:t>
            </a:r>
            <a:r>
              <a:rPr sz="1800" spc="-10" dirty="0">
                <a:latin typeface="Arial MT"/>
                <a:cs typeface="Arial MT"/>
              </a:rPr>
              <a:t> </a:t>
            </a:r>
            <a:r>
              <a:rPr sz="1800" spc="-5" dirty="0">
                <a:latin typeface="Arial MT"/>
                <a:cs typeface="Arial MT"/>
              </a:rPr>
              <a:t>litters</a:t>
            </a:r>
            <a:endParaRPr sz="1800">
              <a:latin typeface="Arial MT"/>
              <a:cs typeface="Arial MT"/>
            </a:endParaRPr>
          </a:p>
          <a:p>
            <a:pPr marL="12700">
              <a:lnSpc>
                <a:spcPct val="100000"/>
              </a:lnSpc>
              <a:spcBef>
                <a:spcPts val="795"/>
              </a:spcBef>
            </a:pPr>
            <a:r>
              <a:rPr sz="1800" spc="-5" dirty="0">
                <a:latin typeface="Arial MT"/>
                <a:cs typeface="Arial MT"/>
              </a:rPr>
              <a:t>Hypothermia</a:t>
            </a:r>
            <a:r>
              <a:rPr sz="1800" spc="-15" dirty="0">
                <a:latin typeface="Arial MT"/>
                <a:cs typeface="Arial MT"/>
              </a:rPr>
              <a:t> </a:t>
            </a:r>
            <a:r>
              <a:rPr sz="1800" dirty="0">
                <a:latin typeface="Arial MT"/>
                <a:cs typeface="Arial MT"/>
              </a:rPr>
              <a:t>is</a:t>
            </a:r>
            <a:r>
              <a:rPr sz="1800" spc="-5" dirty="0">
                <a:latin typeface="Arial MT"/>
                <a:cs typeface="Arial MT"/>
              </a:rPr>
              <a:t> easier</a:t>
            </a:r>
            <a:r>
              <a:rPr sz="1800" spc="-10" dirty="0">
                <a:latin typeface="Arial MT"/>
                <a:cs typeface="Arial MT"/>
              </a:rPr>
              <a:t> </a:t>
            </a:r>
            <a:r>
              <a:rPr sz="1800" spc="-5" dirty="0">
                <a:latin typeface="Arial MT"/>
                <a:cs typeface="Arial MT"/>
              </a:rPr>
              <a:t>to</a:t>
            </a:r>
            <a:r>
              <a:rPr sz="1800" spc="5" dirty="0">
                <a:latin typeface="Arial MT"/>
                <a:cs typeface="Arial MT"/>
              </a:rPr>
              <a:t> </a:t>
            </a:r>
            <a:r>
              <a:rPr sz="1800" spc="-5" dirty="0">
                <a:latin typeface="Arial MT"/>
                <a:cs typeface="Arial MT"/>
              </a:rPr>
              <a:t>prevent</a:t>
            </a:r>
            <a:endParaRPr sz="1800">
              <a:latin typeface="Arial MT"/>
              <a:cs typeface="Arial MT"/>
            </a:endParaRPr>
          </a:p>
          <a:p>
            <a:pPr marL="12700">
              <a:lnSpc>
                <a:spcPct val="100000"/>
              </a:lnSpc>
            </a:pPr>
            <a:r>
              <a:rPr sz="1800" b="1" spc="-5" dirty="0">
                <a:latin typeface="Arial"/>
                <a:cs typeface="Arial"/>
              </a:rPr>
              <a:t>off</a:t>
            </a:r>
            <a:r>
              <a:rPr sz="1800" b="1" spc="-25" dirty="0">
                <a:latin typeface="Arial"/>
                <a:cs typeface="Arial"/>
              </a:rPr>
              <a:t> </a:t>
            </a:r>
            <a:r>
              <a:rPr sz="1800" b="1" spc="-5" dirty="0">
                <a:latin typeface="Arial"/>
                <a:cs typeface="Arial"/>
              </a:rPr>
              <a:t>the</a:t>
            </a:r>
            <a:r>
              <a:rPr sz="1800" b="1" spc="-25" dirty="0">
                <a:latin typeface="Arial"/>
                <a:cs typeface="Arial"/>
              </a:rPr>
              <a:t> </a:t>
            </a:r>
            <a:r>
              <a:rPr sz="1800" b="1" spc="-5" dirty="0">
                <a:latin typeface="Arial"/>
                <a:cs typeface="Arial"/>
              </a:rPr>
              <a:t>ground</a:t>
            </a:r>
            <a:endParaRPr sz="1800">
              <a:latin typeface="Arial"/>
              <a:cs typeface="Arial"/>
            </a:endParaRPr>
          </a:p>
          <a:p>
            <a:pPr marL="12700">
              <a:lnSpc>
                <a:spcPct val="100000"/>
              </a:lnSpc>
              <a:spcBef>
                <a:spcPts val="800"/>
              </a:spcBef>
            </a:pPr>
            <a:r>
              <a:rPr sz="1800" spc="-5" dirty="0">
                <a:latin typeface="Arial MT"/>
                <a:cs typeface="Arial MT"/>
              </a:rPr>
              <a:t>Easier</a:t>
            </a:r>
            <a:r>
              <a:rPr sz="1800" spc="-15" dirty="0">
                <a:latin typeface="Arial MT"/>
                <a:cs typeface="Arial MT"/>
              </a:rPr>
              <a:t> </a:t>
            </a:r>
            <a:r>
              <a:rPr sz="1800" spc="-5" dirty="0">
                <a:latin typeface="Arial MT"/>
                <a:cs typeface="Arial MT"/>
              </a:rPr>
              <a:t>to</a:t>
            </a:r>
            <a:r>
              <a:rPr sz="1800" spc="5" dirty="0">
                <a:latin typeface="Arial MT"/>
                <a:cs typeface="Arial MT"/>
              </a:rPr>
              <a:t> </a:t>
            </a:r>
            <a:r>
              <a:rPr sz="1800" spc="-5" dirty="0">
                <a:latin typeface="Arial MT"/>
                <a:cs typeface="Arial MT"/>
              </a:rPr>
              <a:t>move</a:t>
            </a:r>
            <a:r>
              <a:rPr sz="1800" spc="-10" dirty="0">
                <a:latin typeface="Arial MT"/>
                <a:cs typeface="Arial MT"/>
              </a:rPr>
              <a:t> </a:t>
            </a:r>
            <a:r>
              <a:rPr sz="1800" spc="-5" dirty="0">
                <a:latin typeface="Arial MT"/>
                <a:cs typeface="Arial MT"/>
              </a:rPr>
              <a:t>casualty</a:t>
            </a:r>
            <a:r>
              <a:rPr sz="1800" spc="-10" dirty="0">
                <a:latin typeface="Arial MT"/>
                <a:cs typeface="Arial MT"/>
              </a:rPr>
              <a:t> </a:t>
            </a:r>
            <a:r>
              <a:rPr sz="1800" dirty="0">
                <a:latin typeface="Arial MT"/>
                <a:cs typeface="Arial MT"/>
              </a:rPr>
              <a:t>on</a:t>
            </a:r>
            <a:r>
              <a:rPr sz="1800" spc="-10" dirty="0">
                <a:latin typeface="Arial MT"/>
                <a:cs typeface="Arial MT"/>
              </a:rPr>
              <a:t> </a:t>
            </a:r>
            <a:r>
              <a:rPr sz="1800" spc="-5" dirty="0">
                <a:latin typeface="Arial MT"/>
                <a:cs typeface="Arial MT"/>
              </a:rPr>
              <a:t>litter</a:t>
            </a:r>
            <a:endParaRPr sz="1800">
              <a:latin typeface="Arial MT"/>
              <a:cs typeface="Arial MT"/>
            </a:endParaRPr>
          </a:p>
        </p:txBody>
      </p:sp>
      <p:sp>
        <p:nvSpPr>
          <p:cNvPr id="15" name="object 15"/>
          <p:cNvSpPr/>
          <p:nvPr/>
        </p:nvSpPr>
        <p:spPr>
          <a:xfrm>
            <a:off x="497205" y="3854575"/>
            <a:ext cx="0" cy="532130"/>
          </a:xfrm>
          <a:custGeom>
            <a:avLst/>
            <a:gdLst/>
            <a:ahLst/>
            <a:cxnLst/>
            <a:rect l="l" t="t" r="r" b="b"/>
            <a:pathLst>
              <a:path h="532129">
                <a:moveTo>
                  <a:pt x="0" y="531812"/>
                </a:moveTo>
                <a:lnTo>
                  <a:pt x="0" y="0"/>
                </a:lnTo>
              </a:path>
            </a:pathLst>
          </a:custGeom>
          <a:ln w="101600">
            <a:solidFill>
              <a:srgbClr val="CD9146"/>
            </a:solidFill>
          </a:ln>
        </p:spPr>
        <p:txBody>
          <a:bodyPr wrap="square" lIns="0" tIns="0" rIns="0" bIns="0" rtlCol="0"/>
          <a:lstStyle/>
          <a:p>
            <a:endParaRPr/>
          </a:p>
        </p:txBody>
      </p:sp>
      <p:sp>
        <p:nvSpPr>
          <p:cNvPr id="16" name="object 16"/>
          <p:cNvSpPr/>
          <p:nvPr/>
        </p:nvSpPr>
        <p:spPr>
          <a:xfrm>
            <a:off x="497205" y="5154547"/>
            <a:ext cx="0" cy="287655"/>
          </a:xfrm>
          <a:custGeom>
            <a:avLst/>
            <a:gdLst/>
            <a:ahLst/>
            <a:cxnLst/>
            <a:rect l="l" t="t" r="r" b="b"/>
            <a:pathLst>
              <a:path h="287654">
                <a:moveTo>
                  <a:pt x="0" y="287337"/>
                </a:moveTo>
                <a:lnTo>
                  <a:pt x="0" y="0"/>
                </a:lnTo>
              </a:path>
            </a:pathLst>
          </a:custGeom>
          <a:ln w="101600">
            <a:solidFill>
              <a:srgbClr val="CD9146"/>
            </a:solidFill>
          </a:ln>
        </p:spPr>
        <p:txBody>
          <a:bodyPr wrap="square" lIns="0" tIns="0" rIns="0" bIns="0" rtlCol="0"/>
          <a:lstStyle/>
          <a:p>
            <a:endParaRPr/>
          </a:p>
        </p:txBody>
      </p:sp>
      <p:sp>
        <p:nvSpPr>
          <p:cNvPr id="17" name="object 17"/>
          <p:cNvSpPr/>
          <p:nvPr/>
        </p:nvSpPr>
        <p:spPr>
          <a:xfrm>
            <a:off x="497205" y="4511419"/>
            <a:ext cx="0" cy="532130"/>
          </a:xfrm>
          <a:custGeom>
            <a:avLst/>
            <a:gdLst/>
            <a:ahLst/>
            <a:cxnLst/>
            <a:rect l="l" t="t" r="r" b="b"/>
            <a:pathLst>
              <a:path h="532129">
                <a:moveTo>
                  <a:pt x="0" y="531812"/>
                </a:moveTo>
                <a:lnTo>
                  <a:pt x="0" y="0"/>
                </a:lnTo>
              </a:path>
            </a:pathLst>
          </a:custGeom>
          <a:ln w="101600">
            <a:solidFill>
              <a:srgbClr val="CD9146"/>
            </a:solidFill>
          </a:ln>
        </p:spPr>
        <p:txBody>
          <a:bodyPr wrap="square" lIns="0" tIns="0" rIns="0" bIns="0" rtlCol="0"/>
          <a:lstStyle/>
          <a:p>
            <a:endParaRPr/>
          </a:p>
        </p:txBody>
      </p:sp>
      <p:sp>
        <p:nvSpPr>
          <p:cNvPr id="18" name="object 18"/>
          <p:cNvSpPr txBox="1"/>
          <p:nvPr/>
        </p:nvSpPr>
        <p:spPr>
          <a:xfrm>
            <a:off x="5016308" y="3876344"/>
            <a:ext cx="3036570"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Collapsible</a:t>
            </a:r>
            <a:r>
              <a:rPr sz="1800" b="1" spc="-10" dirty="0">
                <a:latin typeface="Arial"/>
                <a:cs typeface="Arial"/>
              </a:rPr>
              <a:t> </a:t>
            </a:r>
            <a:r>
              <a:rPr sz="1800" b="1" spc="-5" dirty="0">
                <a:latin typeface="Arial"/>
                <a:cs typeface="Arial"/>
              </a:rPr>
              <a:t>litter</a:t>
            </a:r>
            <a:r>
              <a:rPr sz="1800" b="1" spc="-15" dirty="0">
                <a:latin typeface="Arial"/>
                <a:cs typeface="Arial"/>
              </a:rPr>
              <a:t> </a:t>
            </a:r>
            <a:r>
              <a:rPr sz="1800" b="1" spc="-5" dirty="0">
                <a:latin typeface="Arial"/>
                <a:cs typeface="Arial"/>
              </a:rPr>
              <a:t>pros/cons:</a:t>
            </a:r>
            <a:endParaRPr sz="1800">
              <a:latin typeface="Arial"/>
              <a:cs typeface="Arial"/>
            </a:endParaRPr>
          </a:p>
        </p:txBody>
      </p:sp>
      <p:sp>
        <p:nvSpPr>
          <p:cNvPr id="19" name="object 19"/>
          <p:cNvSpPr txBox="1"/>
          <p:nvPr/>
        </p:nvSpPr>
        <p:spPr>
          <a:xfrm>
            <a:off x="5016308" y="4150963"/>
            <a:ext cx="3013710" cy="1997075"/>
          </a:xfrm>
          <a:prstGeom prst="rect">
            <a:avLst/>
          </a:prstGeom>
        </p:spPr>
        <p:txBody>
          <a:bodyPr vert="horz" wrap="square" lIns="0" tIns="139700" rIns="0" bIns="0" rtlCol="0">
            <a:spAutoFit/>
          </a:bodyPr>
          <a:lstStyle/>
          <a:p>
            <a:pPr marL="12700">
              <a:lnSpc>
                <a:spcPct val="100000"/>
              </a:lnSpc>
              <a:spcBef>
                <a:spcPts val="1100"/>
              </a:spcBef>
            </a:pPr>
            <a:r>
              <a:rPr sz="1600" spc="-5" dirty="0">
                <a:latin typeface="Arial MT"/>
                <a:cs typeface="Arial MT"/>
              </a:rPr>
              <a:t>Most</a:t>
            </a:r>
            <a:r>
              <a:rPr sz="1600" spc="-10" dirty="0">
                <a:latin typeface="Arial MT"/>
                <a:cs typeface="Arial MT"/>
              </a:rPr>
              <a:t> </a:t>
            </a:r>
            <a:r>
              <a:rPr sz="1600" spc="-5" dirty="0">
                <a:latin typeface="Arial MT"/>
                <a:cs typeface="Arial MT"/>
              </a:rPr>
              <a:t>common</a:t>
            </a:r>
            <a:r>
              <a:rPr sz="1600" spc="-10" dirty="0">
                <a:latin typeface="Arial MT"/>
                <a:cs typeface="Arial MT"/>
              </a:rPr>
              <a:t> </a:t>
            </a:r>
            <a:r>
              <a:rPr sz="1600" spc="-5" dirty="0">
                <a:latin typeface="Arial MT"/>
                <a:cs typeface="Arial MT"/>
              </a:rPr>
              <a:t>litters</a:t>
            </a:r>
            <a:endParaRPr sz="1600">
              <a:latin typeface="Arial MT"/>
              <a:cs typeface="Arial MT"/>
            </a:endParaRPr>
          </a:p>
          <a:p>
            <a:pPr marL="12700" marR="952500">
              <a:lnSpc>
                <a:spcPct val="100000"/>
              </a:lnSpc>
              <a:spcBef>
                <a:spcPts val="1000"/>
              </a:spcBef>
            </a:pPr>
            <a:r>
              <a:rPr sz="1600" spc="-5" dirty="0">
                <a:latin typeface="Arial MT"/>
                <a:cs typeface="Arial MT"/>
              </a:rPr>
              <a:t>Rigid</a:t>
            </a:r>
            <a:r>
              <a:rPr sz="1600" spc="-35" dirty="0">
                <a:latin typeface="Arial MT"/>
                <a:cs typeface="Arial MT"/>
              </a:rPr>
              <a:t> </a:t>
            </a:r>
            <a:r>
              <a:rPr sz="1600" spc="-5" dirty="0">
                <a:latin typeface="Arial MT"/>
                <a:cs typeface="Arial MT"/>
              </a:rPr>
              <a:t>poles/grips</a:t>
            </a:r>
            <a:r>
              <a:rPr sz="1600" spc="-15" dirty="0">
                <a:latin typeface="Arial MT"/>
                <a:cs typeface="Arial MT"/>
              </a:rPr>
              <a:t> </a:t>
            </a:r>
            <a:r>
              <a:rPr sz="1600" spc="-5" dirty="0">
                <a:latin typeface="Arial MT"/>
                <a:cs typeface="Arial MT"/>
              </a:rPr>
              <a:t>aid</a:t>
            </a:r>
            <a:r>
              <a:rPr sz="1600" spc="-20" dirty="0">
                <a:latin typeface="Arial MT"/>
                <a:cs typeface="Arial MT"/>
              </a:rPr>
              <a:t> </a:t>
            </a:r>
            <a:r>
              <a:rPr sz="1600" spc="-5" dirty="0">
                <a:latin typeface="Arial MT"/>
                <a:cs typeface="Arial MT"/>
              </a:rPr>
              <a:t>in </a:t>
            </a:r>
            <a:r>
              <a:rPr sz="1600" spc="-430" dirty="0">
                <a:latin typeface="Arial MT"/>
                <a:cs typeface="Arial MT"/>
              </a:rPr>
              <a:t> </a:t>
            </a:r>
            <a:r>
              <a:rPr sz="1600" spc="-5" dirty="0">
                <a:latin typeface="Arial MT"/>
                <a:cs typeface="Arial MT"/>
              </a:rPr>
              <a:t>transport/rough</a:t>
            </a:r>
            <a:r>
              <a:rPr sz="1600" spc="-15" dirty="0">
                <a:latin typeface="Arial MT"/>
                <a:cs typeface="Arial MT"/>
              </a:rPr>
              <a:t> </a:t>
            </a:r>
            <a:r>
              <a:rPr sz="1600" spc="-5" dirty="0">
                <a:latin typeface="Arial MT"/>
                <a:cs typeface="Arial MT"/>
              </a:rPr>
              <a:t>terrain</a:t>
            </a:r>
            <a:endParaRPr sz="1600">
              <a:latin typeface="Arial MT"/>
              <a:cs typeface="Arial MT"/>
            </a:endParaRPr>
          </a:p>
          <a:p>
            <a:pPr marL="12700">
              <a:lnSpc>
                <a:spcPct val="100000"/>
              </a:lnSpc>
              <a:spcBef>
                <a:spcPts val="994"/>
              </a:spcBef>
            </a:pPr>
            <a:r>
              <a:rPr sz="1600" spc="-5" dirty="0">
                <a:latin typeface="Arial MT"/>
                <a:cs typeface="Arial MT"/>
              </a:rPr>
              <a:t>Integrated litter</a:t>
            </a:r>
            <a:r>
              <a:rPr sz="1600" spc="-10" dirty="0">
                <a:latin typeface="Arial MT"/>
                <a:cs typeface="Arial MT"/>
              </a:rPr>
              <a:t> </a:t>
            </a:r>
            <a:r>
              <a:rPr sz="1600" spc="-5" dirty="0">
                <a:latin typeface="Arial MT"/>
                <a:cs typeface="Arial MT"/>
              </a:rPr>
              <a:t>straps</a:t>
            </a:r>
            <a:endParaRPr sz="1600">
              <a:latin typeface="Arial MT"/>
              <a:cs typeface="Arial MT"/>
            </a:endParaRPr>
          </a:p>
          <a:p>
            <a:pPr marL="12700" marR="5080">
              <a:lnSpc>
                <a:spcPct val="100000"/>
              </a:lnSpc>
              <a:spcBef>
                <a:spcPts val="1005"/>
              </a:spcBef>
            </a:pPr>
            <a:r>
              <a:rPr sz="1600" spc="-5" dirty="0">
                <a:latin typeface="Arial MT"/>
                <a:cs typeface="Arial MT"/>
              </a:rPr>
              <a:t>Collapsible handles support H-60 </a:t>
            </a:r>
            <a:r>
              <a:rPr sz="1600" spc="-430" dirty="0">
                <a:latin typeface="Arial MT"/>
                <a:cs typeface="Arial MT"/>
              </a:rPr>
              <a:t> </a:t>
            </a:r>
            <a:r>
              <a:rPr sz="1600" spc="-5" dirty="0">
                <a:latin typeface="Arial MT"/>
                <a:cs typeface="Arial MT"/>
              </a:rPr>
              <a:t>MEDEVACs</a:t>
            </a:r>
            <a:endParaRPr sz="1600">
              <a:latin typeface="Arial MT"/>
              <a:cs typeface="Arial MT"/>
            </a:endParaRPr>
          </a:p>
        </p:txBody>
      </p:sp>
      <p:sp>
        <p:nvSpPr>
          <p:cNvPr id="20" name="object 20"/>
          <p:cNvSpPr txBox="1"/>
          <p:nvPr/>
        </p:nvSpPr>
        <p:spPr>
          <a:xfrm>
            <a:off x="8517083" y="3825950"/>
            <a:ext cx="2960370"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Sled</a:t>
            </a:r>
            <a:r>
              <a:rPr sz="1800" b="1" spc="-10" dirty="0">
                <a:latin typeface="Arial"/>
                <a:cs typeface="Arial"/>
              </a:rPr>
              <a:t> </a:t>
            </a:r>
            <a:r>
              <a:rPr sz="1800" b="1" spc="-5" dirty="0">
                <a:latin typeface="Arial"/>
                <a:cs typeface="Arial"/>
              </a:rPr>
              <a:t>type</a:t>
            </a:r>
            <a:r>
              <a:rPr sz="1800" b="1" spc="-10" dirty="0">
                <a:latin typeface="Arial"/>
                <a:cs typeface="Arial"/>
              </a:rPr>
              <a:t> </a:t>
            </a:r>
            <a:r>
              <a:rPr sz="1800" b="1" spc="-5" dirty="0">
                <a:latin typeface="Arial"/>
                <a:cs typeface="Arial"/>
              </a:rPr>
              <a:t>litters</a:t>
            </a:r>
            <a:r>
              <a:rPr sz="1800" b="1" spc="-15" dirty="0">
                <a:latin typeface="Arial"/>
                <a:cs typeface="Arial"/>
              </a:rPr>
              <a:t> </a:t>
            </a:r>
            <a:r>
              <a:rPr sz="1800" b="1" spc="-5" dirty="0">
                <a:latin typeface="Arial"/>
                <a:cs typeface="Arial"/>
              </a:rPr>
              <a:t>pros/cons:</a:t>
            </a:r>
            <a:endParaRPr sz="1800">
              <a:latin typeface="Arial"/>
              <a:cs typeface="Arial"/>
            </a:endParaRPr>
          </a:p>
        </p:txBody>
      </p:sp>
      <p:sp>
        <p:nvSpPr>
          <p:cNvPr id="21" name="object 21"/>
          <p:cNvSpPr txBox="1"/>
          <p:nvPr/>
        </p:nvSpPr>
        <p:spPr>
          <a:xfrm>
            <a:off x="8516880" y="4228288"/>
            <a:ext cx="2972435" cy="2240280"/>
          </a:xfrm>
          <a:prstGeom prst="rect">
            <a:avLst/>
          </a:prstGeom>
        </p:spPr>
        <p:txBody>
          <a:bodyPr vert="horz" wrap="square" lIns="0" tIns="12700" rIns="0" bIns="0" rtlCol="0">
            <a:spAutoFit/>
          </a:bodyPr>
          <a:lstStyle/>
          <a:p>
            <a:pPr marL="12700" marR="5080">
              <a:lnSpc>
                <a:spcPct val="100000"/>
              </a:lnSpc>
              <a:spcBef>
                <a:spcPts val="100"/>
              </a:spcBef>
            </a:pPr>
            <a:r>
              <a:rPr sz="1600" dirty="0">
                <a:latin typeface="Arial MT"/>
                <a:cs typeface="Arial MT"/>
              </a:rPr>
              <a:t>No </a:t>
            </a:r>
            <a:r>
              <a:rPr sz="1600" spc="-5" dirty="0">
                <a:latin typeface="Arial MT"/>
                <a:cs typeface="Arial MT"/>
              </a:rPr>
              <a:t>rigid poles </a:t>
            </a:r>
            <a:r>
              <a:rPr sz="1600" dirty="0">
                <a:latin typeface="Arial MT"/>
                <a:cs typeface="Arial MT"/>
              </a:rPr>
              <a:t>– </a:t>
            </a:r>
            <a:r>
              <a:rPr sz="1600" spc="-5" dirty="0">
                <a:latin typeface="Arial MT"/>
                <a:cs typeface="Arial MT"/>
              </a:rPr>
              <a:t>difficult grip over </a:t>
            </a:r>
            <a:r>
              <a:rPr sz="1600" spc="-430" dirty="0">
                <a:latin typeface="Arial MT"/>
                <a:cs typeface="Arial MT"/>
              </a:rPr>
              <a:t> </a:t>
            </a:r>
            <a:r>
              <a:rPr sz="1600" spc="-5" dirty="0">
                <a:latin typeface="Arial MT"/>
                <a:cs typeface="Arial MT"/>
              </a:rPr>
              <a:t>long</a:t>
            </a:r>
            <a:r>
              <a:rPr sz="1600" spc="-10" dirty="0">
                <a:latin typeface="Arial MT"/>
                <a:cs typeface="Arial MT"/>
              </a:rPr>
              <a:t> </a:t>
            </a:r>
            <a:r>
              <a:rPr sz="1600" spc="-5" dirty="0">
                <a:latin typeface="Arial MT"/>
                <a:cs typeface="Arial MT"/>
              </a:rPr>
              <a:t>distances</a:t>
            </a:r>
            <a:endParaRPr sz="1600">
              <a:latin typeface="Arial MT"/>
              <a:cs typeface="Arial MT"/>
            </a:endParaRPr>
          </a:p>
          <a:p>
            <a:pPr marL="12700" marR="1155700">
              <a:lnSpc>
                <a:spcPts val="2920"/>
              </a:lnSpc>
              <a:spcBef>
                <a:spcPts val="260"/>
              </a:spcBef>
            </a:pPr>
            <a:r>
              <a:rPr sz="1600" spc="-5" dirty="0">
                <a:latin typeface="Arial MT"/>
                <a:cs typeface="Arial MT"/>
              </a:rPr>
              <a:t>Integrated</a:t>
            </a:r>
            <a:r>
              <a:rPr sz="1600" dirty="0">
                <a:latin typeface="Arial MT"/>
                <a:cs typeface="Arial MT"/>
              </a:rPr>
              <a:t> </a:t>
            </a:r>
            <a:r>
              <a:rPr sz="1600" spc="-5" dirty="0">
                <a:latin typeface="Arial MT"/>
                <a:cs typeface="Arial MT"/>
              </a:rPr>
              <a:t>straps </a:t>
            </a:r>
            <a:r>
              <a:rPr sz="1600" dirty="0">
                <a:latin typeface="Arial MT"/>
                <a:cs typeface="Arial MT"/>
              </a:rPr>
              <a:t> </a:t>
            </a:r>
            <a:r>
              <a:rPr sz="1600" spc="-5" dirty="0">
                <a:latin typeface="Arial MT"/>
                <a:cs typeface="Arial MT"/>
              </a:rPr>
              <a:t>Some</a:t>
            </a:r>
            <a:r>
              <a:rPr sz="1600" spc="-45" dirty="0">
                <a:latin typeface="Arial MT"/>
                <a:cs typeface="Arial MT"/>
              </a:rPr>
              <a:t> </a:t>
            </a:r>
            <a:r>
              <a:rPr sz="1600" spc="-5" dirty="0">
                <a:latin typeface="Arial MT"/>
                <a:cs typeface="Arial MT"/>
              </a:rPr>
              <a:t>hoist-certified</a:t>
            </a:r>
            <a:endParaRPr sz="1600">
              <a:latin typeface="Arial MT"/>
              <a:cs typeface="Arial MT"/>
            </a:endParaRPr>
          </a:p>
          <a:p>
            <a:pPr marL="12700" marR="435609">
              <a:lnSpc>
                <a:spcPct val="100000"/>
              </a:lnSpc>
              <a:spcBef>
                <a:spcPts val="740"/>
              </a:spcBef>
            </a:pPr>
            <a:r>
              <a:rPr sz="1600" spc="-5" dirty="0">
                <a:latin typeface="Arial MT"/>
                <a:cs typeface="Arial MT"/>
              </a:rPr>
              <a:t>Plastic </a:t>
            </a:r>
            <a:r>
              <a:rPr sz="1600" dirty="0">
                <a:latin typeface="Arial MT"/>
                <a:cs typeface="Arial MT"/>
              </a:rPr>
              <a:t>– </a:t>
            </a:r>
            <a:r>
              <a:rPr sz="1600" spc="-5" dirty="0">
                <a:latin typeface="Arial MT"/>
                <a:cs typeface="Arial MT"/>
              </a:rPr>
              <a:t>supports sliding on </a:t>
            </a:r>
            <a:r>
              <a:rPr sz="1600" spc="-430" dirty="0">
                <a:latin typeface="Arial MT"/>
                <a:cs typeface="Arial MT"/>
              </a:rPr>
              <a:t> </a:t>
            </a:r>
            <a:r>
              <a:rPr sz="1600" spc="-5" dirty="0">
                <a:latin typeface="Arial MT"/>
                <a:cs typeface="Arial MT"/>
              </a:rPr>
              <a:t>smooth</a:t>
            </a:r>
            <a:r>
              <a:rPr sz="1600" dirty="0">
                <a:latin typeface="Arial MT"/>
                <a:cs typeface="Arial MT"/>
              </a:rPr>
              <a:t> </a:t>
            </a:r>
            <a:r>
              <a:rPr sz="1600" spc="-5" dirty="0">
                <a:latin typeface="Arial MT"/>
                <a:cs typeface="Arial MT"/>
              </a:rPr>
              <a:t>surfaces</a:t>
            </a:r>
            <a:endParaRPr sz="1600">
              <a:latin typeface="Arial MT"/>
              <a:cs typeface="Arial MT"/>
            </a:endParaRPr>
          </a:p>
          <a:p>
            <a:pPr marL="12700">
              <a:lnSpc>
                <a:spcPct val="100000"/>
              </a:lnSpc>
              <a:spcBef>
                <a:spcPts val="994"/>
              </a:spcBef>
            </a:pPr>
            <a:r>
              <a:rPr sz="1600" spc="-5" dirty="0">
                <a:latin typeface="Arial MT"/>
                <a:cs typeface="Arial MT"/>
              </a:rPr>
              <a:t>Needs</a:t>
            </a:r>
            <a:r>
              <a:rPr sz="1600" spc="-30" dirty="0">
                <a:latin typeface="Arial MT"/>
                <a:cs typeface="Arial MT"/>
              </a:rPr>
              <a:t> </a:t>
            </a:r>
            <a:r>
              <a:rPr sz="1600" spc="-5" dirty="0">
                <a:latin typeface="Arial MT"/>
                <a:cs typeface="Arial MT"/>
              </a:rPr>
              <a:t>good</a:t>
            </a:r>
            <a:r>
              <a:rPr sz="1600" spc="-25" dirty="0">
                <a:latin typeface="Arial MT"/>
                <a:cs typeface="Arial MT"/>
              </a:rPr>
              <a:t> </a:t>
            </a:r>
            <a:r>
              <a:rPr sz="1600" spc="-5" dirty="0">
                <a:latin typeface="Arial MT"/>
                <a:cs typeface="Arial MT"/>
              </a:rPr>
              <a:t>padding</a:t>
            </a:r>
            <a:endParaRPr sz="1600">
              <a:latin typeface="Arial MT"/>
              <a:cs typeface="Arial MT"/>
            </a:endParaRPr>
          </a:p>
        </p:txBody>
      </p:sp>
      <p:sp>
        <p:nvSpPr>
          <p:cNvPr id="22" name="object 22"/>
          <p:cNvSpPr/>
          <p:nvPr/>
        </p:nvSpPr>
        <p:spPr>
          <a:xfrm>
            <a:off x="8493628" y="4175377"/>
            <a:ext cx="3202305" cy="10160"/>
          </a:xfrm>
          <a:custGeom>
            <a:avLst/>
            <a:gdLst/>
            <a:ahLst/>
            <a:cxnLst/>
            <a:rect l="l" t="t" r="r" b="b"/>
            <a:pathLst>
              <a:path w="3202304" h="10160">
                <a:moveTo>
                  <a:pt x="3202165" y="9626"/>
                </a:moveTo>
                <a:lnTo>
                  <a:pt x="0" y="0"/>
                </a:lnTo>
              </a:path>
            </a:pathLst>
          </a:custGeom>
          <a:ln w="101599">
            <a:solidFill>
              <a:srgbClr val="CD9146"/>
            </a:solidFill>
          </a:ln>
        </p:spPr>
        <p:txBody>
          <a:bodyPr wrap="square" lIns="0" tIns="0" rIns="0" bIns="0" rtlCol="0"/>
          <a:lstStyle/>
          <a:p>
            <a:endParaRPr/>
          </a:p>
        </p:txBody>
      </p:sp>
      <p:sp>
        <p:nvSpPr>
          <p:cNvPr id="23" name="object 23"/>
          <p:cNvSpPr/>
          <p:nvPr/>
        </p:nvSpPr>
        <p:spPr>
          <a:xfrm>
            <a:off x="4938135" y="4221103"/>
            <a:ext cx="3202305" cy="13970"/>
          </a:xfrm>
          <a:custGeom>
            <a:avLst/>
            <a:gdLst/>
            <a:ahLst/>
            <a:cxnLst/>
            <a:rect l="l" t="t" r="r" b="b"/>
            <a:pathLst>
              <a:path w="3202304" h="13970">
                <a:moveTo>
                  <a:pt x="3202165" y="13842"/>
                </a:moveTo>
                <a:lnTo>
                  <a:pt x="0" y="0"/>
                </a:lnTo>
              </a:path>
            </a:pathLst>
          </a:custGeom>
          <a:ln w="101600">
            <a:solidFill>
              <a:srgbClr val="CD9146"/>
            </a:solidFill>
          </a:ln>
        </p:spPr>
        <p:txBody>
          <a:bodyPr wrap="square" lIns="0" tIns="0" rIns="0" bIns="0" rtlCol="0"/>
          <a:lstStyle/>
          <a:p>
            <a:endParaRPr/>
          </a:p>
        </p:txBody>
      </p:sp>
      <p:sp>
        <p:nvSpPr>
          <p:cNvPr id="24" name="object 24"/>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25" name="object 25"/>
          <p:cNvSpPr txBox="1"/>
          <p:nvPr/>
        </p:nvSpPr>
        <p:spPr>
          <a:xfrm>
            <a:off x="11698526" y="6576397"/>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dirty="0">
                <a:latin typeface="Arial MT"/>
                <a:cs typeface="Arial MT"/>
              </a:rPr>
              <a:t>8</a:t>
            </a:fld>
            <a:endParaRPr sz="1200">
              <a:latin typeface="Arial MT"/>
              <a:cs typeface="Arial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83449" y="239629"/>
            <a:ext cx="4370070" cy="1019175"/>
          </a:xfrm>
          <a:prstGeom prst="rect">
            <a:avLst/>
          </a:prstGeom>
        </p:spPr>
        <p:txBody>
          <a:bodyPr vert="horz" wrap="square" lIns="0" tIns="62230" rIns="0" bIns="0" rtlCol="0">
            <a:spAutoFit/>
          </a:bodyPr>
          <a:lstStyle/>
          <a:p>
            <a:pPr marL="26034">
              <a:lnSpc>
                <a:spcPct val="100000"/>
              </a:lnSpc>
              <a:spcBef>
                <a:spcPts val="490"/>
              </a:spcBef>
            </a:pPr>
            <a:r>
              <a:rPr sz="2000" spc="-5" dirty="0">
                <a:solidFill>
                  <a:srgbClr val="767070"/>
                </a:solidFill>
              </a:rPr>
              <a:t>Module 24:</a:t>
            </a:r>
            <a:r>
              <a:rPr sz="2000" spc="-15" dirty="0">
                <a:solidFill>
                  <a:srgbClr val="767070"/>
                </a:solidFill>
              </a:rPr>
              <a:t> </a:t>
            </a:r>
            <a:r>
              <a:rPr sz="2000" spc="-5" dirty="0">
                <a:solidFill>
                  <a:srgbClr val="767070"/>
                </a:solidFill>
              </a:rPr>
              <a:t>Prepare</a:t>
            </a:r>
            <a:r>
              <a:rPr sz="2000" dirty="0">
                <a:solidFill>
                  <a:srgbClr val="767070"/>
                </a:solidFill>
              </a:rPr>
              <a:t> </a:t>
            </a:r>
            <a:r>
              <a:rPr sz="2000" spc="-5" dirty="0">
                <a:solidFill>
                  <a:srgbClr val="767070"/>
                </a:solidFill>
              </a:rPr>
              <a:t>for</a:t>
            </a:r>
            <a:r>
              <a:rPr sz="2000" spc="-20" dirty="0">
                <a:solidFill>
                  <a:srgbClr val="767070"/>
                </a:solidFill>
              </a:rPr>
              <a:t> </a:t>
            </a:r>
            <a:r>
              <a:rPr sz="2000" spc="-10" dirty="0">
                <a:solidFill>
                  <a:srgbClr val="767070"/>
                </a:solidFill>
              </a:rPr>
              <a:t>Evacuation</a:t>
            </a:r>
            <a:endParaRPr sz="2000"/>
          </a:p>
          <a:p>
            <a:pPr marL="12700">
              <a:lnSpc>
                <a:spcPct val="100000"/>
              </a:lnSpc>
              <a:spcBef>
                <a:spcPts val="710"/>
              </a:spcBef>
            </a:pPr>
            <a:r>
              <a:rPr spc="-5" dirty="0"/>
              <a:t>LITTER</a:t>
            </a:r>
            <a:r>
              <a:rPr spc="-85" dirty="0"/>
              <a:t> </a:t>
            </a:r>
            <a:r>
              <a:rPr dirty="0"/>
              <a:t>SELECTION</a:t>
            </a:r>
          </a:p>
        </p:txBody>
      </p:sp>
      <p:pic>
        <p:nvPicPr>
          <p:cNvPr id="3" name="object 3"/>
          <p:cNvPicPr/>
          <p:nvPr/>
        </p:nvPicPr>
        <p:blipFill>
          <a:blip r:embed="rId3" cstate="print"/>
          <a:stretch>
            <a:fillRect/>
          </a:stretch>
        </p:blipFill>
        <p:spPr>
          <a:xfrm>
            <a:off x="309372" y="255270"/>
            <a:ext cx="1173467" cy="656081"/>
          </a:xfrm>
          <a:prstGeom prst="rect">
            <a:avLst/>
          </a:prstGeom>
        </p:spPr>
      </p:pic>
      <p:sp>
        <p:nvSpPr>
          <p:cNvPr id="4" name="object 4"/>
          <p:cNvSpPr txBox="1"/>
          <p:nvPr/>
        </p:nvSpPr>
        <p:spPr>
          <a:xfrm>
            <a:off x="1951195" y="1178095"/>
            <a:ext cx="8434705" cy="574040"/>
          </a:xfrm>
          <a:prstGeom prst="rect">
            <a:avLst/>
          </a:prstGeom>
        </p:spPr>
        <p:txBody>
          <a:bodyPr vert="horz" wrap="square" lIns="0" tIns="12700" rIns="0" bIns="0" rtlCol="0">
            <a:spAutoFit/>
          </a:bodyPr>
          <a:lstStyle/>
          <a:p>
            <a:pPr marL="12700">
              <a:lnSpc>
                <a:spcPct val="100000"/>
              </a:lnSpc>
              <a:spcBef>
                <a:spcPts val="100"/>
              </a:spcBef>
            </a:pPr>
            <a:r>
              <a:rPr sz="3600" b="1" spc="-5" dirty="0">
                <a:latin typeface="Arial"/>
                <a:cs typeface="Arial"/>
              </a:rPr>
              <a:t>AND</a:t>
            </a:r>
            <a:r>
              <a:rPr sz="3600" b="1" spc="-30" dirty="0">
                <a:latin typeface="Arial"/>
                <a:cs typeface="Arial"/>
              </a:rPr>
              <a:t> </a:t>
            </a:r>
            <a:r>
              <a:rPr sz="3600" b="1" dirty="0">
                <a:latin typeface="Arial"/>
                <a:cs typeface="Arial"/>
              </a:rPr>
              <a:t>EVACUATION</a:t>
            </a:r>
            <a:r>
              <a:rPr sz="3600" b="1" spc="-30" dirty="0">
                <a:latin typeface="Arial"/>
                <a:cs typeface="Arial"/>
              </a:rPr>
              <a:t> </a:t>
            </a:r>
            <a:r>
              <a:rPr sz="3600" b="1" dirty="0">
                <a:latin typeface="Arial"/>
                <a:cs typeface="Arial"/>
              </a:rPr>
              <a:t>EQUIPMENT</a:t>
            </a:r>
            <a:r>
              <a:rPr sz="3600" b="1" spc="-50" dirty="0">
                <a:latin typeface="Arial"/>
                <a:cs typeface="Arial"/>
              </a:rPr>
              <a:t> </a:t>
            </a:r>
            <a:r>
              <a:rPr sz="3600" dirty="0">
                <a:latin typeface="Arial MT"/>
                <a:cs typeface="Arial MT"/>
              </a:rPr>
              <a:t>(cont.)</a:t>
            </a:r>
            <a:endParaRPr sz="3600">
              <a:latin typeface="Arial MT"/>
              <a:cs typeface="Arial MT"/>
            </a:endParaRPr>
          </a:p>
        </p:txBody>
      </p:sp>
      <p:grpSp>
        <p:nvGrpSpPr>
          <p:cNvPr id="5" name="object 5"/>
          <p:cNvGrpSpPr/>
          <p:nvPr/>
        </p:nvGrpSpPr>
        <p:grpSpPr>
          <a:xfrm>
            <a:off x="8355330" y="1730502"/>
            <a:ext cx="3536315" cy="4545965"/>
            <a:chOff x="8355330" y="1730502"/>
            <a:chExt cx="3536315" cy="4545965"/>
          </a:xfrm>
        </p:grpSpPr>
        <p:pic>
          <p:nvPicPr>
            <p:cNvPr id="6" name="object 6"/>
            <p:cNvPicPr/>
            <p:nvPr/>
          </p:nvPicPr>
          <p:blipFill>
            <a:blip r:embed="rId4" cstate="print"/>
            <a:stretch>
              <a:fillRect/>
            </a:stretch>
          </p:blipFill>
          <p:spPr>
            <a:xfrm>
              <a:off x="8355330" y="1730502"/>
              <a:ext cx="3403090" cy="2241803"/>
            </a:xfrm>
            <a:prstGeom prst="rect">
              <a:avLst/>
            </a:prstGeom>
          </p:spPr>
        </p:pic>
        <p:sp>
          <p:nvSpPr>
            <p:cNvPr id="7" name="object 7"/>
            <p:cNvSpPr/>
            <p:nvPr/>
          </p:nvSpPr>
          <p:spPr>
            <a:xfrm>
              <a:off x="8524875" y="3962019"/>
              <a:ext cx="3315970" cy="2263140"/>
            </a:xfrm>
            <a:custGeom>
              <a:avLst/>
              <a:gdLst/>
              <a:ahLst/>
              <a:cxnLst/>
              <a:rect l="l" t="t" r="r" b="b"/>
              <a:pathLst>
                <a:path w="3315970" h="2263140">
                  <a:moveTo>
                    <a:pt x="0" y="0"/>
                  </a:moveTo>
                  <a:lnTo>
                    <a:pt x="3315461" y="0"/>
                  </a:lnTo>
                  <a:lnTo>
                    <a:pt x="3315461" y="2263139"/>
                  </a:lnTo>
                  <a:lnTo>
                    <a:pt x="0" y="2263139"/>
                  </a:lnTo>
                  <a:lnTo>
                    <a:pt x="0" y="0"/>
                  </a:lnTo>
                  <a:close/>
                </a:path>
              </a:pathLst>
            </a:custGeom>
            <a:ln w="101600">
              <a:solidFill>
                <a:srgbClr val="FFFFFF"/>
              </a:solidFill>
            </a:ln>
          </p:spPr>
          <p:txBody>
            <a:bodyPr wrap="square" lIns="0" tIns="0" rIns="0" bIns="0" rtlCol="0"/>
            <a:lstStyle/>
            <a:p>
              <a:endParaRPr/>
            </a:p>
          </p:txBody>
        </p:sp>
      </p:grpSp>
      <p:pic>
        <p:nvPicPr>
          <p:cNvPr id="8" name="object 8"/>
          <p:cNvPicPr/>
          <p:nvPr/>
        </p:nvPicPr>
        <p:blipFill>
          <a:blip r:embed="rId5" cstate="print"/>
          <a:stretch>
            <a:fillRect/>
          </a:stretch>
        </p:blipFill>
        <p:spPr>
          <a:xfrm>
            <a:off x="4424172" y="2010156"/>
            <a:ext cx="3740645" cy="1842515"/>
          </a:xfrm>
          <a:prstGeom prst="rect">
            <a:avLst/>
          </a:prstGeom>
        </p:spPr>
      </p:pic>
      <p:pic>
        <p:nvPicPr>
          <p:cNvPr id="9" name="object 9"/>
          <p:cNvPicPr/>
          <p:nvPr/>
        </p:nvPicPr>
        <p:blipFill>
          <a:blip r:embed="rId6" cstate="print"/>
          <a:stretch>
            <a:fillRect/>
          </a:stretch>
        </p:blipFill>
        <p:spPr>
          <a:xfrm>
            <a:off x="352806" y="1776222"/>
            <a:ext cx="3946385" cy="2142743"/>
          </a:xfrm>
          <a:prstGeom prst="rect">
            <a:avLst/>
          </a:prstGeom>
        </p:spPr>
      </p:pic>
      <p:sp>
        <p:nvSpPr>
          <p:cNvPr id="10" name="object 10"/>
          <p:cNvSpPr txBox="1"/>
          <p:nvPr/>
        </p:nvSpPr>
        <p:spPr>
          <a:xfrm>
            <a:off x="316425" y="4021028"/>
            <a:ext cx="365760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“Army</a:t>
            </a:r>
            <a:r>
              <a:rPr sz="1800" b="1" spc="-20" dirty="0">
                <a:latin typeface="Arial"/>
                <a:cs typeface="Arial"/>
              </a:rPr>
              <a:t> </a:t>
            </a:r>
            <a:r>
              <a:rPr sz="1800" b="1" spc="-5" dirty="0">
                <a:latin typeface="Arial"/>
                <a:cs typeface="Arial"/>
              </a:rPr>
              <a:t>standard</a:t>
            </a:r>
            <a:r>
              <a:rPr sz="1800" b="1" spc="-10" dirty="0">
                <a:latin typeface="Arial"/>
                <a:cs typeface="Arial"/>
              </a:rPr>
              <a:t> </a:t>
            </a:r>
            <a:r>
              <a:rPr sz="1800" b="1" spc="-5" dirty="0">
                <a:latin typeface="Arial"/>
                <a:cs typeface="Arial"/>
              </a:rPr>
              <a:t>litter”</a:t>
            </a:r>
            <a:r>
              <a:rPr sz="1800" b="1" spc="-10" dirty="0">
                <a:latin typeface="Arial"/>
                <a:cs typeface="Arial"/>
              </a:rPr>
              <a:t> </a:t>
            </a:r>
            <a:r>
              <a:rPr sz="1800" b="1" spc="-5" dirty="0">
                <a:latin typeface="Arial"/>
                <a:cs typeface="Arial"/>
              </a:rPr>
              <a:t>pros/cons:</a:t>
            </a:r>
            <a:endParaRPr sz="1800">
              <a:latin typeface="Arial"/>
              <a:cs typeface="Arial"/>
            </a:endParaRPr>
          </a:p>
        </p:txBody>
      </p:sp>
      <p:sp>
        <p:nvSpPr>
          <p:cNvPr id="11" name="object 11"/>
          <p:cNvSpPr txBox="1"/>
          <p:nvPr/>
        </p:nvSpPr>
        <p:spPr>
          <a:xfrm>
            <a:off x="574743" y="4295348"/>
            <a:ext cx="3266440" cy="1351280"/>
          </a:xfrm>
          <a:prstGeom prst="rect">
            <a:avLst/>
          </a:prstGeom>
        </p:spPr>
        <p:txBody>
          <a:bodyPr vert="horz" wrap="square" lIns="0" tIns="12700" rIns="0" bIns="0" rtlCol="0">
            <a:spAutoFit/>
          </a:bodyPr>
          <a:lstStyle/>
          <a:p>
            <a:pPr marL="12700" marR="273050">
              <a:lnSpc>
                <a:spcPct val="127699"/>
              </a:lnSpc>
              <a:spcBef>
                <a:spcPts val="100"/>
              </a:spcBef>
            </a:pPr>
            <a:r>
              <a:rPr sz="1800" spc="-5" dirty="0">
                <a:latin typeface="Arial MT"/>
                <a:cs typeface="Arial MT"/>
              </a:rPr>
              <a:t>Poles</a:t>
            </a:r>
            <a:r>
              <a:rPr sz="1800" spc="130" dirty="0">
                <a:latin typeface="Arial MT"/>
                <a:cs typeface="Arial MT"/>
              </a:rPr>
              <a:t> </a:t>
            </a:r>
            <a:r>
              <a:rPr sz="1800" dirty="0">
                <a:latin typeface="Arial MT"/>
                <a:cs typeface="Arial MT"/>
              </a:rPr>
              <a:t>don’t</a:t>
            </a:r>
            <a:r>
              <a:rPr sz="1800" spc="140" dirty="0">
                <a:latin typeface="Arial MT"/>
                <a:cs typeface="Arial MT"/>
              </a:rPr>
              <a:t> </a:t>
            </a:r>
            <a:r>
              <a:rPr sz="1800" spc="-5" dirty="0">
                <a:latin typeface="Arial MT"/>
                <a:cs typeface="Arial MT"/>
              </a:rPr>
              <a:t>collapse </a:t>
            </a:r>
            <a:r>
              <a:rPr sz="1800" dirty="0">
                <a:latin typeface="Arial MT"/>
                <a:cs typeface="Arial MT"/>
              </a:rPr>
              <a:t> Requires</a:t>
            </a:r>
            <a:r>
              <a:rPr sz="1800" spc="-25" dirty="0">
                <a:latin typeface="Arial MT"/>
                <a:cs typeface="Arial MT"/>
              </a:rPr>
              <a:t> </a:t>
            </a:r>
            <a:r>
              <a:rPr sz="1800" spc="-5" dirty="0">
                <a:latin typeface="Arial MT"/>
                <a:cs typeface="Arial MT"/>
              </a:rPr>
              <a:t>external</a:t>
            </a:r>
            <a:r>
              <a:rPr sz="1800" spc="-20" dirty="0">
                <a:latin typeface="Arial MT"/>
                <a:cs typeface="Arial MT"/>
              </a:rPr>
              <a:t> </a:t>
            </a:r>
            <a:r>
              <a:rPr sz="1800" spc="-5" dirty="0">
                <a:latin typeface="Arial MT"/>
                <a:cs typeface="Arial MT"/>
              </a:rPr>
              <a:t>litter</a:t>
            </a:r>
            <a:r>
              <a:rPr sz="1800" spc="-10" dirty="0">
                <a:latin typeface="Arial MT"/>
                <a:cs typeface="Arial MT"/>
              </a:rPr>
              <a:t> </a:t>
            </a:r>
            <a:r>
              <a:rPr sz="1800" spc="-5" dirty="0">
                <a:latin typeface="Arial MT"/>
                <a:cs typeface="Arial MT"/>
              </a:rPr>
              <a:t>straps</a:t>
            </a:r>
            <a:endParaRPr sz="1800">
              <a:latin typeface="Arial MT"/>
              <a:cs typeface="Arial MT"/>
            </a:endParaRPr>
          </a:p>
          <a:p>
            <a:pPr marL="12700" marR="5080">
              <a:lnSpc>
                <a:spcPct val="100000"/>
              </a:lnSpc>
              <a:spcBef>
                <a:spcPts val="600"/>
              </a:spcBef>
            </a:pPr>
            <a:r>
              <a:rPr sz="1800" dirty="0">
                <a:latin typeface="Arial MT"/>
                <a:cs typeface="Arial MT"/>
              </a:rPr>
              <a:t>Commonly</a:t>
            </a:r>
            <a:r>
              <a:rPr sz="1800" spc="-25" dirty="0">
                <a:latin typeface="Arial MT"/>
                <a:cs typeface="Arial MT"/>
              </a:rPr>
              <a:t> </a:t>
            </a:r>
            <a:r>
              <a:rPr sz="1800" dirty="0">
                <a:latin typeface="Arial MT"/>
                <a:cs typeface="Arial MT"/>
              </a:rPr>
              <a:t>seen</a:t>
            </a:r>
            <a:r>
              <a:rPr sz="1800" spc="-25" dirty="0">
                <a:latin typeface="Arial MT"/>
                <a:cs typeface="Arial MT"/>
              </a:rPr>
              <a:t> </a:t>
            </a:r>
            <a:r>
              <a:rPr sz="1800" dirty="0">
                <a:latin typeface="Arial MT"/>
                <a:cs typeface="Arial MT"/>
              </a:rPr>
              <a:t>in</a:t>
            </a:r>
            <a:r>
              <a:rPr sz="1800" spc="-20" dirty="0">
                <a:latin typeface="Arial MT"/>
                <a:cs typeface="Arial MT"/>
              </a:rPr>
              <a:t> </a:t>
            </a:r>
            <a:r>
              <a:rPr sz="1800" spc="-5" dirty="0">
                <a:latin typeface="Arial MT"/>
                <a:cs typeface="Arial MT"/>
              </a:rPr>
              <a:t>multinational </a:t>
            </a:r>
            <a:r>
              <a:rPr sz="1800" spc="-484" dirty="0">
                <a:latin typeface="Arial MT"/>
                <a:cs typeface="Arial MT"/>
              </a:rPr>
              <a:t> </a:t>
            </a:r>
            <a:r>
              <a:rPr sz="1800" spc="-5" dirty="0">
                <a:latin typeface="Arial MT"/>
                <a:cs typeface="Arial MT"/>
              </a:rPr>
              <a:t>operations</a:t>
            </a:r>
            <a:endParaRPr sz="1800">
              <a:latin typeface="Arial MT"/>
              <a:cs typeface="Arial MT"/>
            </a:endParaRPr>
          </a:p>
        </p:txBody>
      </p:sp>
      <p:sp>
        <p:nvSpPr>
          <p:cNvPr id="12" name="object 12"/>
          <p:cNvSpPr/>
          <p:nvPr/>
        </p:nvSpPr>
        <p:spPr>
          <a:xfrm>
            <a:off x="451484" y="5137022"/>
            <a:ext cx="0" cy="468630"/>
          </a:xfrm>
          <a:custGeom>
            <a:avLst/>
            <a:gdLst/>
            <a:ahLst/>
            <a:cxnLst/>
            <a:rect l="l" t="t" r="r" b="b"/>
            <a:pathLst>
              <a:path h="468629">
                <a:moveTo>
                  <a:pt x="0" y="468299"/>
                </a:moveTo>
                <a:lnTo>
                  <a:pt x="0" y="0"/>
                </a:lnTo>
              </a:path>
            </a:pathLst>
          </a:custGeom>
          <a:ln w="101600">
            <a:solidFill>
              <a:srgbClr val="CD9146"/>
            </a:solidFill>
          </a:ln>
        </p:spPr>
        <p:txBody>
          <a:bodyPr wrap="square" lIns="0" tIns="0" rIns="0" bIns="0" rtlCol="0"/>
          <a:lstStyle/>
          <a:p>
            <a:endParaRPr/>
          </a:p>
        </p:txBody>
      </p:sp>
      <p:sp>
        <p:nvSpPr>
          <p:cNvPr id="13" name="object 13"/>
          <p:cNvSpPr/>
          <p:nvPr/>
        </p:nvSpPr>
        <p:spPr>
          <a:xfrm>
            <a:off x="451484" y="4743069"/>
            <a:ext cx="0" cy="274320"/>
          </a:xfrm>
          <a:custGeom>
            <a:avLst/>
            <a:gdLst/>
            <a:ahLst/>
            <a:cxnLst/>
            <a:rect l="l" t="t" r="r" b="b"/>
            <a:pathLst>
              <a:path h="274320">
                <a:moveTo>
                  <a:pt x="0" y="274319"/>
                </a:moveTo>
                <a:lnTo>
                  <a:pt x="0" y="0"/>
                </a:lnTo>
              </a:path>
            </a:pathLst>
          </a:custGeom>
          <a:ln w="101600">
            <a:solidFill>
              <a:srgbClr val="CD9146"/>
            </a:solidFill>
          </a:ln>
        </p:spPr>
        <p:txBody>
          <a:bodyPr wrap="square" lIns="0" tIns="0" rIns="0" bIns="0" rtlCol="0"/>
          <a:lstStyle/>
          <a:p>
            <a:endParaRPr/>
          </a:p>
        </p:txBody>
      </p:sp>
      <p:sp>
        <p:nvSpPr>
          <p:cNvPr id="14" name="object 14"/>
          <p:cNvSpPr/>
          <p:nvPr/>
        </p:nvSpPr>
        <p:spPr>
          <a:xfrm>
            <a:off x="451484" y="4384166"/>
            <a:ext cx="0" cy="274320"/>
          </a:xfrm>
          <a:custGeom>
            <a:avLst/>
            <a:gdLst/>
            <a:ahLst/>
            <a:cxnLst/>
            <a:rect l="l" t="t" r="r" b="b"/>
            <a:pathLst>
              <a:path h="274320">
                <a:moveTo>
                  <a:pt x="0" y="274319"/>
                </a:moveTo>
                <a:lnTo>
                  <a:pt x="0" y="0"/>
                </a:lnTo>
              </a:path>
            </a:pathLst>
          </a:custGeom>
          <a:ln w="101600">
            <a:solidFill>
              <a:srgbClr val="CD9146"/>
            </a:solidFill>
          </a:ln>
        </p:spPr>
        <p:txBody>
          <a:bodyPr wrap="square" lIns="0" tIns="0" rIns="0" bIns="0" rtlCol="0"/>
          <a:lstStyle/>
          <a:p>
            <a:endParaRPr/>
          </a:p>
        </p:txBody>
      </p:sp>
      <p:grpSp>
        <p:nvGrpSpPr>
          <p:cNvPr id="15" name="object 15"/>
          <p:cNvGrpSpPr/>
          <p:nvPr/>
        </p:nvGrpSpPr>
        <p:grpSpPr>
          <a:xfrm>
            <a:off x="532637" y="5779006"/>
            <a:ext cx="3462654" cy="759460"/>
            <a:chOff x="532637" y="5779006"/>
            <a:chExt cx="3462654" cy="759460"/>
          </a:xfrm>
        </p:grpSpPr>
        <p:sp>
          <p:nvSpPr>
            <p:cNvPr id="16" name="object 16"/>
            <p:cNvSpPr/>
            <p:nvPr/>
          </p:nvSpPr>
          <p:spPr>
            <a:xfrm>
              <a:off x="542162" y="5788531"/>
              <a:ext cx="3443604" cy="740410"/>
            </a:xfrm>
            <a:custGeom>
              <a:avLst/>
              <a:gdLst/>
              <a:ahLst/>
              <a:cxnLst/>
              <a:rect l="l" t="t" r="r" b="b"/>
              <a:pathLst>
                <a:path w="3443604" h="740409">
                  <a:moveTo>
                    <a:pt x="3425126" y="0"/>
                  </a:moveTo>
                  <a:lnTo>
                    <a:pt x="18351" y="0"/>
                  </a:lnTo>
                  <a:lnTo>
                    <a:pt x="11208" y="1442"/>
                  </a:lnTo>
                  <a:lnTo>
                    <a:pt x="5375" y="5375"/>
                  </a:lnTo>
                  <a:lnTo>
                    <a:pt x="1442" y="11208"/>
                  </a:lnTo>
                  <a:lnTo>
                    <a:pt x="0" y="18351"/>
                  </a:lnTo>
                  <a:lnTo>
                    <a:pt x="0" y="721550"/>
                  </a:lnTo>
                  <a:lnTo>
                    <a:pt x="1442" y="728693"/>
                  </a:lnTo>
                  <a:lnTo>
                    <a:pt x="5375" y="734526"/>
                  </a:lnTo>
                  <a:lnTo>
                    <a:pt x="11208" y="738459"/>
                  </a:lnTo>
                  <a:lnTo>
                    <a:pt x="18351" y="739902"/>
                  </a:lnTo>
                  <a:lnTo>
                    <a:pt x="3425126" y="739902"/>
                  </a:lnTo>
                  <a:lnTo>
                    <a:pt x="3432269" y="738459"/>
                  </a:lnTo>
                  <a:lnTo>
                    <a:pt x="3438102" y="734526"/>
                  </a:lnTo>
                  <a:lnTo>
                    <a:pt x="3442035" y="728693"/>
                  </a:lnTo>
                  <a:lnTo>
                    <a:pt x="3443478" y="721550"/>
                  </a:lnTo>
                  <a:lnTo>
                    <a:pt x="3443478" y="18351"/>
                  </a:lnTo>
                  <a:lnTo>
                    <a:pt x="3442035" y="11208"/>
                  </a:lnTo>
                  <a:lnTo>
                    <a:pt x="3438102" y="5375"/>
                  </a:lnTo>
                  <a:lnTo>
                    <a:pt x="3432269" y="1442"/>
                  </a:lnTo>
                  <a:lnTo>
                    <a:pt x="3425126" y="0"/>
                  </a:lnTo>
                  <a:close/>
                </a:path>
              </a:pathLst>
            </a:custGeom>
            <a:solidFill>
              <a:srgbClr val="FFF4D2"/>
            </a:solidFill>
          </p:spPr>
          <p:txBody>
            <a:bodyPr wrap="square" lIns="0" tIns="0" rIns="0" bIns="0" rtlCol="0"/>
            <a:lstStyle/>
            <a:p>
              <a:endParaRPr/>
            </a:p>
          </p:txBody>
        </p:sp>
        <p:sp>
          <p:nvSpPr>
            <p:cNvPr id="17" name="object 17"/>
            <p:cNvSpPr/>
            <p:nvPr/>
          </p:nvSpPr>
          <p:spPr>
            <a:xfrm>
              <a:off x="542162" y="5788531"/>
              <a:ext cx="3443604" cy="740410"/>
            </a:xfrm>
            <a:custGeom>
              <a:avLst/>
              <a:gdLst/>
              <a:ahLst/>
              <a:cxnLst/>
              <a:rect l="l" t="t" r="r" b="b"/>
              <a:pathLst>
                <a:path w="3443604" h="740409">
                  <a:moveTo>
                    <a:pt x="0" y="18351"/>
                  </a:moveTo>
                  <a:lnTo>
                    <a:pt x="1442" y="11208"/>
                  </a:lnTo>
                  <a:lnTo>
                    <a:pt x="5375" y="5375"/>
                  </a:lnTo>
                  <a:lnTo>
                    <a:pt x="11208" y="1442"/>
                  </a:lnTo>
                  <a:lnTo>
                    <a:pt x="18351" y="0"/>
                  </a:lnTo>
                  <a:lnTo>
                    <a:pt x="3425126" y="0"/>
                  </a:lnTo>
                  <a:lnTo>
                    <a:pt x="3432269" y="1442"/>
                  </a:lnTo>
                  <a:lnTo>
                    <a:pt x="3438102" y="5375"/>
                  </a:lnTo>
                  <a:lnTo>
                    <a:pt x="3442035" y="11208"/>
                  </a:lnTo>
                  <a:lnTo>
                    <a:pt x="3443478" y="18351"/>
                  </a:lnTo>
                  <a:lnTo>
                    <a:pt x="3443478" y="721550"/>
                  </a:lnTo>
                  <a:lnTo>
                    <a:pt x="3442035" y="728693"/>
                  </a:lnTo>
                  <a:lnTo>
                    <a:pt x="3438102" y="734526"/>
                  </a:lnTo>
                  <a:lnTo>
                    <a:pt x="3432269" y="738459"/>
                  </a:lnTo>
                  <a:lnTo>
                    <a:pt x="3425126" y="739902"/>
                  </a:lnTo>
                  <a:lnTo>
                    <a:pt x="18351" y="739902"/>
                  </a:lnTo>
                  <a:lnTo>
                    <a:pt x="11208" y="738459"/>
                  </a:lnTo>
                  <a:lnTo>
                    <a:pt x="5375" y="734526"/>
                  </a:lnTo>
                  <a:lnTo>
                    <a:pt x="1442" y="728693"/>
                  </a:lnTo>
                  <a:lnTo>
                    <a:pt x="0" y="721550"/>
                  </a:lnTo>
                  <a:lnTo>
                    <a:pt x="0" y="18351"/>
                  </a:lnTo>
                  <a:close/>
                </a:path>
              </a:pathLst>
            </a:custGeom>
            <a:ln w="19050">
              <a:solidFill>
                <a:srgbClr val="CD9146"/>
              </a:solidFill>
            </a:ln>
          </p:spPr>
          <p:txBody>
            <a:bodyPr wrap="square" lIns="0" tIns="0" rIns="0" bIns="0" rtlCol="0"/>
            <a:lstStyle/>
            <a:p>
              <a:endParaRPr/>
            </a:p>
          </p:txBody>
        </p:sp>
        <p:pic>
          <p:nvPicPr>
            <p:cNvPr id="18" name="object 18"/>
            <p:cNvPicPr/>
            <p:nvPr/>
          </p:nvPicPr>
          <p:blipFill>
            <a:blip r:embed="rId7" cstate="print"/>
            <a:stretch>
              <a:fillRect/>
            </a:stretch>
          </p:blipFill>
          <p:spPr>
            <a:xfrm>
              <a:off x="709421" y="5972555"/>
              <a:ext cx="445769" cy="388619"/>
            </a:xfrm>
            <a:prstGeom prst="rect">
              <a:avLst/>
            </a:prstGeom>
          </p:spPr>
        </p:pic>
      </p:grpSp>
      <p:sp>
        <p:nvSpPr>
          <p:cNvPr id="19" name="object 19"/>
          <p:cNvSpPr txBox="1"/>
          <p:nvPr/>
        </p:nvSpPr>
        <p:spPr>
          <a:xfrm>
            <a:off x="560863" y="5873201"/>
            <a:ext cx="3406140" cy="513715"/>
          </a:xfrm>
          <a:prstGeom prst="rect">
            <a:avLst/>
          </a:prstGeom>
        </p:spPr>
        <p:txBody>
          <a:bodyPr vert="horz" wrap="square" lIns="0" tIns="12700" rIns="0" bIns="0" rtlCol="0">
            <a:spAutoFit/>
          </a:bodyPr>
          <a:lstStyle/>
          <a:p>
            <a:pPr marL="704850" marR="165735">
              <a:lnSpc>
                <a:spcPct val="100000"/>
              </a:lnSpc>
              <a:spcBef>
                <a:spcPts val="100"/>
              </a:spcBef>
            </a:pPr>
            <a:r>
              <a:rPr sz="1600" spc="-5" dirty="0">
                <a:latin typeface="Arial MT"/>
                <a:cs typeface="Arial MT"/>
              </a:rPr>
              <a:t>Significant variation exists </a:t>
            </a:r>
            <a:r>
              <a:rPr sz="1600" dirty="0">
                <a:latin typeface="Arial MT"/>
                <a:cs typeface="Arial MT"/>
              </a:rPr>
              <a:t> </a:t>
            </a:r>
            <a:r>
              <a:rPr sz="1600" spc="-5" dirty="0">
                <a:latin typeface="Arial MT"/>
                <a:cs typeface="Arial MT"/>
              </a:rPr>
              <a:t>within</a:t>
            </a:r>
            <a:r>
              <a:rPr sz="1600" spc="-30" dirty="0">
                <a:latin typeface="Arial MT"/>
                <a:cs typeface="Arial MT"/>
              </a:rPr>
              <a:t> </a:t>
            </a:r>
            <a:r>
              <a:rPr sz="1600" spc="-5" dirty="0">
                <a:latin typeface="Arial MT"/>
                <a:cs typeface="Arial MT"/>
              </a:rPr>
              <a:t>NATO</a:t>
            </a:r>
            <a:r>
              <a:rPr sz="1600" spc="-20" dirty="0">
                <a:latin typeface="Arial MT"/>
                <a:cs typeface="Arial MT"/>
              </a:rPr>
              <a:t> </a:t>
            </a:r>
            <a:r>
              <a:rPr sz="1600" spc="-5" dirty="0">
                <a:latin typeface="Arial MT"/>
                <a:cs typeface="Arial MT"/>
              </a:rPr>
              <a:t>litter</a:t>
            </a:r>
            <a:r>
              <a:rPr sz="1600" dirty="0">
                <a:latin typeface="Arial MT"/>
                <a:cs typeface="Arial MT"/>
              </a:rPr>
              <a:t> </a:t>
            </a:r>
            <a:r>
              <a:rPr sz="1600" spc="-5" dirty="0">
                <a:latin typeface="Arial MT"/>
                <a:cs typeface="Arial MT"/>
              </a:rPr>
              <a:t>standards</a:t>
            </a:r>
            <a:endParaRPr sz="1600">
              <a:latin typeface="Arial MT"/>
              <a:cs typeface="Arial MT"/>
            </a:endParaRPr>
          </a:p>
        </p:txBody>
      </p:sp>
      <p:sp>
        <p:nvSpPr>
          <p:cNvPr id="20" name="object 20"/>
          <p:cNvSpPr txBox="1"/>
          <p:nvPr/>
        </p:nvSpPr>
        <p:spPr>
          <a:xfrm>
            <a:off x="8603598" y="3988816"/>
            <a:ext cx="3036570"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Improvised</a:t>
            </a:r>
            <a:r>
              <a:rPr sz="1800" b="1" spc="-20" dirty="0">
                <a:latin typeface="Arial"/>
                <a:cs typeface="Arial"/>
              </a:rPr>
              <a:t> </a:t>
            </a:r>
            <a:r>
              <a:rPr sz="1800" b="1" spc="-5" dirty="0">
                <a:latin typeface="Arial"/>
                <a:cs typeface="Arial"/>
              </a:rPr>
              <a:t>litter pros/cons:</a:t>
            </a:r>
            <a:endParaRPr sz="1800">
              <a:latin typeface="Arial"/>
              <a:cs typeface="Arial"/>
            </a:endParaRPr>
          </a:p>
        </p:txBody>
      </p:sp>
      <p:sp>
        <p:nvSpPr>
          <p:cNvPr id="21" name="object 21"/>
          <p:cNvSpPr txBox="1"/>
          <p:nvPr/>
        </p:nvSpPr>
        <p:spPr>
          <a:xfrm>
            <a:off x="8786478" y="4339259"/>
            <a:ext cx="2896870" cy="1823720"/>
          </a:xfrm>
          <a:prstGeom prst="rect">
            <a:avLst/>
          </a:prstGeom>
        </p:spPr>
        <p:txBody>
          <a:bodyPr vert="horz" wrap="square" lIns="0" tIns="12700" rIns="0" bIns="0" rtlCol="0">
            <a:spAutoFit/>
          </a:bodyPr>
          <a:lstStyle/>
          <a:p>
            <a:pPr marL="12700" marR="297815">
              <a:lnSpc>
                <a:spcPct val="100000"/>
              </a:lnSpc>
              <a:spcBef>
                <a:spcPts val="100"/>
              </a:spcBef>
            </a:pPr>
            <a:r>
              <a:rPr sz="1800" dirty="0">
                <a:latin typeface="Arial MT"/>
                <a:cs typeface="Arial MT"/>
              </a:rPr>
              <a:t>Rigid</a:t>
            </a:r>
            <a:r>
              <a:rPr sz="1800" spc="-25" dirty="0">
                <a:latin typeface="Arial MT"/>
                <a:cs typeface="Arial MT"/>
              </a:rPr>
              <a:t> </a:t>
            </a:r>
            <a:r>
              <a:rPr sz="1800" dirty="0">
                <a:latin typeface="Arial MT"/>
                <a:cs typeface="Arial MT"/>
              </a:rPr>
              <a:t>pole</a:t>
            </a:r>
            <a:r>
              <a:rPr sz="1800" spc="-25" dirty="0">
                <a:latin typeface="Arial MT"/>
                <a:cs typeface="Arial MT"/>
              </a:rPr>
              <a:t> </a:t>
            </a:r>
            <a:r>
              <a:rPr sz="1800" spc="-5" dirty="0">
                <a:latin typeface="Arial MT"/>
                <a:cs typeface="Arial MT"/>
              </a:rPr>
              <a:t>materials</a:t>
            </a:r>
            <a:r>
              <a:rPr sz="1800" spc="-25" dirty="0">
                <a:latin typeface="Arial MT"/>
                <a:cs typeface="Arial MT"/>
              </a:rPr>
              <a:t> </a:t>
            </a:r>
            <a:r>
              <a:rPr sz="1800" spc="-5" dirty="0">
                <a:latin typeface="Arial MT"/>
                <a:cs typeface="Arial MT"/>
              </a:rPr>
              <a:t>often </a:t>
            </a:r>
            <a:r>
              <a:rPr sz="1800" spc="-484" dirty="0">
                <a:latin typeface="Arial MT"/>
                <a:cs typeface="Arial MT"/>
              </a:rPr>
              <a:t> </a:t>
            </a:r>
            <a:r>
              <a:rPr sz="1800" spc="-5" dirty="0">
                <a:latin typeface="Arial MT"/>
                <a:cs typeface="Arial MT"/>
              </a:rPr>
              <a:t>difficult</a:t>
            </a:r>
            <a:r>
              <a:rPr sz="1800" spc="-10" dirty="0">
                <a:latin typeface="Arial MT"/>
                <a:cs typeface="Arial MT"/>
              </a:rPr>
              <a:t> </a:t>
            </a:r>
            <a:r>
              <a:rPr sz="1800" spc="-5" dirty="0">
                <a:latin typeface="Arial MT"/>
                <a:cs typeface="Arial MT"/>
              </a:rPr>
              <a:t>to</a:t>
            </a:r>
            <a:r>
              <a:rPr sz="1800" spc="-10" dirty="0">
                <a:latin typeface="Arial MT"/>
                <a:cs typeface="Arial MT"/>
              </a:rPr>
              <a:t> </a:t>
            </a:r>
            <a:r>
              <a:rPr sz="1800" spc="-5" dirty="0">
                <a:latin typeface="Arial MT"/>
                <a:cs typeface="Arial MT"/>
              </a:rPr>
              <a:t>locate</a:t>
            </a:r>
            <a:endParaRPr sz="1800">
              <a:latin typeface="Arial MT"/>
              <a:cs typeface="Arial MT"/>
            </a:endParaRPr>
          </a:p>
          <a:p>
            <a:pPr marL="12700" marR="448945">
              <a:lnSpc>
                <a:spcPct val="100000"/>
              </a:lnSpc>
              <a:spcBef>
                <a:spcPts val="600"/>
              </a:spcBef>
            </a:pPr>
            <a:r>
              <a:rPr sz="1800" dirty="0">
                <a:latin typeface="Arial MT"/>
                <a:cs typeface="Arial MT"/>
              </a:rPr>
              <a:t>Can</a:t>
            </a:r>
            <a:r>
              <a:rPr sz="1800" spc="-35" dirty="0">
                <a:latin typeface="Arial MT"/>
                <a:cs typeface="Arial MT"/>
              </a:rPr>
              <a:t> </a:t>
            </a:r>
            <a:r>
              <a:rPr sz="1800" dirty="0">
                <a:latin typeface="Arial MT"/>
                <a:cs typeface="Arial MT"/>
              </a:rPr>
              <a:t>be</a:t>
            </a:r>
            <a:r>
              <a:rPr sz="1800" spc="-25" dirty="0">
                <a:latin typeface="Arial MT"/>
                <a:cs typeface="Arial MT"/>
              </a:rPr>
              <a:t> </a:t>
            </a:r>
            <a:r>
              <a:rPr sz="1800" dirty="0">
                <a:latin typeface="Arial MT"/>
                <a:cs typeface="Arial MT"/>
              </a:rPr>
              <a:t>made</a:t>
            </a:r>
            <a:r>
              <a:rPr sz="1800" spc="-30" dirty="0">
                <a:latin typeface="Arial MT"/>
                <a:cs typeface="Arial MT"/>
              </a:rPr>
              <a:t> </a:t>
            </a:r>
            <a:r>
              <a:rPr sz="1800" spc="-5" dirty="0">
                <a:latin typeface="Arial MT"/>
                <a:cs typeface="Arial MT"/>
              </a:rPr>
              <a:t>with</a:t>
            </a:r>
            <a:r>
              <a:rPr sz="1800" spc="-25" dirty="0">
                <a:latin typeface="Arial MT"/>
                <a:cs typeface="Arial MT"/>
              </a:rPr>
              <a:t> </a:t>
            </a:r>
            <a:r>
              <a:rPr sz="1800" dirty="0">
                <a:latin typeface="Arial MT"/>
                <a:cs typeface="Arial MT"/>
              </a:rPr>
              <a:t>rope, </a:t>
            </a:r>
            <a:r>
              <a:rPr sz="1800" spc="-484" dirty="0">
                <a:latin typeface="Arial MT"/>
                <a:cs typeface="Arial MT"/>
              </a:rPr>
              <a:t> </a:t>
            </a:r>
            <a:r>
              <a:rPr sz="1800" spc="-5" dirty="0">
                <a:latin typeface="Arial MT"/>
                <a:cs typeface="Arial MT"/>
              </a:rPr>
              <a:t>blankets</a:t>
            </a:r>
            <a:r>
              <a:rPr sz="1800" spc="-15" dirty="0">
                <a:latin typeface="Arial MT"/>
                <a:cs typeface="Arial MT"/>
              </a:rPr>
              <a:t> </a:t>
            </a:r>
            <a:r>
              <a:rPr sz="1800" dirty="0">
                <a:latin typeface="Arial MT"/>
                <a:cs typeface="Arial MT"/>
              </a:rPr>
              <a:t>or</a:t>
            </a:r>
            <a:r>
              <a:rPr sz="1800" spc="-10" dirty="0">
                <a:latin typeface="Arial MT"/>
                <a:cs typeface="Arial MT"/>
              </a:rPr>
              <a:t> </a:t>
            </a:r>
            <a:r>
              <a:rPr sz="1800" spc="-5" dirty="0">
                <a:latin typeface="Arial MT"/>
                <a:cs typeface="Arial MT"/>
              </a:rPr>
              <a:t>jackets</a:t>
            </a:r>
            <a:endParaRPr sz="1800">
              <a:latin typeface="Arial MT"/>
              <a:cs typeface="Arial MT"/>
            </a:endParaRPr>
          </a:p>
          <a:p>
            <a:pPr marL="12700" marR="5080">
              <a:lnSpc>
                <a:spcPct val="100000"/>
              </a:lnSpc>
              <a:spcBef>
                <a:spcPts val="595"/>
              </a:spcBef>
            </a:pPr>
            <a:r>
              <a:rPr sz="1800" spc="-5" dirty="0">
                <a:latin typeface="Arial MT"/>
                <a:cs typeface="Arial MT"/>
              </a:rPr>
              <a:t>Potential to </a:t>
            </a:r>
            <a:r>
              <a:rPr sz="1800" dirty="0">
                <a:latin typeface="Arial MT"/>
                <a:cs typeface="Arial MT"/>
              </a:rPr>
              <a:t>harm </a:t>
            </a:r>
            <a:r>
              <a:rPr sz="1800" spc="-5" dirty="0">
                <a:latin typeface="Arial MT"/>
                <a:cs typeface="Arial MT"/>
              </a:rPr>
              <a:t>casualty, </a:t>
            </a:r>
            <a:r>
              <a:rPr sz="1800" dirty="0">
                <a:latin typeface="Arial MT"/>
                <a:cs typeface="Arial MT"/>
              </a:rPr>
              <a:t>if </a:t>
            </a:r>
            <a:r>
              <a:rPr sz="1800" spc="-490" dirty="0">
                <a:latin typeface="Arial MT"/>
                <a:cs typeface="Arial MT"/>
              </a:rPr>
              <a:t> </a:t>
            </a:r>
            <a:r>
              <a:rPr sz="1800" dirty="0">
                <a:latin typeface="Arial MT"/>
                <a:cs typeface="Arial MT"/>
              </a:rPr>
              <a:t>not</a:t>
            </a:r>
            <a:r>
              <a:rPr sz="1800" spc="-15" dirty="0">
                <a:latin typeface="Arial MT"/>
                <a:cs typeface="Arial MT"/>
              </a:rPr>
              <a:t> </a:t>
            </a:r>
            <a:r>
              <a:rPr sz="1800" dirty="0">
                <a:latin typeface="Arial MT"/>
                <a:cs typeface="Arial MT"/>
              </a:rPr>
              <a:t>properly</a:t>
            </a:r>
            <a:r>
              <a:rPr sz="1800" spc="-15" dirty="0">
                <a:latin typeface="Arial MT"/>
                <a:cs typeface="Arial MT"/>
              </a:rPr>
              <a:t> </a:t>
            </a:r>
            <a:r>
              <a:rPr sz="1800" spc="-5" dirty="0">
                <a:latin typeface="Arial MT"/>
                <a:cs typeface="Arial MT"/>
              </a:rPr>
              <a:t>constructed</a:t>
            </a:r>
            <a:endParaRPr sz="1800">
              <a:latin typeface="Arial MT"/>
              <a:cs typeface="Arial MT"/>
            </a:endParaRPr>
          </a:p>
        </p:txBody>
      </p:sp>
      <p:grpSp>
        <p:nvGrpSpPr>
          <p:cNvPr id="22" name="object 22"/>
          <p:cNvGrpSpPr/>
          <p:nvPr/>
        </p:nvGrpSpPr>
        <p:grpSpPr>
          <a:xfrm>
            <a:off x="8474836" y="4384166"/>
            <a:ext cx="236220" cy="1739264"/>
            <a:chOff x="8474836" y="4384166"/>
            <a:chExt cx="236220" cy="1739264"/>
          </a:xfrm>
        </p:grpSpPr>
        <p:sp>
          <p:nvSpPr>
            <p:cNvPr id="23" name="object 23"/>
            <p:cNvSpPr/>
            <p:nvPr/>
          </p:nvSpPr>
          <p:spPr>
            <a:xfrm>
              <a:off x="8525636" y="4400929"/>
              <a:ext cx="0" cy="468630"/>
            </a:xfrm>
            <a:custGeom>
              <a:avLst/>
              <a:gdLst/>
              <a:ahLst/>
              <a:cxnLst/>
              <a:rect l="l" t="t" r="r" b="b"/>
              <a:pathLst>
                <a:path h="468629">
                  <a:moveTo>
                    <a:pt x="0" y="468007"/>
                  </a:moveTo>
                  <a:lnTo>
                    <a:pt x="0" y="0"/>
                  </a:lnTo>
                </a:path>
              </a:pathLst>
            </a:custGeom>
            <a:ln w="101600">
              <a:solidFill>
                <a:srgbClr val="FFFFFF"/>
              </a:solidFill>
            </a:ln>
          </p:spPr>
          <p:txBody>
            <a:bodyPr wrap="square" lIns="0" tIns="0" rIns="0" bIns="0" rtlCol="0"/>
            <a:lstStyle/>
            <a:p>
              <a:endParaRPr/>
            </a:p>
          </p:txBody>
        </p:sp>
        <p:sp>
          <p:nvSpPr>
            <p:cNvPr id="24" name="object 24"/>
            <p:cNvSpPr/>
            <p:nvPr/>
          </p:nvSpPr>
          <p:spPr>
            <a:xfrm>
              <a:off x="8659748" y="5021198"/>
              <a:ext cx="0" cy="468630"/>
            </a:xfrm>
            <a:custGeom>
              <a:avLst/>
              <a:gdLst/>
              <a:ahLst/>
              <a:cxnLst/>
              <a:rect l="l" t="t" r="r" b="b"/>
              <a:pathLst>
                <a:path h="468629">
                  <a:moveTo>
                    <a:pt x="0" y="468299"/>
                  </a:moveTo>
                  <a:lnTo>
                    <a:pt x="0" y="0"/>
                  </a:lnTo>
                </a:path>
              </a:pathLst>
            </a:custGeom>
            <a:ln w="101600">
              <a:solidFill>
                <a:srgbClr val="CD9146"/>
              </a:solidFill>
            </a:ln>
          </p:spPr>
          <p:txBody>
            <a:bodyPr wrap="square" lIns="0" tIns="0" rIns="0" bIns="0" rtlCol="0"/>
            <a:lstStyle/>
            <a:p>
              <a:endParaRPr/>
            </a:p>
          </p:txBody>
        </p:sp>
        <p:sp>
          <p:nvSpPr>
            <p:cNvPr id="25" name="object 25"/>
            <p:cNvSpPr/>
            <p:nvPr/>
          </p:nvSpPr>
          <p:spPr>
            <a:xfrm>
              <a:off x="8659748" y="5620130"/>
              <a:ext cx="0" cy="502920"/>
            </a:xfrm>
            <a:custGeom>
              <a:avLst/>
              <a:gdLst/>
              <a:ahLst/>
              <a:cxnLst/>
              <a:rect l="l" t="t" r="r" b="b"/>
              <a:pathLst>
                <a:path h="502920">
                  <a:moveTo>
                    <a:pt x="0" y="502920"/>
                  </a:moveTo>
                  <a:lnTo>
                    <a:pt x="0" y="0"/>
                  </a:lnTo>
                </a:path>
              </a:pathLst>
            </a:custGeom>
            <a:ln w="101600">
              <a:solidFill>
                <a:srgbClr val="CD9146"/>
              </a:solidFill>
            </a:ln>
          </p:spPr>
          <p:txBody>
            <a:bodyPr wrap="square" lIns="0" tIns="0" rIns="0" bIns="0" rtlCol="0"/>
            <a:lstStyle/>
            <a:p>
              <a:endParaRPr/>
            </a:p>
          </p:txBody>
        </p:sp>
        <p:sp>
          <p:nvSpPr>
            <p:cNvPr id="26" name="object 26"/>
            <p:cNvSpPr/>
            <p:nvPr/>
          </p:nvSpPr>
          <p:spPr>
            <a:xfrm>
              <a:off x="8659748" y="4384166"/>
              <a:ext cx="0" cy="468630"/>
            </a:xfrm>
            <a:custGeom>
              <a:avLst/>
              <a:gdLst/>
              <a:ahLst/>
              <a:cxnLst/>
              <a:rect l="l" t="t" r="r" b="b"/>
              <a:pathLst>
                <a:path h="468629">
                  <a:moveTo>
                    <a:pt x="0" y="468299"/>
                  </a:moveTo>
                  <a:lnTo>
                    <a:pt x="0" y="0"/>
                  </a:lnTo>
                </a:path>
              </a:pathLst>
            </a:custGeom>
            <a:ln w="101600">
              <a:solidFill>
                <a:srgbClr val="CD9146"/>
              </a:solidFill>
            </a:ln>
          </p:spPr>
          <p:txBody>
            <a:bodyPr wrap="square" lIns="0" tIns="0" rIns="0" bIns="0" rtlCol="0"/>
            <a:lstStyle/>
            <a:p>
              <a:endParaRPr/>
            </a:p>
          </p:txBody>
        </p:sp>
      </p:grpSp>
      <p:sp>
        <p:nvSpPr>
          <p:cNvPr id="27" name="object 27"/>
          <p:cNvSpPr txBox="1"/>
          <p:nvPr/>
        </p:nvSpPr>
        <p:spPr>
          <a:xfrm>
            <a:off x="4730018" y="4048203"/>
            <a:ext cx="309943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Basket</a:t>
            </a:r>
            <a:r>
              <a:rPr sz="1800" b="1" spc="-25" dirty="0">
                <a:latin typeface="Arial"/>
                <a:cs typeface="Arial"/>
              </a:rPr>
              <a:t> </a:t>
            </a:r>
            <a:r>
              <a:rPr sz="1800" b="1" spc="-5" dirty="0">
                <a:latin typeface="Arial"/>
                <a:cs typeface="Arial"/>
              </a:rPr>
              <a:t>type</a:t>
            </a:r>
            <a:r>
              <a:rPr sz="1800" b="1" spc="-15" dirty="0">
                <a:latin typeface="Arial"/>
                <a:cs typeface="Arial"/>
              </a:rPr>
              <a:t> </a:t>
            </a:r>
            <a:r>
              <a:rPr sz="1800" b="1" spc="-5" dirty="0">
                <a:latin typeface="Arial"/>
                <a:cs typeface="Arial"/>
              </a:rPr>
              <a:t>litter</a:t>
            </a:r>
            <a:r>
              <a:rPr sz="1800" b="1" spc="-20" dirty="0">
                <a:latin typeface="Arial"/>
                <a:cs typeface="Arial"/>
              </a:rPr>
              <a:t> </a:t>
            </a:r>
            <a:r>
              <a:rPr sz="1800" b="1" spc="-5" dirty="0">
                <a:latin typeface="Arial"/>
                <a:cs typeface="Arial"/>
              </a:rPr>
              <a:t>pros/cons:</a:t>
            </a:r>
            <a:endParaRPr sz="1800">
              <a:latin typeface="Arial"/>
              <a:cs typeface="Arial"/>
            </a:endParaRPr>
          </a:p>
        </p:txBody>
      </p:sp>
      <p:sp>
        <p:nvSpPr>
          <p:cNvPr id="28" name="object 28"/>
          <p:cNvSpPr txBox="1"/>
          <p:nvPr/>
        </p:nvSpPr>
        <p:spPr>
          <a:xfrm>
            <a:off x="4902154" y="4322523"/>
            <a:ext cx="2947035" cy="1976120"/>
          </a:xfrm>
          <a:prstGeom prst="rect">
            <a:avLst/>
          </a:prstGeom>
        </p:spPr>
        <p:txBody>
          <a:bodyPr vert="horz" wrap="square" lIns="0" tIns="88900" rIns="0" bIns="0" rtlCol="0">
            <a:spAutoFit/>
          </a:bodyPr>
          <a:lstStyle/>
          <a:p>
            <a:pPr marL="12700">
              <a:lnSpc>
                <a:spcPct val="100000"/>
              </a:lnSpc>
              <a:spcBef>
                <a:spcPts val="700"/>
              </a:spcBef>
            </a:pPr>
            <a:r>
              <a:rPr sz="1800" spc="-5" dirty="0">
                <a:latin typeface="Arial MT"/>
                <a:cs typeface="Arial MT"/>
              </a:rPr>
              <a:t>Usually</a:t>
            </a:r>
            <a:r>
              <a:rPr sz="1800" spc="-15" dirty="0">
                <a:latin typeface="Arial MT"/>
                <a:cs typeface="Arial MT"/>
              </a:rPr>
              <a:t> </a:t>
            </a:r>
            <a:r>
              <a:rPr sz="1800" spc="-5" dirty="0">
                <a:latin typeface="Arial MT"/>
                <a:cs typeface="Arial MT"/>
              </a:rPr>
              <a:t>found</a:t>
            </a:r>
            <a:r>
              <a:rPr sz="1800" spc="-10" dirty="0">
                <a:latin typeface="Arial MT"/>
                <a:cs typeface="Arial MT"/>
              </a:rPr>
              <a:t> </a:t>
            </a:r>
            <a:r>
              <a:rPr sz="1800" dirty="0">
                <a:latin typeface="Arial MT"/>
                <a:cs typeface="Arial MT"/>
              </a:rPr>
              <a:t>in</a:t>
            </a:r>
            <a:r>
              <a:rPr sz="1800" spc="-5" dirty="0">
                <a:latin typeface="Arial MT"/>
                <a:cs typeface="Arial MT"/>
              </a:rPr>
              <a:t> rescue</a:t>
            </a:r>
            <a:r>
              <a:rPr sz="1800" spc="-10" dirty="0">
                <a:latin typeface="Arial MT"/>
                <a:cs typeface="Arial MT"/>
              </a:rPr>
              <a:t> </a:t>
            </a:r>
            <a:r>
              <a:rPr sz="1800" spc="-5" dirty="0">
                <a:latin typeface="Arial MT"/>
                <a:cs typeface="Arial MT"/>
              </a:rPr>
              <a:t>units</a:t>
            </a:r>
            <a:endParaRPr sz="1800">
              <a:latin typeface="Arial MT"/>
              <a:cs typeface="Arial MT"/>
            </a:endParaRPr>
          </a:p>
          <a:p>
            <a:pPr marL="12700" marR="652780">
              <a:lnSpc>
                <a:spcPct val="100000"/>
              </a:lnSpc>
              <a:spcBef>
                <a:spcPts val="595"/>
              </a:spcBef>
            </a:pPr>
            <a:r>
              <a:rPr sz="1800" spc="-5" dirty="0">
                <a:latin typeface="Arial MT"/>
                <a:cs typeface="Arial MT"/>
              </a:rPr>
              <a:t>Some</a:t>
            </a:r>
            <a:r>
              <a:rPr sz="1800" spc="-20" dirty="0">
                <a:latin typeface="Arial MT"/>
                <a:cs typeface="Arial MT"/>
              </a:rPr>
              <a:t> </a:t>
            </a:r>
            <a:r>
              <a:rPr sz="1800" dirty="0">
                <a:latin typeface="Arial MT"/>
                <a:cs typeface="Arial MT"/>
              </a:rPr>
              <a:t>(not</a:t>
            </a:r>
            <a:r>
              <a:rPr sz="1800" spc="-15" dirty="0">
                <a:latin typeface="Arial MT"/>
                <a:cs typeface="Arial MT"/>
              </a:rPr>
              <a:t> </a:t>
            </a:r>
            <a:r>
              <a:rPr sz="1800" dirty="0">
                <a:latin typeface="Arial MT"/>
                <a:cs typeface="Arial MT"/>
              </a:rPr>
              <a:t>all)</a:t>
            </a:r>
            <a:r>
              <a:rPr sz="1800" spc="-25" dirty="0">
                <a:latin typeface="Arial MT"/>
                <a:cs typeface="Arial MT"/>
              </a:rPr>
              <a:t> </a:t>
            </a:r>
            <a:r>
              <a:rPr sz="1800" spc="-5" dirty="0">
                <a:latin typeface="Arial MT"/>
                <a:cs typeface="Arial MT"/>
              </a:rPr>
              <a:t>litters</a:t>
            </a:r>
            <a:r>
              <a:rPr sz="1800" spc="-15" dirty="0">
                <a:latin typeface="Arial MT"/>
                <a:cs typeface="Arial MT"/>
              </a:rPr>
              <a:t> </a:t>
            </a:r>
            <a:r>
              <a:rPr sz="1800" spc="-5" dirty="0">
                <a:latin typeface="Arial MT"/>
                <a:cs typeface="Arial MT"/>
              </a:rPr>
              <a:t>fit </a:t>
            </a:r>
            <a:r>
              <a:rPr sz="1800" spc="-484" dirty="0">
                <a:latin typeface="Arial MT"/>
                <a:cs typeface="Arial MT"/>
              </a:rPr>
              <a:t> </a:t>
            </a:r>
            <a:r>
              <a:rPr sz="1800" spc="-5" dirty="0">
                <a:latin typeface="Arial MT"/>
                <a:cs typeface="Arial MT"/>
              </a:rPr>
              <a:t>inside</a:t>
            </a:r>
            <a:r>
              <a:rPr sz="1800" spc="-15" dirty="0">
                <a:latin typeface="Arial MT"/>
                <a:cs typeface="Arial MT"/>
              </a:rPr>
              <a:t> </a:t>
            </a:r>
            <a:r>
              <a:rPr sz="1800" spc="-5" dirty="0">
                <a:latin typeface="Arial MT"/>
                <a:cs typeface="Arial MT"/>
              </a:rPr>
              <a:t>basket</a:t>
            </a:r>
            <a:endParaRPr sz="1800">
              <a:latin typeface="Arial MT"/>
              <a:cs typeface="Arial MT"/>
            </a:endParaRPr>
          </a:p>
          <a:p>
            <a:pPr marL="12700">
              <a:lnSpc>
                <a:spcPct val="100000"/>
              </a:lnSpc>
              <a:spcBef>
                <a:spcPts val="600"/>
              </a:spcBef>
            </a:pPr>
            <a:r>
              <a:rPr sz="1800" dirty="0">
                <a:latin typeface="Arial MT"/>
                <a:cs typeface="Arial MT"/>
              </a:rPr>
              <a:t>Can</a:t>
            </a:r>
            <a:r>
              <a:rPr sz="1800" spc="-45" dirty="0">
                <a:latin typeface="Arial MT"/>
                <a:cs typeface="Arial MT"/>
              </a:rPr>
              <a:t> </a:t>
            </a:r>
            <a:r>
              <a:rPr sz="1800" dirty="0">
                <a:latin typeface="Arial MT"/>
                <a:cs typeface="Arial MT"/>
              </a:rPr>
              <a:t>be</a:t>
            </a:r>
            <a:r>
              <a:rPr sz="1800" spc="-35" dirty="0">
                <a:latin typeface="Arial MT"/>
                <a:cs typeface="Arial MT"/>
              </a:rPr>
              <a:t> </a:t>
            </a:r>
            <a:r>
              <a:rPr sz="1800" dirty="0">
                <a:latin typeface="Arial MT"/>
                <a:cs typeface="Arial MT"/>
              </a:rPr>
              <a:t>dragged</a:t>
            </a:r>
            <a:endParaRPr sz="1800">
              <a:latin typeface="Arial MT"/>
              <a:cs typeface="Arial MT"/>
            </a:endParaRPr>
          </a:p>
          <a:p>
            <a:pPr marL="12700" marR="398780">
              <a:lnSpc>
                <a:spcPct val="100000"/>
              </a:lnSpc>
              <a:spcBef>
                <a:spcPts val="600"/>
              </a:spcBef>
            </a:pPr>
            <a:r>
              <a:rPr sz="1800" spc="-5" dirty="0">
                <a:latin typeface="Arial MT"/>
                <a:cs typeface="Arial MT"/>
              </a:rPr>
              <a:t>Generally, preferred litter </a:t>
            </a:r>
            <a:r>
              <a:rPr sz="1800" spc="-490" dirty="0">
                <a:latin typeface="Arial MT"/>
                <a:cs typeface="Arial MT"/>
              </a:rPr>
              <a:t> </a:t>
            </a:r>
            <a:r>
              <a:rPr sz="1800" spc="-5" dirty="0">
                <a:latin typeface="Arial MT"/>
                <a:cs typeface="Arial MT"/>
              </a:rPr>
              <a:t>for</a:t>
            </a:r>
            <a:r>
              <a:rPr sz="1800" spc="-10" dirty="0">
                <a:latin typeface="Arial MT"/>
                <a:cs typeface="Arial MT"/>
              </a:rPr>
              <a:t> </a:t>
            </a:r>
            <a:r>
              <a:rPr sz="1800" spc="-5" dirty="0">
                <a:latin typeface="Arial MT"/>
                <a:cs typeface="Arial MT"/>
              </a:rPr>
              <a:t>hoisting</a:t>
            </a:r>
            <a:endParaRPr sz="1800">
              <a:latin typeface="Arial MT"/>
              <a:cs typeface="Arial MT"/>
            </a:endParaRPr>
          </a:p>
        </p:txBody>
      </p:sp>
      <p:sp>
        <p:nvSpPr>
          <p:cNvPr id="29" name="object 29"/>
          <p:cNvSpPr/>
          <p:nvPr/>
        </p:nvSpPr>
        <p:spPr>
          <a:xfrm>
            <a:off x="4788027" y="5370957"/>
            <a:ext cx="0" cy="288925"/>
          </a:xfrm>
          <a:custGeom>
            <a:avLst/>
            <a:gdLst/>
            <a:ahLst/>
            <a:cxnLst/>
            <a:rect l="l" t="t" r="r" b="b"/>
            <a:pathLst>
              <a:path h="288925">
                <a:moveTo>
                  <a:pt x="0" y="288899"/>
                </a:moveTo>
                <a:lnTo>
                  <a:pt x="0" y="0"/>
                </a:lnTo>
              </a:path>
            </a:pathLst>
          </a:custGeom>
          <a:ln w="101600">
            <a:solidFill>
              <a:srgbClr val="CD9146"/>
            </a:solidFill>
          </a:ln>
        </p:spPr>
        <p:txBody>
          <a:bodyPr wrap="square" lIns="0" tIns="0" rIns="0" bIns="0" rtlCol="0"/>
          <a:lstStyle/>
          <a:p>
            <a:endParaRPr/>
          </a:p>
        </p:txBody>
      </p:sp>
      <p:sp>
        <p:nvSpPr>
          <p:cNvPr id="30" name="object 30"/>
          <p:cNvSpPr/>
          <p:nvPr/>
        </p:nvSpPr>
        <p:spPr>
          <a:xfrm>
            <a:off x="4788027" y="4417693"/>
            <a:ext cx="0" cy="287655"/>
          </a:xfrm>
          <a:custGeom>
            <a:avLst/>
            <a:gdLst/>
            <a:ahLst/>
            <a:cxnLst/>
            <a:rect l="l" t="t" r="r" b="b"/>
            <a:pathLst>
              <a:path h="287654">
                <a:moveTo>
                  <a:pt x="0" y="287400"/>
                </a:moveTo>
                <a:lnTo>
                  <a:pt x="0" y="0"/>
                </a:lnTo>
              </a:path>
            </a:pathLst>
          </a:custGeom>
          <a:ln w="101600">
            <a:solidFill>
              <a:srgbClr val="CD9146"/>
            </a:solidFill>
          </a:ln>
        </p:spPr>
        <p:txBody>
          <a:bodyPr wrap="square" lIns="0" tIns="0" rIns="0" bIns="0" rtlCol="0"/>
          <a:lstStyle/>
          <a:p>
            <a:endParaRPr/>
          </a:p>
        </p:txBody>
      </p:sp>
      <p:sp>
        <p:nvSpPr>
          <p:cNvPr id="31" name="object 31"/>
          <p:cNvSpPr/>
          <p:nvPr/>
        </p:nvSpPr>
        <p:spPr>
          <a:xfrm>
            <a:off x="4788027" y="4787265"/>
            <a:ext cx="0" cy="468630"/>
          </a:xfrm>
          <a:custGeom>
            <a:avLst/>
            <a:gdLst/>
            <a:ahLst/>
            <a:cxnLst/>
            <a:rect l="l" t="t" r="r" b="b"/>
            <a:pathLst>
              <a:path h="468629">
                <a:moveTo>
                  <a:pt x="0" y="468299"/>
                </a:moveTo>
                <a:lnTo>
                  <a:pt x="0" y="0"/>
                </a:lnTo>
              </a:path>
            </a:pathLst>
          </a:custGeom>
          <a:ln w="101600">
            <a:solidFill>
              <a:srgbClr val="CD9146"/>
            </a:solidFill>
          </a:ln>
        </p:spPr>
        <p:txBody>
          <a:bodyPr wrap="square" lIns="0" tIns="0" rIns="0" bIns="0" rtlCol="0"/>
          <a:lstStyle/>
          <a:p>
            <a:endParaRPr/>
          </a:p>
        </p:txBody>
      </p:sp>
      <p:sp>
        <p:nvSpPr>
          <p:cNvPr id="32" name="object 32"/>
          <p:cNvSpPr/>
          <p:nvPr/>
        </p:nvSpPr>
        <p:spPr>
          <a:xfrm>
            <a:off x="4788027" y="5756528"/>
            <a:ext cx="0" cy="468630"/>
          </a:xfrm>
          <a:custGeom>
            <a:avLst/>
            <a:gdLst/>
            <a:ahLst/>
            <a:cxnLst/>
            <a:rect l="l" t="t" r="r" b="b"/>
            <a:pathLst>
              <a:path h="468629">
                <a:moveTo>
                  <a:pt x="0" y="468299"/>
                </a:moveTo>
                <a:lnTo>
                  <a:pt x="0" y="0"/>
                </a:lnTo>
              </a:path>
            </a:pathLst>
          </a:custGeom>
          <a:ln w="101600">
            <a:solidFill>
              <a:srgbClr val="CD9146"/>
            </a:solidFill>
          </a:ln>
        </p:spPr>
        <p:txBody>
          <a:bodyPr wrap="square" lIns="0" tIns="0" rIns="0" bIns="0" rtlCol="0"/>
          <a:lstStyle/>
          <a:p>
            <a:endParaRPr/>
          </a:p>
        </p:txBody>
      </p:sp>
      <p:sp>
        <p:nvSpPr>
          <p:cNvPr id="33" name="object 33"/>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spc="-5" dirty="0">
                <a:solidFill>
                  <a:srgbClr val="CD9146"/>
                </a:solidFill>
              </a:rPr>
              <a:t>#TCCC-CPP-PPT-24</a:t>
            </a:r>
            <a:r>
              <a:rPr spc="235" dirty="0">
                <a:solidFill>
                  <a:srgbClr val="CD9146"/>
                </a:solidFill>
              </a:rPr>
              <a:t> </a:t>
            </a:r>
            <a:r>
              <a:rPr dirty="0">
                <a:solidFill>
                  <a:srgbClr val="CD9146"/>
                </a:solidFill>
              </a:rPr>
              <a:t>08</a:t>
            </a:r>
            <a:r>
              <a:rPr spc="-25" dirty="0">
                <a:solidFill>
                  <a:srgbClr val="CD9146"/>
                </a:solidFill>
              </a:rPr>
              <a:t> </a:t>
            </a:r>
            <a:r>
              <a:rPr spc="-5" dirty="0">
                <a:solidFill>
                  <a:srgbClr val="CD9146"/>
                </a:solidFill>
              </a:rPr>
              <a:t>AUG</a:t>
            </a:r>
            <a:r>
              <a:rPr spc="-20" dirty="0">
                <a:solidFill>
                  <a:srgbClr val="CD9146"/>
                </a:solidFill>
              </a:rPr>
              <a:t> </a:t>
            </a:r>
            <a:r>
              <a:rPr dirty="0">
                <a:solidFill>
                  <a:srgbClr val="CD9146"/>
                </a:solidFill>
              </a:rPr>
              <a:t>23</a:t>
            </a:r>
          </a:p>
        </p:txBody>
      </p:sp>
      <p:sp>
        <p:nvSpPr>
          <p:cNvPr id="34" name="object 34"/>
          <p:cNvSpPr txBox="1">
            <a:spLocks noGrp="1"/>
          </p:cNvSpPr>
          <p:nvPr>
            <p:ph type="sldNum" sz="quarter" idx="7"/>
          </p:nvPr>
        </p:nvSpPr>
        <p:spPr>
          <a:prstGeom prst="rect">
            <a:avLst/>
          </a:prstGeom>
        </p:spPr>
        <p:txBody>
          <a:bodyPr vert="horz" wrap="square" lIns="0" tIns="11430" rIns="0" bIns="0" rtlCol="0">
            <a:spAutoFit/>
          </a:bodyPr>
          <a:lstStyle/>
          <a:p>
            <a:pPr marL="38100">
              <a:lnSpc>
                <a:spcPct val="100000"/>
              </a:lnSpc>
              <a:spcBef>
                <a:spcPts val="90"/>
              </a:spcBef>
            </a:pPr>
            <a:fld id="{81D60167-4931-47E6-BA6A-407CBD079E47}" type="slidenum">
              <a:rPr dirty="0">
                <a:solidFill>
                  <a:srgbClr val="000000"/>
                </a:solidFill>
              </a:rPr>
              <a:t>9</a:t>
            </a:fld>
            <a:endParaRPr dirty="0">
              <a:solidFill>
                <a:srgbClr val="00000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TotalTime>
  <Words>8435</Words>
  <Application>Microsoft Office PowerPoint</Application>
  <PresentationFormat>Widescreen</PresentationFormat>
  <Paragraphs>492</Paragraphs>
  <Slides>22</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Black</vt:lpstr>
      <vt:lpstr>Arial MT</vt:lpstr>
      <vt:lpstr>Calibri</vt:lpstr>
      <vt:lpstr>Office Theme</vt:lpstr>
      <vt:lpstr>TACTICAL COMBAT  CASUALTY CARE COURSE MODULE 24: PREPARE FOR EVACUATION</vt:lpstr>
      <vt:lpstr>Module 24: Prepare for Evacuation</vt:lpstr>
      <vt:lpstr>Module 24: Prepare for Evacuation</vt:lpstr>
      <vt:lpstr>Module 24: Prepare for Evacuation</vt:lpstr>
      <vt:lpstr>Module 24: Prepare for Evacuation</vt:lpstr>
      <vt:lpstr>Module 24: Prepare for Evacuation</vt:lpstr>
      <vt:lpstr>Module 24: Prepare for Evacuation</vt:lpstr>
      <vt:lpstr>Module 24: Prepare for Evacuation LITTER SELECTION</vt:lpstr>
      <vt:lpstr>Module 24: Prepare for Evacuation LITTER SELECTION</vt:lpstr>
      <vt:lpstr>Module 24: Prepare for Evacuation CASUALTY EVACUATION STAGING</vt:lpstr>
      <vt:lpstr>Module 24: Prepare for Evacuation</vt:lpstr>
      <vt:lpstr>TRANSITIONING CARE TO EVACUATION PERSONNEL</vt:lpstr>
      <vt:lpstr>Module 24: Prepare for Evacuation</vt:lpstr>
      <vt:lpstr>PowerPoint Presentation</vt:lpstr>
      <vt:lpstr>PREPARE FOR  EVACUATION SKILL STATION</vt:lpstr>
      <vt:lpstr>MANAGING EVACUATION DELAYS AND  PROLONGED CASUALTY CARE SITUATIONS</vt:lpstr>
      <vt:lpstr>Module 24: Prepare for Evacuation</vt:lpstr>
      <vt:lpstr>PLANNING FOR AND MANAGING  TACTICAL EVACUATION ASSETS</vt:lpstr>
      <vt:lpstr>SUMMARY</vt:lpstr>
      <vt:lpstr>CHECK ON LEARNING</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1</cp:revision>
  <dcterms:created xsi:type="dcterms:W3CDTF">2024-01-08T20:43:50Z</dcterms:created>
  <dcterms:modified xsi:type="dcterms:W3CDTF">2024-06-09T22:43:06Z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2023-10-30T00:00:00Z</vt:filetime>
  </property>
  <property fmtid="{D5CDD505-2E9C-101B-9397-08002B2CF9AE}" pid="3" name="Creator">
    <vt:lpwstr>Acrobat PDFMaker 20 for PowerPoint</vt:lpwstr>
  </property>
  <property fmtid="{D5CDD505-2E9C-101B-9397-08002B2CF9AE}" pid="4" name="LastSaved">
    <vt:filetime>2024-01-08T00:00:00Z</vt:filetime>
  </property>
</Properties>
</file>